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</p:sldIdLst>
  <p:sldSz cx="9144000" cy="5143500" type="screen16x9"/>
  <p:notesSz cx="9144000" cy="51435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6" d="100"/>
          <a:sy n="116" d="100"/>
        </p:scale>
        <p:origin x="-222" y="-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1594485"/>
            <a:ext cx="7772400" cy="10801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2880360"/>
            <a:ext cx="6400800" cy="12858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9/17/2024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3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3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9/17/2024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3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183005"/>
            <a:ext cx="3977640" cy="3394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183005"/>
            <a:ext cx="3977640" cy="3394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9/17/2024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3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9/17/2024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9/17/2024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47268" y="217119"/>
            <a:ext cx="6469380" cy="2235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3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87223" y="812037"/>
            <a:ext cx="8662035" cy="21475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3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4783455"/>
            <a:ext cx="292608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4783455"/>
            <a:ext cx="210312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9/17/2024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4783455"/>
            <a:ext cx="210312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5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6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6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image" Target="../media/image18.png"/><Relationship Id="rId7" Type="http://schemas.openxmlformats.org/officeDocument/2006/relationships/image" Target="../media/image19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6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7" Type="http://schemas.openxmlformats.org/officeDocument/2006/relationships/image" Target="../media/image26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25.png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7" Type="http://schemas.openxmlformats.org/officeDocument/2006/relationships/image" Target="../media/image20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9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png"/><Relationship Id="rId3" Type="http://schemas.openxmlformats.org/officeDocument/2006/relationships/image" Target="../media/image29.png"/><Relationship Id="rId7" Type="http://schemas.openxmlformats.org/officeDocument/2006/relationships/image" Target="../media/image3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2.png"/><Relationship Id="rId5" Type="http://schemas.openxmlformats.org/officeDocument/2006/relationships/image" Target="../media/image31.png"/><Relationship Id="rId10" Type="http://schemas.openxmlformats.org/officeDocument/2006/relationships/image" Target="../media/image36.png"/><Relationship Id="rId4" Type="http://schemas.openxmlformats.org/officeDocument/2006/relationships/image" Target="../media/image30.png"/><Relationship Id="rId9" Type="http://schemas.openxmlformats.org/officeDocument/2006/relationships/image" Target="../media/image35.png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png"/><Relationship Id="rId3" Type="http://schemas.openxmlformats.org/officeDocument/2006/relationships/image" Target="../media/image29.png"/><Relationship Id="rId7" Type="http://schemas.openxmlformats.org/officeDocument/2006/relationships/image" Target="../media/image3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2.png"/><Relationship Id="rId5" Type="http://schemas.openxmlformats.org/officeDocument/2006/relationships/image" Target="../media/image31.png"/><Relationship Id="rId10" Type="http://schemas.openxmlformats.org/officeDocument/2006/relationships/image" Target="../media/image36.png"/><Relationship Id="rId4" Type="http://schemas.openxmlformats.org/officeDocument/2006/relationships/image" Target="../media/image30.png"/><Relationship Id="rId9" Type="http://schemas.openxmlformats.org/officeDocument/2006/relationships/image" Target="../media/image35.png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s://disk.yandex.ru/d/JznlvEk-SHHerA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s://mgppu.ru/project/473/info/7292" TargetMode="External"/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5.xml"/><Relationship Id="rId6" Type="http://schemas.openxmlformats.org/officeDocument/2006/relationships/hyperlink" Target="https://rospsy.ru/learning-difficulties" TargetMode="External"/><Relationship Id="rId5" Type="http://schemas.openxmlformats.org/officeDocument/2006/relationships/image" Target="../media/image39.jpeg"/><Relationship Id="rId4" Type="http://schemas.openxmlformats.org/officeDocument/2006/relationships/image" Target="../media/image38.jpe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171orensad.ru/files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171orensad.ru/files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838200" y="241553"/>
            <a:ext cx="7848600" cy="251863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1800" spc="-10" dirty="0"/>
              <a:t>АЛГОРИТМ</a:t>
            </a:r>
            <a:endParaRPr sz="1800"/>
          </a:p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1800" spc="-5" dirty="0"/>
              <a:t>сопровождения</a:t>
            </a:r>
            <a:r>
              <a:rPr sz="1800" spc="-10" dirty="0"/>
              <a:t> </a:t>
            </a:r>
            <a:r>
              <a:rPr sz="1800" dirty="0"/>
              <a:t>в</a:t>
            </a:r>
            <a:r>
              <a:rPr sz="1800" spc="5" dirty="0"/>
              <a:t> </a:t>
            </a:r>
            <a:r>
              <a:rPr sz="1800" spc="-15" dirty="0"/>
              <a:t>дошкольных</a:t>
            </a:r>
            <a:r>
              <a:rPr sz="1800" spc="30" dirty="0"/>
              <a:t> </a:t>
            </a:r>
            <a:r>
              <a:rPr sz="1800" spc="-10"/>
              <a:t>образовательных</a:t>
            </a:r>
            <a:r>
              <a:rPr sz="1800" spc="-10" smtClean="0"/>
              <a:t>,</a:t>
            </a:r>
            <a:r>
              <a:rPr lang="ru-RU" sz="1800" spc="-10" dirty="0" smtClean="0"/>
              <a:t/>
            </a:r>
            <a:br>
              <a:rPr lang="ru-RU" sz="1800" spc="-10" dirty="0" smtClean="0"/>
            </a:br>
            <a:r>
              <a:rPr lang="ru-RU" sz="1800" spc="-10" dirty="0" smtClean="0"/>
              <a:t>общеобразовательных,</a:t>
            </a:r>
            <a:r>
              <a:rPr lang="ru-RU" sz="1800" spc="95" dirty="0" smtClean="0"/>
              <a:t> </a:t>
            </a:r>
            <a:r>
              <a:rPr lang="ru-RU" sz="1800" spc="-10" dirty="0" smtClean="0"/>
              <a:t>профессиональных</a:t>
            </a:r>
            <a:r>
              <a:rPr lang="ru-RU" sz="1800" spc="75" dirty="0" smtClean="0"/>
              <a:t> </a:t>
            </a:r>
            <a:r>
              <a:rPr lang="ru-RU" sz="1800" spc="-10" dirty="0" smtClean="0"/>
              <a:t>образовательных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spc="-5" dirty="0" smtClean="0"/>
              <a:t>организациях</a:t>
            </a:r>
            <a:r>
              <a:rPr lang="ru-RU" sz="1800" dirty="0" smtClean="0"/>
              <a:t> и</a:t>
            </a:r>
            <a:r>
              <a:rPr lang="ru-RU" sz="1800" spc="-5" dirty="0" smtClean="0"/>
              <a:t> </a:t>
            </a:r>
            <a:r>
              <a:rPr lang="ru-RU" sz="1800" spc="-10" dirty="0" smtClean="0"/>
              <a:t>образовательных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spc="-5" dirty="0" smtClean="0"/>
              <a:t>организациях</a:t>
            </a:r>
            <a:r>
              <a:rPr lang="ru-RU" sz="1800" spc="10" dirty="0" smtClean="0"/>
              <a:t> </a:t>
            </a:r>
            <a:r>
              <a:rPr lang="ru-RU" sz="1800" spc="-15" dirty="0" smtClean="0"/>
              <a:t>высшего</a:t>
            </a:r>
            <a:r>
              <a:rPr lang="ru-RU" sz="1800" spc="50" dirty="0" smtClean="0"/>
              <a:t> </a:t>
            </a:r>
            <a:r>
              <a:rPr lang="ru-RU" sz="1800" spc="-5" dirty="0" smtClean="0"/>
              <a:t>образования</a:t>
            </a:r>
            <a:r>
              <a:rPr lang="ru-RU" sz="1800" spc="10" dirty="0" smtClean="0"/>
              <a:t> </a:t>
            </a:r>
            <a:r>
              <a:rPr lang="ru-RU" sz="1800" spc="-15" dirty="0" smtClean="0"/>
              <a:t>детей</a:t>
            </a:r>
            <a:r>
              <a:rPr lang="ru-RU" sz="1800" spc="40" dirty="0" smtClean="0"/>
              <a:t> </a:t>
            </a:r>
            <a:r>
              <a:rPr lang="ru-RU" sz="1800" spc="-10" dirty="0" smtClean="0"/>
              <a:t>ветеранов</a:t>
            </a:r>
            <a:r>
              <a:rPr lang="ru-RU" sz="1800" spc="55" dirty="0" smtClean="0"/>
              <a:t> </a:t>
            </a:r>
            <a:r>
              <a:rPr lang="ru-RU" sz="1800" spc="-10" dirty="0" smtClean="0"/>
              <a:t>(участников) </a:t>
            </a:r>
            <a:r>
              <a:rPr lang="ru-RU" sz="1800" spc="-5" dirty="0" smtClean="0"/>
              <a:t> специальной</a:t>
            </a:r>
            <a:r>
              <a:rPr lang="ru-RU" sz="1800" spc="20" dirty="0" smtClean="0"/>
              <a:t> </a:t>
            </a:r>
            <a:r>
              <a:rPr lang="ru-RU" sz="1800" spc="-5" dirty="0" smtClean="0"/>
              <a:t>военной</a:t>
            </a:r>
            <a:r>
              <a:rPr lang="ru-RU" sz="1800" spc="5" dirty="0" smtClean="0"/>
              <a:t> </a:t>
            </a:r>
            <a:r>
              <a:rPr lang="ru-RU" sz="1800" spc="-5" dirty="0" smtClean="0"/>
              <a:t>операции,</a:t>
            </a:r>
            <a:r>
              <a:rPr lang="ru-RU" sz="1800" spc="10" dirty="0" smtClean="0"/>
              <a:t> </a:t>
            </a:r>
            <a:r>
              <a:rPr lang="ru-RU" sz="1800" spc="-15" dirty="0" smtClean="0"/>
              <a:t>обучающихся</a:t>
            </a:r>
            <a:r>
              <a:rPr lang="ru-RU" sz="1800" spc="60" dirty="0" smtClean="0"/>
              <a:t> </a:t>
            </a:r>
            <a:r>
              <a:rPr lang="ru-RU" sz="1800" dirty="0" smtClean="0"/>
              <a:t>в</a:t>
            </a:r>
            <a:r>
              <a:rPr lang="ru-RU" sz="1800" spc="20" dirty="0" smtClean="0"/>
              <a:t> </a:t>
            </a:r>
            <a:r>
              <a:rPr lang="ru-RU" sz="1800" spc="-15" dirty="0" smtClean="0"/>
              <a:t>соответствующих </a:t>
            </a:r>
            <a:r>
              <a:rPr lang="ru-RU" sz="1800" spc="-10" dirty="0" smtClean="0"/>
              <a:t> </a:t>
            </a:r>
            <a:r>
              <a:rPr lang="ru-RU" sz="1800" spc="-5" dirty="0" smtClean="0"/>
              <a:t>организациях,</a:t>
            </a:r>
            <a:r>
              <a:rPr lang="ru-RU" sz="1800" spc="15" dirty="0" smtClean="0"/>
              <a:t> </a:t>
            </a:r>
            <a:r>
              <a:rPr lang="ru-RU" sz="1800" dirty="0" smtClean="0"/>
              <a:t>в</a:t>
            </a:r>
            <a:r>
              <a:rPr lang="ru-RU" sz="1800" spc="20" dirty="0" smtClean="0"/>
              <a:t> </a:t>
            </a:r>
            <a:r>
              <a:rPr lang="ru-RU" sz="1800" spc="-5" dirty="0" smtClean="0"/>
              <a:t>целях оказания</a:t>
            </a:r>
            <a:r>
              <a:rPr lang="ru-RU" sz="1800" spc="5" dirty="0" smtClean="0"/>
              <a:t> </a:t>
            </a:r>
            <a:r>
              <a:rPr lang="ru-RU" sz="1800" spc="-10" dirty="0" smtClean="0"/>
              <a:t>таким</a:t>
            </a:r>
            <a:r>
              <a:rPr lang="ru-RU" sz="1800" spc="55" dirty="0" smtClean="0"/>
              <a:t> </a:t>
            </a:r>
            <a:r>
              <a:rPr lang="ru-RU" sz="1800" spc="-15" dirty="0" smtClean="0"/>
              <a:t>детям</a:t>
            </a:r>
            <a:r>
              <a:rPr lang="ru-RU" sz="1800" spc="40" dirty="0" smtClean="0"/>
              <a:t> </a:t>
            </a:r>
            <a:r>
              <a:rPr lang="ru-RU" sz="1800" spc="-15" dirty="0" smtClean="0"/>
              <a:t>необходимой</a:t>
            </a:r>
            <a:r>
              <a:rPr lang="ru-RU" sz="1800" spc="15" dirty="0" smtClean="0"/>
              <a:t> </a:t>
            </a:r>
            <a:r>
              <a:rPr lang="ru-RU" sz="1800" spc="-15" dirty="0" smtClean="0"/>
              <a:t>помощи, </a:t>
            </a:r>
            <a:r>
              <a:rPr lang="ru-RU" sz="1800" spc="-484" dirty="0" smtClean="0"/>
              <a:t> </a:t>
            </a:r>
            <a:r>
              <a:rPr lang="ru-RU" sz="1800" dirty="0" smtClean="0"/>
              <a:t>в</a:t>
            </a:r>
            <a:r>
              <a:rPr lang="ru-RU" sz="1800" spc="-5" dirty="0" smtClean="0"/>
              <a:t> </a:t>
            </a:r>
            <a:r>
              <a:rPr lang="ru-RU" sz="1800" spc="-25" dirty="0" smtClean="0"/>
              <a:t>том</a:t>
            </a:r>
            <a:r>
              <a:rPr lang="ru-RU" sz="1800" spc="40" dirty="0" smtClean="0"/>
              <a:t> </a:t>
            </a:r>
            <a:r>
              <a:rPr lang="ru-RU" sz="1800" spc="-10" dirty="0" smtClean="0"/>
              <a:t>числе</a:t>
            </a:r>
            <a:r>
              <a:rPr lang="ru-RU" sz="1800" spc="-15" dirty="0" smtClean="0"/>
              <a:t> психологической</a:t>
            </a:r>
            <a:r>
              <a:rPr lang="ru-RU" sz="1800" dirty="0" smtClean="0"/>
              <a:t/>
            </a:r>
            <a:br>
              <a:rPr lang="ru-RU" sz="1800" dirty="0" smtClean="0"/>
            </a:br>
            <a:endParaRPr sz="1800"/>
          </a:p>
        </p:txBody>
      </p:sp>
      <p:sp>
        <p:nvSpPr>
          <p:cNvPr id="4" name="object 4"/>
          <p:cNvSpPr txBox="1"/>
          <p:nvPr/>
        </p:nvSpPr>
        <p:spPr>
          <a:xfrm>
            <a:off x="609600" y="2952750"/>
            <a:ext cx="8229600" cy="128240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45"/>
              </a:spcBef>
            </a:pPr>
            <a:endParaRPr sz="1850">
              <a:latin typeface="Arial"/>
              <a:cs typeface="Arial"/>
            </a:endParaRPr>
          </a:p>
          <a:p>
            <a:pPr marL="122555" marR="5080" indent="-110489" algn="ctr">
              <a:lnSpc>
                <a:spcPct val="100000"/>
              </a:lnSpc>
              <a:tabLst>
                <a:tab pos="4977765" algn="l"/>
              </a:tabLst>
            </a:pPr>
            <a:r>
              <a:rPr sz="1600" b="1" spc="-10" dirty="0">
                <a:solidFill>
                  <a:srgbClr val="C00000"/>
                </a:solidFill>
                <a:latin typeface="Arial"/>
                <a:cs typeface="Arial"/>
              </a:rPr>
              <a:t>Организация</a:t>
            </a:r>
            <a:r>
              <a:rPr sz="1600" b="1" spc="5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600" b="1" spc="-5" dirty="0">
                <a:solidFill>
                  <a:srgbClr val="C00000"/>
                </a:solidFill>
                <a:latin typeface="Arial"/>
                <a:cs typeface="Arial"/>
              </a:rPr>
              <a:t>и</a:t>
            </a:r>
            <a:r>
              <a:rPr sz="1600" b="1" spc="2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600" b="1" spc="-10" dirty="0">
                <a:solidFill>
                  <a:srgbClr val="C00000"/>
                </a:solidFill>
                <a:latin typeface="Arial"/>
                <a:cs typeface="Arial"/>
              </a:rPr>
              <a:t>проведение</a:t>
            </a:r>
            <a:r>
              <a:rPr sz="1600" b="1" spc="3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600" b="1" spc="-5" dirty="0">
                <a:solidFill>
                  <a:srgbClr val="C00000"/>
                </a:solidFill>
                <a:latin typeface="Arial"/>
                <a:cs typeface="Arial"/>
              </a:rPr>
              <a:t>мероприятий,</a:t>
            </a:r>
            <a:r>
              <a:rPr sz="1600" b="1" spc="8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600" b="1" spc="-10" dirty="0">
                <a:solidFill>
                  <a:srgbClr val="C00000"/>
                </a:solidFill>
                <a:latin typeface="Arial"/>
                <a:cs typeface="Arial"/>
              </a:rPr>
              <a:t>направленных</a:t>
            </a:r>
            <a:r>
              <a:rPr sz="1600" b="1" spc="3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600" b="1" spc="-5" dirty="0">
                <a:solidFill>
                  <a:srgbClr val="C00000"/>
                </a:solidFill>
                <a:latin typeface="Arial"/>
                <a:cs typeface="Arial"/>
              </a:rPr>
              <a:t>на</a:t>
            </a:r>
            <a:r>
              <a:rPr sz="1600" b="1" spc="1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600" b="1" spc="-10" dirty="0">
                <a:solidFill>
                  <a:srgbClr val="C00000"/>
                </a:solidFill>
                <a:latin typeface="Arial"/>
                <a:cs typeface="Arial"/>
              </a:rPr>
              <a:t>формирование</a:t>
            </a:r>
            <a:r>
              <a:rPr sz="1600" b="1" spc="6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600" b="1" spc="-5" dirty="0">
                <a:solidFill>
                  <a:srgbClr val="C00000"/>
                </a:solidFill>
                <a:latin typeface="Arial"/>
                <a:cs typeface="Arial"/>
              </a:rPr>
              <a:t>в </a:t>
            </a:r>
            <a:r>
              <a:rPr sz="1600" b="1" spc="-43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600" b="1" spc="-10" dirty="0">
                <a:solidFill>
                  <a:srgbClr val="C00000"/>
                </a:solidFill>
                <a:latin typeface="Arial"/>
                <a:cs typeface="Arial"/>
              </a:rPr>
              <a:t>образовательной</a:t>
            </a:r>
            <a:r>
              <a:rPr sz="1600" b="1" spc="9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600" b="1" spc="-10" dirty="0">
                <a:solidFill>
                  <a:srgbClr val="C00000"/>
                </a:solidFill>
                <a:latin typeface="Arial"/>
                <a:cs typeface="Arial"/>
              </a:rPr>
              <a:t>организации</a:t>
            </a:r>
            <a:r>
              <a:rPr sz="1600" b="1" spc="7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600" b="1" spc="-20" dirty="0">
                <a:solidFill>
                  <a:srgbClr val="C00000"/>
                </a:solidFill>
                <a:latin typeface="Arial"/>
                <a:cs typeface="Arial"/>
              </a:rPr>
              <a:t>необходимого	</a:t>
            </a:r>
            <a:r>
              <a:rPr sz="1600" b="1" spc="-15" dirty="0">
                <a:solidFill>
                  <a:srgbClr val="C00000"/>
                </a:solidFill>
                <a:latin typeface="Arial"/>
                <a:cs typeface="Arial"/>
              </a:rPr>
              <a:t>психологического</a:t>
            </a:r>
            <a:r>
              <a:rPr sz="1600" b="1" spc="2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600" b="1" spc="-10" dirty="0">
                <a:solidFill>
                  <a:srgbClr val="C00000"/>
                </a:solidFill>
                <a:latin typeface="Arial"/>
                <a:cs typeface="Arial"/>
              </a:rPr>
              <a:t>климата </a:t>
            </a:r>
            <a:r>
              <a:rPr sz="1600" b="1" spc="-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600" b="1" spc="-10" dirty="0">
                <a:solidFill>
                  <a:srgbClr val="C00000"/>
                </a:solidFill>
                <a:latin typeface="Arial"/>
                <a:cs typeface="Arial"/>
              </a:rPr>
              <a:t>для</a:t>
            </a:r>
            <a:r>
              <a:rPr sz="1600" b="1" spc="2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600" b="1" spc="-10" dirty="0">
                <a:solidFill>
                  <a:srgbClr val="C00000"/>
                </a:solidFill>
                <a:latin typeface="Arial"/>
                <a:cs typeface="Arial"/>
              </a:rPr>
              <a:t>сохранения</a:t>
            </a:r>
            <a:r>
              <a:rPr sz="1600" b="1" spc="4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600" b="1" spc="-5" dirty="0">
                <a:solidFill>
                  <a:srgbClr val="C00000"/>
                </a:solidFill>
                <a:latin typeface="Arial"/>
                <a:cs typeface="Arial"/>
              </a:rPr>
              <a:t>и</a:t>
            </a:r>
            <a:r>
              <a:rPr sz="1600" b="1" spc="2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600" b="1" spc="-5" dirty="0">
                <a:solidFill>
                  <a:srgbClr val="C00000"/>
                </a:solidFill>
                <a:latin typeface="Arial"/>
                <a:cs typeface="Arial"/>
              </a:rPr>
              <a:t>(или)</a:t>
            </a:r>
            <a:r>
              <a:rPr sz="1600" b="1" spc="4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600" b="1" spc="-15" dirty="0">
                <a:solidFill>
                  <a:srgbClr val="C00000"/>
                </a:solidFill>
                <a:latin typeface="Arial"/>
                <a:cs typeface="Arial"/>
              </a:rPr>
              <a:t>восстановления</a:t>
            </a:r>
            <a:r>
              <a:rPr sz="1600" b="1" spc="7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600" b="1" spc="-15" dirty="0">
                <a:solidFill>
                  <a:srgbClr val="C00000"/>
                </a:solidFill>
                <a:latin typeface="Arial"/>
                <a:cs typeface="Arial"/>
              </a:rPr>
              <a:t>психологического</a:t>
            </a:r>
            <a:r>
              <a:rPr sz="1600" b="1" spc="4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600" b="1" spc="-10" dirty="0">
                <a:solidFill>
                  <a:srgbClr val="C00000"/>
                </a:solidFill>
                <a:latin typeface="Arial"/>
                <a:cs typeface="Arial"/>
              </a:rPr>
              <a:t>здоровья</a:t>
            </a:r>
            <a:r>
              <a:rPr sz="1600" b="1" spc="4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600" b="1" spc="-15" dirty="0">
                <a:solidFill>
                  <a:srgbClr val="C00000"/>
                </a:solidFill>
                <a:latin typeface="Arial"/>
                <a:cs typeface="Arial"/>
              </a:rPr>
              <a:t>детей</a:t>
            </a:r>
            <a:endParaRPr sz="1600">
              <a:latin typeface="Arial"/>
              <a:cs typeface="Arial"/>
            </a:endParaRPr>
          </a:p>
          <a:p>
            <a:pPr marL="2480310">
              <a:lnSpc>
                <a:spcPct val="100000"/>
              </a:lnSpc>
            </a:pPr>
            <a:r>
              <a:rPr sz="1600" b="1" spc="-15" dirty="0">
                <a:solidFill>
                  <a:srgbClr val="C00000"/>
                </a:solidFill>
                <a:latin typeface="Arial"/>
                <a:cs typeface="Arial"/>
              </a:rPr>
              <a:t>ветеранов</a:t>
            </a:r>
            <a:r>
              <a:rPr sz="1600" b="1" spc="4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600" b="1" spc="-10" dirty="0">
                <a:solidFill>
                  <a:srgbClr val="C00000"/>
                </a:solidFill>
                <a:latin typeface="Arial"/>
                <a:cs typeface="Arial"/>
              </a:rPr>
              <a:t>(участников)</a:t>
            </a:r>
            <a:r>
              <a:rPr sz="1600" b="1" spc="5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600" b="1" spc="-20" dirty="0">
                <a:solidFill>
                  <a:srgbClr val="C00000"/>
                </a:solidFill>
                <a:latin typeface="Arial"/>
                <a:cs typeface="Arial"/>
              </a:rPr>
              <a:t>СВО</a:t>
            </a:r>
            <a:endParaRPr sz="1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47268" y="217119"/>
            <a:ext cx="8491932" cy="65851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ctr">
              <a:spcBef>
                <a:spcPts val="105"/>
              </a:spcBef>
            </a:pPr>
            <a:r>
              <a:rPr lang="ru-RU" sz="1400" b="1" spc="-5" dirty="0" smtClean="0">
                <a:latin typeface="Arial"/>
                <a:cs typeface="Arial"/>
              </a:rPr>
              <a:t>Организация </a:t>
            </a:r>
            <a:r>
              <a:rPr lang="ru-RU" sz="1400" b="1" dirty="0" smtClean="0">
                <a:latin typeface="Arial"/>
                <a:cs typeface="Arial"/>
              </a:rPr>
              <a:t>и </a:t>
            </a:r>
            <a:r>
              <a:rPr lang="ru-RU" sz="1400" b="1" spc="-5" dirty="0" smtClean="0">
                <a:latin typeface="Arial"/>
                <a:cs typeface="Arial"/>
              </a:rPr>
              <a:t>проведение мер</a:t>
            </a:r>
            <a:r>
              <a:rPr lang="ru-RU" sz="1400" b="1" spc="-20" dirty="0" smtClean="0">
                <a:latin typeface="Arial"/>
                <a:cs typeface="Arial"/>
              </a:rPr>
              <a:t>о</a:t>
            </a:r>
            <a:r>
              <a:rPr lang="ru-RU" sz="1400" b="1" spc="5" dirty="0" smtClean="0">
                <a:latin typeface="Arial"/>
                <a:cs typeface="Arial"/>
              </a:rPr>
              <a:t>п</a:t>
            </a:r>
            <a:r>
              <a:rPr lang="ru-RU" sz="1400" b="1" dirty="0" smtClean="0">
                <a:latin typeface="Arial"/>
                <a:cs typeface="Arial"/>
              </a:rPr>
              <a:t>рия</a:t>
            </a:r>
            <a:r>
              <a:rPr lang="ru-RU" sz="1400" b="1" spc="-15" dirty="0" smtClean="0">
                <a:latin typeface="Arial"/>
                <a:cs typeface="Arial"/>
              </a:rPr>
              <a:t>т</a:t>
            </a:r>
            <a:r>
              <a:rPr lang="ru-RU" sz="1400" b="1" dirty="0" smtClean="0">
                <a:latin typeface="Arial"/>
                <a:cs typeface="Arial"/>
              </a:rPr>
              <a:t>ий, </a:t>
            </a:r>
            <a:r>
              <a:rPr lang="ru-RU" sz="1400" b="1" spc="-10" dirty="0" smtClean="0">
                <a:latin typeface="Arial"/>
                <a:cs typeface="Arial"/>
              </a:rPr>
              <a:t>н</a:t>
            </a:r>
            <a:r>
              <a:rPr lang="ru-RU" sz="1400" b="1" spc="-5" dirty="0" smtClean="0">
                <a:latin typeface="Arial"/>
                <a:cs typeface="Arial"/>
              </a:rPr>
              <a:t>а</a:t>
            </a:r>
            <a:r>
              <a:rPr lang="ru-RU" sz="1400" b="1" spc="5" dirty="0" smtClean="0">
                <a:latin typeface="Arial"/>
                <a:cs typeface="Arial"/>
              </a:rPr>
              <a:t>п</a:t>
            </a:r>
            <a:r>
              <a:rPr lang="ru-RU" sz="1400" b="1" spc="-20" dirty="0" smtClean="0">
                <a:latin typeface="Arial"/>
                <a:cs typeface="Arial"/>
              </a:rPr>
              <a:t>р</a:t>
            </a:r>
            <a:r>
              <a:rPr lang="ru-RU" sz="1400" b="1" spc="-5" dirty="0" smtClean="0">
                <a:latin typeface="Arial"/>
                <a:cs typeface="Arial"/>
              </a:rPr>
              <a:t>а</a:t>
            </a:r>
            <a:r>
              <a:rPr lang="ru-RU" sz="1400" b="1" spc="-20" dirty="0" smtClean="0">
                <a:latin typeface="Arial"/>
                <a:cs typeface="Arial"/>
              </a:rPr>
              <a:t>в</a:t>
            </a:r>
            <a:r>
              <a:rPr lang="ru-RU" sz="1400" b="1" spc="-30" dirty="0" smtClean="0">
                <a:latin typeface="Arial"/>
                <a:cs typeface="Arial"/>
              </a:rPr>
              <a:t>л</a:t>
            </a:r>
            <a:r>
              <a:rPr lang="ru-RU" sz="1400" b="1" spc="-5" dirty="0" smtClean="0">
                <a:latin typeface="Arial"/>
                <a:cs typeface="Arial"/>
              </a:rPr>
              <a:t>е</a:t>
            </a:r>
            <a:r>
              <a:rPr lang="ru-RU" sz="1400" b="1" spc="5" dirty="0" smtClean="0">
                <a:latin typeface="Arial"/>
                <a:cs typeface="Arial"/>
              </a:rPr>
              <a:t>нн</a:t>
            </a:r>
            <a:r>
              <a:rPr lang="ru-RU" sz="1400" b="1" spc="-10" dirty="0" smtClean="0">
                <a:latin typeface="Arial"/>
                <a:cs typeface="Arial"/>
              </a:rPr>
              <a:t>ы</a:t>
            </a:r>
            <a:r>
              <a:rPr lang="ru-RU" sz="1400" b="1" dirty="0" smtClean="0">
                <a:latin typeface="Arial"/>
                <a:cs typeface="Arial"/>
              </a:rPr>
              <a:t>х </a:t>
            </a:r>
            <a:r>
              <a:rPr lang="ru-RU" sz="1400" b="1" spc="-10" dirty="0" smtClean="0">
                <a:latin typeface="Arial"/>
                <a:cs typeface="Arial"/>
              </a:rPr>
              <a:t>на формирование</a:t>
            </a:r>
            <a:r>
              <a:rPr lang="ru-RU" sz="1400" b="1" spc="-5" dirty="0" smtClean="0">
                <a:latin typeface="Arial"/>
                <a:cs typeface="Arial"/>
              </a:rPr>
              <a:t> </a:t>
            </a:r>
            <a:r>
              <a:rPr lang="ru-RU" sz="1400" b="1" dirty="0" smtClean="0">
                <a:latin typeface="Arial"/>
                <a:cs typeface="Arial"/>
              </a:rPr>
              <a:t>в</a:t>
            </a:r>
            <a:r>
              <a:rPr lang="ru-RU" sz="1400" b="1" spc="5" dirty="0" smtClean="0">
                <a:latin typeface="Arial"/>
                <a:cs typeface="Arial"/>
              </a:rPr>
              <a:t> </a:t>
            </a:r>
            <a:r>
              <a:rPr lang="ru-RU" sz="1400" b="1" spc="-10" dirty="0" smtClean="0">
                <a:latin typeface="Arial"/>
                <a:cs typeface="Arial"/>
              </a:rPr>
              <a:t>образовательной</a:t>
            </a:r>
            <a:r>
              <a:rPr lang="ru-RU" sz="1400" b="1" spc="-5" dirty="0" smtClean="0">
                <a:latin typeface="Arial"/>
                <a:cs typeface="Arial"/>
              </a:rPr>
              <a:t> организации</a:t>
            </a:r>
            <a:r>
              <a:rPr lang="ru-RU" sz="1400" b="1" dirty="0" smtClean="0">
                <a:latin typeface="Arial"/>
                <a:cs typeface="Arial"/>
              </a:rPr>
              <a:t> </a:t>
            </a:r>
            <a:r>
              <a:rPr lang="ru-RU" sz="1400" b="1" spc="-15" dirty="0" smtClean="0">
                <a:latin typeface="Arial"/>
                <a:cs typeface="Arial"/>
              </a:rPr>
              <a:t>необходимого </a:t>
            </a:r>
            <a:r>
              <a:rPr lang="ru-RU" sz="1400" b="1" spc="-10" dirty="0" smtClean="0">
                <a:latin typeface="Arial"/>
                <a:cs typeface="Arial"/>
              </a:rPr>
              <a:t> </a:t>
            </a:r>
            <a:r>
              <a:rPr lang="ru-RU" sz="1400" b="1" spc="-15" dirty="0" smtClean="0">
                <a:latin typeface="Arial"/>
                <a:cs typeface="Arial"/>
              </a:rPr>
              <a:t>психологического</a:t>
            </a:r>
            <a:r>
              <a:rPr lang="ru-RU" sz="1400" b="1" spc="-10" dirty="0" smtClean="0">
                <a:latin typeface="Arial"/>
                <a:cs typeface="Arial"/>
              </a:rPr>
              <a:t> </a:t>
            </a:r>
            <a:r>
              <a:rPr lang="ru-RU" sz="1400" b="1" spc="-5" dirty="0" smtClean="0">
                <a:latin typeface="Arial"/>
                <a:cs typeface="Arial"/>
              </a:rPr>
              <a:t>климата</a:t>
            </a:r>
            <a:r>
              <a:rPr lang="ru-RU" sz="1400" b="1" dirty="0" smtClean="0">
                <a:latin typeface="Arial"/>
                <a:cs typeface="Arial"/>
              </a:rPr>
              <a:t> </a:t>
            </a:r>
            <a:r>
              <a:rPr lang="ru-RU" sz="1400" b="1" spc="-5" dirty="0" smtClean="0">
                <a:latin typeface="Arial"/>
                <a:cs typeface="Arial"/>
              </a:rPr>
              <a:t>для</a:t>
            </a:r>
            <a:r>
              <a:rPr lang="ru-RU" sz="1400" b="1" dirty="0" smtClean="0">
                <a:latin typeface="Arial"/>
                <a:cs typeface="Arial"/>
              </a:rPr>
              <a:t> </a:t>
            </a:r>
            <a:r>
              <a:rPr lang="ru-RU" sz="1400" b="1" spc="-10" dirty="0" smtClean="0">
                <a:latin typeface="Arial"/>
                <a:cs typeface="Arial"/>
              </a:rPr>
              <a:t>сохранения</a:t>
            </a:r>
            <a:r>
              <a:rPr lang="ru-RU" sz="1400" b="1" spc="-5" dirty="0" smtClean="0">
                <a:latin typeface="Arial"/>
                <a:cs typeface="Arial"/>
              </a:rPr>
              <a:t> </a:t>
            </a:r>
            <a:r>
              <a:rPr lang="ru-RU" sz="1400" b="1" dirty="0" smtClean="0">
                <a:latin typeface="Arial"/>
                <a:cs typeface="Arial"/>
              </a:rPr>
              <a:t>и</a:t>
            </a:r>
            <a:r>
              <a:rPr lang="ru-RU" sz="1400" b="1" spc="5" dirty="0" smtClean="0">
                <a:latin typeface="Arial"/>
                <a:cs typeface="Arial"/>
              </a:rPr>
              <a:t> </a:t>
            </a:r>
            <a:r>
              <a:rPr lang="ru-RU" sz="1400" b="1" spc="-5" dirty="0" smtClean="0">
                <a:latin typeface="Arial"/>
                <a:cs typeface="Arial"/>
              </a:rPr>
              <a:t>(или)</a:t>
            </a:r>
            <a:r>
              <a:rPr lang="ru-RU" sz="1400" b="1" dirty="0" smtClean="0">
                <a:latin typeface="Arial"/>
                <a:cs typeface="Arial"/>
              </a:rPr>
              <a:t> </a:t>
            </a:r>
            <a:r>
              <a:rPr lang="ru-RU" sz="1400" b="1" spc="-10" dirty="0" smtClean="0">
                <a:latin typeface="Arial"/>
                <a:cs typeface="Arial"/>
              </a:rPr>
              <a:t>восстановления </a:t>
            </a:r>
            <a:r>
              <a:rPr lang="ru-RU" sz="1400" b="1" spc="-5" dirty="0" smtClean="0">
                <a:latin typeface="Arial"/>
                <a:cs typeface="Arial"/>
              </a:rPr>
              <a:t> </a:t>
            </a:r>
            <a:r>
              <a:rPr lang="ru-RU" sz="1400" b="1" spc="-10" dirty="0" smtClean="0">
                <a:latin typeface="Arial"/>
                <a:cs typeface="Arial"/>
              </a:rPr>
              <a:t>психологического</a:t>
            </a:r>
            <a:r>
              <a:rPr lang="ru-RU" sz="1400" b="1" spc="-80" dirty="0" smtClean="0">
                <a:latin typeface="Arial"/>
                <a:cs typeface="Arial"/>
              </a:rPr>
              <a:t> </a:t>
            </a:r>
            <a:r>
              <a:rPr lang="ru-RU" sz="1400" b="1" spc="-5" dirty="0" smtClean="0">
                <a:latin typeface="Arial"/>
                <a:cs typeface="Arial"/>
              </a:rPr>
              <a:t>здоровья</a:t>
            </a:r>
            <a:r>
              <a:rPr lang="ru-RU" sz="1400" b="1" spc="-35" dirty="0" smtClean="0">
                <a:latin typeface="Arial"/>
                <a:cs typeface="Arial"/>
              </a:rPr>
              <a:t> </a:t>
            </a:r>
            <a:r>
              <a:rPr lang="ru-RU" sz="1400" b="1" spc="-10" dirty="0" smtClean="0">
                <a:latin typeface="Arial"/>
                <a:cs typeface="Arial"/>
              </a:rPr>
              <a:t>детей</a:t>
            </a:r>
            <a:r>
              <a:rPr lang="ru-RU" sz="1400" b="1" spc="-15" dirty="0" smtClean="0">
                <a:latin typeface="Arial"/>
                <a:cs typeface="Arial"/>
              </a:rPr>
              <a:t> </a:t>
            </a:r>
            <a:r>
              <a:rPr lang="ru-RU" sz="1400" b="1" spc="-10" dirty="0" smtClean="0">
                <a:latin typeface="Arial"/>
                <a:cs typeface="Arial"/>
              </a:rPr>
              <a:t>ветеранов</a:t>
            </a:r>
            <a:r>
              <a:rPr lang="ru-RU" sz="1400" b="1" spc="-25" dirty="0" smtClean="0">
                <a:latin typeface="Arial"/>
                <a:cs typeface="Arial"/>
              </a:rPr>
              <a:t> </a:t>
            </a:r>
            <a:r>
              <a:rPr lang="ru-RU" sz="1400" b="1" spc="-5" dirty="0" smtClean="0">
                <a:latin typeface="Arial"/>
                <a:cs typeface="Arial"/>
              </a:rPr>
              <a:t>(участников)</a:t>
            </a:r>
            <a:r>
              <a:rPr lang="ru-RU" sz="1400" b="1" spc="-15" dirty="0" smtClean="0">
                <a:latin typeface="Arial"/>
                <a:cs typeface="Arial"/>
              </a:rPr>
              <a:t> СВО</a:t>
            </a:r>
            <a:endParaRPr lang="ru-RU" sz="1400" dirty="0">
              <a:latin typeface="Arial"/>
              <a:cs typeface="Arial"/>
            </a:endParaRPr>
          </a:p>
        </p:txBody>
      </p:sp>
      <p:grpSp>
        <p:nvGrpSpPr>
          <p:cNvPr id="6" name="object 6"/>
          <p:cNvGrpSpPr/>
          <p:nvPr/>
        </p:nvGrpSpPr>
        <p:grpSpPr>
          <a:xfrm>
            <a:off x="139852" y="1641348"/>
            <a:ext cx="8766810" cy="2888615"/>
            <a:chOff x="139852" y="1641348"/>
            <a:chExt cx="8766810" cy="2888615"/>
          </a:xfrm>
        </p:grpSpPr>
        <p:sp>
          <p:nvSpPr>
            <p:cNvPr id="7" name="object 7"/>
            <p:cNvSpPr/>
            <p:nvPr/>
          </p:nvSpPr>
          <p:spPr>
            <a:xfrm>
              <a:off x="139852" y="1649094"/>
              <a:ext cx="8766810" cy="457200"/>
            </a:xfrm>
            <a:custGeom>
              <a:avLst/>
              <a:gdLst/>
              <a:ahLst/>
              <a:cxnLst/>
              <a:rect l="l" t="t" r="r" b="b"/>
              <a:pathLst>
                <a:path w="8766810" h="457200">
                  <a:moveTo>
                    <a:pt x="8766785" y="0"/>
                  </a:moveTo>
                  <a:lnTo>
                    <a:pt x="5844514" y="0"/>
                  </a:lnTo>
                  <a:lnTo>
                    <a:pt x="1204861" y="0"/>
                  </a:lnTo>
                  <a:lnTo>
                    <a:pt x="0" y="0"/>
                  </a:lnTo>
                  <a:lnTo>
                    <a:pt x="0" y="457200"/>
                  </a:lnTo>
                  <a:lnTo>
                    <a:pt x="1204823" y="457200"/>
                  </a:lnTo>
                  <a:lnTo>
                    <a:pt x="5844514" y="457200"/>
                  </a:lnTo>
                  <a:lnTo>
                    <a:pt x="8766785" y="457200"/>
                  </a:lnTo>
                  <a:lnTo>
                    <a:pt x="8766785" y="0"/>
                  </a:lnTo>
                  <a:close/>
                </a:path>
              </a:pathLst>
            </a:custGeom>
            <a:solidFill>
              <a:srgbClr val="CADDD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139852" y="2106295"/>
              <a:ext cx="1205230" cy="2423160"/>
            </a:xfrm>
            <a:custGeom>
              <a:avLst/>
              <a:gdLst/>
              <a:ahLst/>
              <a:cxnLst/>
              <a:rect l="l" t="t" r="r" b="b"/>
              <a:pathLst>
                <a:path w="1205230" h="2423160">
                  <a:moveTo>
                    <a:pt x="1204861" y="0"/>
                  </a:moveTo>
                  <a:lnTo>
                    <a:pt x="0" y="0"/>
                  </a:lnTo>
                  <a:lnTo>
                    <a:pt x="0" y="2423160"/>
                  </a:lnTo>
                  <a:lnTo>
                    <a:pt x="1204861" y="2423160"/>
                  </a:lnTo>
                  <a:lnTo>
                    <a:pt x="1204861" y="0"/>
                  </a:lnTo>
                  <a:close/>
                </a:path>
              </a:pathLst>
            </a:custGeom>
            <a:solidFill>
              <a:srgbClr val="E7EEE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" name="object 9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29184" y="1641348"/>
              <a:ext cx="839724" cy="347471"/>
            </a:xfrm>
            <a:prstGeom prst="rect">
              <a:avLst/>
            </a:prstGeom>
          </p:spPr>
        </p:pic>
        <p:pic>
          <p:nvPicPr>
            <p:cNvPr id="10" name="object 10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795015" y="1641348"/>
              <a:ext cx="1755648" cy="347471"/>
            </a:xfrm>
            <a:prstGeom prst="rect">
              <a:avLst/>
            </a:prstGeom>
          </p:spPr>
        </p:pic>
        <p:pic>
          <p:nvPicPr>
            <p:cNvPr id="11" name="object 11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603491" y="1641348"/>
              <a:ext cx="1697736" cy="347471"/>
            </a:xfrm>
            <a:prstGeom prst="rect">
              <a:avLst/>
            </a:prstGeom>
          </p:spPr>
        </p:pic>
        <p:pic>
          <p:nvPicPr>
            <p:cNvPr id="12" name="object 12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6844284" y="1824228"/>
              <a:ext cx="1217676" cy="347472"/>
            </a:xfrm>
            <a:prstGeom prst="rect">
              <a:avLst/>
            </a:prstGeom>
          </p:spPr>
        </p:pic>
        <p:pic>
          <p:nvPicPr>
            <p:cNvPr id="13" name="object 13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56972" y="2112264"/>
              <a:ext cx="1127760" cy="263651"/>
            </a:xfrm>
            <a:prstGeom prst="rect">
              <a:avLst/>
            </a:prstGeom>
          </p:spPr>
        </p:pic>
      </p:grpSp>
      <p:graphicFrame>
        <p:nvGraphicFramePr>
          <p:cNvPr id="14" name="object 14"/>
          <p:cNvGraphicFramePr>
            <a:graphicFrameLocks noGrp="1"/>
          </p:cNvGraphicFramePr>
          <p:nvPr/>
        </p:nvGraphicFramePr>
        <p:xfrm>
          <a:off x="133502" y="1271905"/>
          <a:ext cx="8765539" cy="325119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04595"/>
                <a:gridCol w="4639309"/>
                <a:gridCol w="2921635"/>
              </a:tblGrid>
              <a:tr h="370840">
                <a:tc gridSpan="3"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Меры по </a:t>
                      </a:r>
                      <a:r>
                        <a:rPr sz="18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созданию</a:t>
                      </a:r>
                      <a:r>
                        <a:rPr sz="1800" b="1" spc="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spc="-2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комфортной</a:t>
                      </a:r>
                      <a:r>
                        <a:rPr sz="1800" b="1" spc="6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и</a:t>
                      </a:r>
                      <a:r>
                        <a:rPr sz="1800" b="1" spc="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безопасной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образовательной</a:t>
                      </a:r>
                      <a:r>
                        <a:rPr sz="1800" b="1" spc="5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среды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0958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45719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200" b="1" spc="-10" dirty="0">
                          <a:latin typeface="Arial"/>
                          <a:cs typeface="Arial"/>
                        </a:rPr>
                        <a:t>Субъект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200" b="1" spc="-5" dirty="0">
                          <a:latin typeface="Arial"/>
                          <a:cs typeface="Arial"/>
                        </a:rPr>
                        <a:t>Содержание</a:t>
                      </a:r>
                      <a:r>
                        <a:rPr sz="1200" b="1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10" dirty="0">
                          <a:latin typeface="Arial"/>
                          <a:cs typeface="Arial"/>
                        </a:rPr>
                        <a:t>работы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58215" marR="708660" indent="-24130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200" b="1" spc="-5" dirty="0">
                          <a:latin typeface="Arial"/>
                          <a:cs typeface="Arial"/>
                        </a:rPr>
                        <a:t>В</a:t>
                      </a:r>
                      <a:r>
                        <a:rPr sz="1200" b="1" spc="-20" dirty="0">
                          <a:latin typeface="Arial"/>
                          <a:cs typeface="Arial"/>
                        </a:rPr>
                        <a:t>о</a:t>
                      </a:r>
                      <a:r>
                        <a:rPr sz="1200" b="1" spc="-25" dirty="0">
                          <a:latin typeface="Arial"/>
                          <a:cs typeface="Arial"/>
                        </a:rPr>
                        <a:t>зм</a:t>
                      </a:r>
                      <a:r>
                        <a:rPr sz="1200" b="1" spc="-15" dirty="0">
                          <a:latin typeface="Arial"/>
                          <a:cs typeface="Arial"/>
                        </a:rPr>
                        <a:t>о</a:t>
                      </a:r>
                      <a:r>
                        <a:rPr sz="1200" b="1" spc="10" dirty="0">
                          <a:latin typeface="Arial"/>
                          <a:cs typeface="Arial"/>
                        </a:rPr>
                        <a:t>ж</a:t>
                      </a:r>
                      <a:r>
                        <a:rPr sz="1200" b="1" spc="-5" dirty="0">
                          <a:latin typeface="Arial"/>
                          <a:cs typeface="Arial"/>
                        </a:rPr>
                        <a:t>ны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е</a:t>
                      </a:r>
                      <a:r>
                        <a:rPr sz="1200" b="1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30" dirty="0">
                          <a:latin typeface="Arial"/>
                          <a:cs typeface="Arial"/>
                        </a:rPr>
                        <a:t>ф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о</a:t>
                      </a:r>
                      <a:r>
                        <a:rPr sz="1200" b="1" spc="-15" dirty="0">
                          <a:latin typeface="Arial"/>
                          <a:cs typeface="Arial"/>
                        </a:rPr>
                        <a:t>рм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ы  </a:t>
                      </a:r>
                      <a:r>
                        <a:rPr sz="1200" b="1" spc="-10" dirty="0">
                          <a:latin typeface="Arial"/>
                          <a:cs typeface="Arial"/>
                        </a:rPr>
                        <a:t>мероприятий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</a:tr>
              <a:tr h="2423160">
                <a:tc>
                  <a:txBody>
                    <a:bodyPr/>
                    <a:lstStyle/>
                    <a:p>
                      <a:pPr marR="48260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900" b="1" i="1" spc="-5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ОБУЧАЮЩИЕСЯ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 algn="just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900" spc="-15" dirty="0">
                          <a:latin typeface="Microsoft Sans Serif"/>
                          <a:cs typeface="Microsoft Sans Serif"/>
                        </a:rPr>
                        <a:t>Возможные</a:t>
                      </a:r>
                      <a:r>
                        <a:rPr sz="900" spc="1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spc="-5" dirty="0">
                          <a:latin typeface="Microsoft Sans Serif"/>
                          <a:cs typeface="Microsoft Sans Serif"/>
                        </a:rPr>
                        <a:t>направления работы</a:t>
                      </a:r>
                      <a:r>
                        <a:rPr sz="900" spc="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spc="-5" dirty="0">
                          <a:latin typeface="Microsoft Sans Serif"/>
                          <a:cs typeface="Microsoft Sans Serif"/>
                        </a:rPr>
                        <a:t>педагога-психолога</a:t>
                      </a:r>
                      <a:r>
                        <a:rPr sz="900" spc="-2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spc="-10" dirty="0">
                          <a:latin typeface="Microsoft Sans Serif"/>
                          <a:cs typeface="Microsoft Sans Serif"/>
                        </a:rPr>
                        <a:t>по</a:t>
                      </a:r>
                      <a:r>
                        <a:rPr sz="900" spc="1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spc="-5" dirty="0">
                          <a:latin typeface="Microsoft Sans Serif"/>
                          <a:cs typeface="Microsoft Sans Serif"/>
                        </a:rPr>
                        <a:t>сопровождению:</a:t>
                      </a:r>
                      <a:endParaRPr sz="900">
                        <a:latin typeface="Microsoft Sans Serif"/>
                        <a:cs typeface="Microsoft Sans Serif"/>
                      </a:endParaRPr>
                    </a:p>
                    <a:p>
                      <a:pPr marL="91440" marR="85725" algn="just">
                        <a:lnSpc>
                          <a:spcPct val="100000"/>
                        </a:lnSpc>
                        <a:buChar char="-"/>
                        <a:tabLst>
                          <a:tab pos="245745" algn="l"/>
                        </a:tabLst>
                      </a:pPr>
                      <a:r>
                        <a:rPr sz="900" spc="-5" dirty="0">
                          <a:latin typeface="Microsoft Sans Serif"/>
                          <a:cs typeface="Microsoft Sans Serif"/>
                        </a:rPr>
                        <a:t>снятие</a:t>
                      </a:r>
                      <a:r>
                        <a:rPr sz="90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spc="-5" dirty="0">
                          <a:latin typeface="Microsoft Sans Serif"/>
                          <a:cs typeface="Microsoft Sans Serif"/>
                        </a:rPr>
                        <a:t>эмоционального</a:t>
                      </a:r>
                      <a:r>
                        <a:rPr sz="90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spc="-10" dirty="0">
                          <a:latin typeface="Microsoft Sans Serif"/>
                          <a:cs typeface="Microsoft Sans Serif"/>
                        </a:rPr>
                        <a:t>напряжения,</a:t>
                      </a:r>
                      <a:r>
                        <a:rPr sz="900" spc="-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spc="-10" dirty="0">
                          <a:latin typeface="Microsoft Sans Serif"/>
                          <a:cs typeface="Microsoft Sans Serif"/>
                        </a:rPr>
                        <a:t>стабилизация</a:t>
                      </a:r>
                      <a:r>
                        <a:rPr sz="900" spc="-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spc="-10" dirty="0">
                          <a:latin typeface="Microsoft Sans Serif"/>
                          <a:cs typeface="Microsoft Sans Serif"/>
                        </a:rPr>
                        <a:t>психоэмоционального </a:t>
                      </a:r>
                      <a:r>
                        <a:rPr sz="900" spc="-22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spc="-5" dirty="0">
                          <a:latin typeface="Microsoft Sans Serif"/>
                          <a:cs typeface="Microsoft Sans Serif"/>
                        </a:rPr>
                        <a:t>состояния,</a:t>
                      </a:r>
                      <a:r>
                        <a:rPr sz="900" spc="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spc="-15" dirty="0">
                          <a:latin typeface="Microsoft Sans Serif"/>
                          <a:cs typeface="Microsoft Sans Serif"/>
                        </a:rPr>
                        <a:t>коррекция</a:t>
                      </a:r>
                      <a:r>
                        <a:rPr sz="900" spc="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spc="-15" dirty="0">
                          <a:latin typeface="Microsoft Sans Serif"/>
                          <a:cs typeface="Microsoft Sans Serif"/>
                        </a:rPr>
                        <a:t>признаков</a:t>
                      </a:r>
                      <a:r>
                        <a:rPr sz="900" spc="2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spc="-10" dirty="0">
                          <a:latin typeface="Microsoft Sans Serif"/>
                          <a:cs typeface="Microsoft Sans Serif"/>
                        </a:rPr>
                        <a:t>тревожности</a:t>
                      </a:r>
                      <a:r>
                        <a:rPr sz="900" spc="1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dirty="0">
                          <a:latin typeface="Microsoft Sans Serif"/>
                          <a:cs typeface="Microsoft Sans Serif"/>
                        </a:rPr>
                        <a:t>/</a:t>
                      </a:r>
                      <a:r>
                        <a:rPr sz="900" spc="2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dirty="0">
                          <a:latin typeface="Microsoft Sans Serif"/>
                          <a:cs typeface="Microsoft Sans Serif"/>
                        </a:rPr>
                        <a:t>лабильности</a:t>
                      </a:r>
                      <a:r>
                        <a:rPr sz="900" spc="1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dirty="0">
                          <a:latin typeface="Microsoft Sans Serif"/>
                          <a:cs typeface="Microsoft Sans Serif"/>
                        </a:rPr>
                        <a:t>/</a:t>
                      </a:r>
                      <a:r>
                        <a:rPr sz="900" spc="2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spc="-5" dirty="0">
                          <a:latin typeface="Microsoft Sans Serif"/>
                          <a:cs typeface="Microsoft Sans Serif"/>
                        </a:rPr>
                        <a:t>депрессии</a:t>
                      </a:r>
                      <a:r>
                        <a:rPr sz="900" spc="-1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spc="-5" dirty="0">
                          <a:latin typeface="Microsoft Sans Serif"/>
                          <a:cs typeface="Microsoft Sans Serif"/>
                        </a:rPr>
                        <a:t>и</a:t>
                      </a:r>
                      <a:r>
                        <a:rPr sz="900" spc="1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spc="-5" dirty="0">
                          <a:latin typeface="Microsoft Sans Serif"/>
                          <a:cs typeface="Microsoft Sans Serif"/>
                        </a:rPr>
                        <a:t>страхов;</a:t>
                      </a:r>
                      <a:endParaRPr sz="900">
                        <a:latin typeface="Microsoft Sans Serif"/>
                        <a:cs typeface="Microsoft Sans Serif"/>
                      </a:endParaRPr>
                    </a:p>
                    <a:p>
                      <a:pPr marL="91440" marR="82550" algn="just">
                        <a:lnSpc>
                          <a:spcPct val="100000"/>
                        </a:lnSpc>
                        <a:buChar char="-"/>
                        <a:tabLst>
                          <a:tab pos="209550" algn="l"/>
                        </a:tabLst>
                      </a:pPr>
                      <a:r>
                        <a:rPr sz="900" spc="-10" dirty="0">
                          <a:latin typeface="Microsoft Sans Serif"/>
                          <a:cs typeface="Microsoft Sans Serif"/>
                        </a:rPr>
                        <a:t>актуализация</a:t>
                      </a:r>
                      <a:r>
                        <a:rPr sz="900" spc="-5" dirty="0">
                          <a:latin typeface="Microsoft Sans Serif"/>
                          <a:cs typeface="Microsoft Sans Serif"/>
                        </a:rPr>
                        <a:t> ресурсных</a:t>
                      </a:r>
                      <a:r>
                        <a:rPr sz="90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spc="-15" dirty="0">
                          <a:latin typeface="Microsoft Sans Serif"/>
                          <a:cs typeface="Microsoft Sans Serif"/>
                        </a:rPr>
                        <a:t>возможностей</a:t>
                      </a:r>
                      <a:r>
                        <a:rPr sz="900" spc="-1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spc="-15" dirty="0">
                          <a:latin typeface="Microsoft Sans Serif"/>
                          <a:cs typeface="Microsoft Sans Serif"/>
                        </a:rPr>
                        <a:t>ребенка</a:t>
                      </a:r>
                      <a:r>
                        <a:rPr sz="900" spc="-1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spc="-5" dirty="0">
                          <a:latin typeface="Microsoft Sans Serif"/>
                          <a:cs typeface="Microsoft Sans Serif"/>
                        </a:rPr>
                        <a:t>(личностных</a:t>
                      </a:r>
                      <a:r>
                        <a:rPr sz="90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spc="-5" dirty="0">
                          <a:latin typeface="Microsoft Sans Serif"/>
                          <a:cs typeface="Microsoft Sans Serif"/>
                        </a:rPr>
                        <a:t>ресурсов)</a:t>
                      </a:r>
                      <a:r>
                        <a:rPr sz="900" dirty="0">
                          <a:latin typeface="Microsoft Sans Serif"/>
                          <a:cs typeface="Microsoft Sans Serif"/>
                        </a:rPr>
                        <a:t> для </a:t>
                      </a:r>
                      <a:r>
                        <a:rPr sz="900" spc="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spc="-5" dirty="0">
                          <a:latin typeface="Microsoft Sans Serif"/>
                          <a:cs typeface="Microsoft Sans Serif"/>
                        </a:rPr>
                        <a:t>повышения</a:t>
                      </a:r>
                      <a:r>
                        <a:rPr sz="900" spc="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spc="-5" dirty="0">
                          <a:latin typeface="Microsoft Sans Serif"/>
                          <a:cs typeface="Microsoft Sans Serif"/>
                        </a:rPr>
                        <a:t>уровня</a:t>
                      </a:r>
                      <a:r>
                        <a:rPr sz="900" spc="1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spc="-5" dirty="0">
                          <a:latin typeface="Microsoft Sans Serif"/>
                          <a:cs typeface="Microsoft Sans Serif"/>
                        </a:rPr>
                        <a:t>социальноэмоциональной</a:t>
                      </a:r>
                      <a:r>
                        <a:rPr sz="900" spc="1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spc="-5" dirty="0">
                          <a:latin typeface="Microsoft Sans Serif"/>
                          <a:cs typeface="Microsoft Sans Serif"/>
                        </a:rPr>
                        <a:t>адаптированности личности;</a:t>
                      </a:r>
                      <a:endParaRPr sz="900">
                        <a:latin typeface="Microsoft Sans Serif"/>
                        <a:cs typeface="Microsoft Sans Serif"/>
                      </a:endParaRPr>
                    </a:p>
                    <a:p>
                      <a:pPr marL="91440" marR="82550" algn="just">
                        <a:lnSpc>
                          <a:spcPct val="100000"/>
                        </a:lnSpc>
                        <a:buChar char="-"/>
                        <a:tabLst>
                          <a:tab pos="255270" algn="l"/>
                        </a:tabLst>
                      </a:pPr>
                      <a:r>
                        <a:rPr sz="900" spc="-10" dirty="0">
                          <a:latin typeface="Microsoft Sans Serif"/>
                          <a:cs typeface="Microsoft Sans Serif"/>
                        </a:rPr>
                        <a:t>создание</a:t>
                      </a:r>
                      <a:r>
                        <a:rPr sz="900" spc="-5" dirty="0">
                          <a:latin typeface="Microsoft Sans Serif"/>
                          <a:cs typeface="Microsoft Sans Serif"/>
                        </a:rPr>
                        <a:t> условий</a:t>
                      </a:r>
                      <a:r>
                        <a:rPr sz="900" dirty="0">
                          <a:latin typeface="Microsoft Sans Serif"/>
                          <a:cs typeface="Microsoft Sans Serif"/>
                        </a:rPr>
                        <a:t> для</a:t>
                      </a:r>
                      <a:r>
                        <a:rPr sz="900" spc="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spc="-10" dirty="0">
                          <a:latin typeface="Microsoft Sans Serif"/>
                          <a:cs typeface="Microsoft Sans Serif"/>
                        </a:rPr>
                        <a:t>развития</a:t>
                      </a:r>
                      <a:r>
                        <a:rPr sz="900" spc="-5" dirty="0">
                          <a:latin typeface="Microsoft Sans Serif"/>
                          <a:cs typeface="Microsoft Sans Serif"/>
                        </a:rPr>
                        <a:t> и</a:t>
                      </a:r>
                      <a:r>
                        <a:rPr sz="90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spc="-15" dirty="0">
                          <a:latin typeface="Microsoft Sans Serif"/>
                          <a:cs typeface="Microsoft Sans Serif"/>
                        </a:rPr>
                        <a:t>гармонизации</a:t>
                      </a:r>
                      <a:r>
                        <a:rPr sz="900" spc="-1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spc="-5" dirty="0">
                          <a:latin typeface="Microsoft Sans Serif"/>
                          <a:cs typeface="Microsoft Sans Serif"/>
                        </a:rPr>
                        <a:t>личности,</a:t>
                      </a:r>
                      <a:r>
                        <a:rPr sz="90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spc="-10" dirty="0">
                          <a:latin typeface="Microsoft Sans Serif"/>
                          <a:cs typeface="Microsoft Sans Serif"/>
                        </a:rPr>
                        <a:t>развитие </a:t>
                      </a:r>
                      <a:r>
                        <a:rPr sz="900" spc="-5" dirty="0">
                          <a:latin typeface="Microsoft Sans Serif"/>
                          <a:cs typeface="Microsoft Sans Serif"/>
                        </a:rPr>
                        <a:t> адаптационного</a:t>
                      </a:r>
                      <a:r>
                        <a:rPr sz="90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spc="-5" dirty="0">
                          <a:latin typeface="Microsoft Sans Serif"/>
                          <a:cs typeface="Microsoft Sans Serif"/>
                        </a:rPr>
                        <a:t>потенциала,</a:t>
                      </a:r>
                      <a:r>
                        <a:rPr sz="90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spc="-25" dirty="0">
                          <a:latin typeface="Microsoft Sans Serif"/>
                          <a:cs typeface="Microsoft Sans Serif"/>
                        </a:rPr>
                        <a:t>за</a:t>
                      </a:r>
                      <a:r>
                        <a:rPr sz="900" spc="-2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spc="-5" dirty="0">
                          <a:latin typeface="Microsoft Sans Serif"/>
                          <a:cs typeface="Microsoft Sans Serif"/>
                        </a:rPr>
                        <a:t>счет</a:t>
                      </a:r>
                      <a:r>
                        <a:rPr sz="90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spc="-5" dirty="0">
                          <a:latin typeface="Microsoft Sans Serif"/>
                          <a:cs typeface="Microsoft Sans Serif"/>
                        </a:rPr>
                        <a:t>формирования</a:t>
                      </a:r>
                      <a:r>
                        <a:rPr sz="90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spc="-10" dirty="0">
                          <a:latin typeface="Microsoft Sans Serif"/>
                          <a:cs typeface="Microsoft Sans Serif"/>
                        </a:rPr>
                        <a:t>адекватной</a:t>
                      </a:r>
                      <a:r>
                        <a:rPr sz="900" spc="-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spc="-10" dirty="0">
                          <a:latin typeface="Microsoft Sans Serif"/>
                          <a:cs typeface="Microsoft Sans Serif"/>
                        </a:rPr>
                        <a:t>самооценки, </a:t>
                      </a:r>
                      <a:r>
                        <a:rPr sz="900" spc="-5" dirty="0">
                          <a:latin typeface="Microsoft Sans Serif"/>
                          <a:cs typeface="Microsoft Sans Serif"/>
                        </a:rPr>
                        <a:t> восстановления</a:t>
                      </a:r>
                      <a:r>
                        <a:rPr sz="900" spc="-1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spc="-5" dirty="0">
                          <a:latin typeface="Microsoft Sans Serif"/>
                          <a:cs typeface="Microsoft Sans Serif"/>
                        </a:rPr>
                        <a:t>доверия</a:t>
                      </a:r>
                      <a:r>
                        <a:rPr sz="90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spc="-60" dirty="0">
                          <a:latin typeface="Microsoft Sans Serif"/>
                          <a:cs typeface="Microsoft Sans Serif"/>
                        </a:rPr>
                        <a:t>к</a:t>
                      </a:r>
                      <a:r>
                        <a:rPr sz="900" spc="1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spc="-5" dirty="0">
                          <a:latin typeface="Microsoft Sans Serif"/>
                          <a:cs typeface="Microsoft Sans Serif"/>
                        </a:rPr>
                        <a:t>миру,</a:t>
                      </a:r>
                      <a:r>
                        <a:rPr sz="900" spc="1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spc="-10" dirty="0">
                          <a:latin typeface="Microsoft Sans Serif"/>
                          <a:cs typeface="Microsoft Sans Serif"/>
                        </a:rPr>
                        <a:t>позитивного</a:t>
                      </a:r>
                      <a:r>
                        <a:rPr sz="90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spc="-5" dirty="0">
                          <a:latin typeface="Microsoft Sans Serif"/>
                          <a:cs typeface="Microsoft Sans Serif"/>
                        </a:rPr>
                        <a:t>самовосприятия</a:t>
                      </a:r>
                      <a:r>
                        <a:rPr sz="900" spc="-2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dirty="0">
                          <a:latin typeface="Microsoft Sans Serif"/>
                          <a:cs typeface="Microsoft Sans Serif"/>
                        </a:rPr>
                        <a:t>и</a:t>
                      </a:r>
                      <a:r>
                        <a:rPr sz="900" spc="1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spc="-5" dirty="0">
                          <a:latin typeface="Microsoft Sans Serif"/>
                          <a:cs typeface="Microsoft Sans Serif"/>
                        </a:rPr>
                        <a:t>самоотношения;</a:t>
                      </a:r>
                      <a:endParaRPr sz="900">
                        <a:latin typeface="Microsoft Sans Serif"/>
                        <a:cs typeface="Microsoft Sans Serif"/>
                      </a:endParaRPr>
                    </a:p>
                    <a:p>
                      <a:pPr marL="91440" marR="81915">
                        <a:lnSpc>
                          <a:spcPct val="100000"/>
                        </a:lnSpc>
                        <a:spcBef>
                          <a:spcPts val="5"/>
                        </a:spcBef>
                        <a:buChar char="-"/>
                        <a:tabLst>
                          <a:tab pos="280670" algn="l"/>
                          <a:tab pos="281305" algn="l"/>
                          <a:tab pos="1237615" algn="l"/>
                          <a:tab pos="1879600" algn="l"/>
                          <a:tab pos="2877820" algn="l"/>
                          <a:tab pos="3651885" algn="l"/>
                        </a:tabLst>
                      </a:pPr>
                      <a:r>
                        <a:rPr sz="900" dirty="0">
                          <a:latin typeface="Microsoft Sans Serif"/>
                          <a:cs typeface="Microsoft Sans Serif"/>
                        </a:rPr>
                        <a:t>форм</a:t>
                      </a:r>
                      <a:r>
                        <a:rPr sz="900" spc="-15" dirty="0">
                          <a:latin typeface="Microsoft Sans Serif"/>
                          <a:cs typeface="Microsoft Sans Serif"/>
                        </a:rPr>
                        <a:t>и</a:t>
                      </a:r>
                      <a:r>
                        <a:rPr sz="900" dirty="0">
                          <a:latin typeface="Microsoft Sans Serif"/>
                          <a:cs typeface="Microsoft Sans Serif"/>
                        </a:rPr>
                        <a:t>р</a:t>
                      </a:r>
                      <a:r>
                        <a:rPr sz="900" spc="-10" dirty="0">
                          <a:latin typeface="Microsoft Sans Serif"/>
                          <a:cs typeface="Microsoft Sans Serif"/>
                        </a:rPr>
                        <a:t>о</a:t>
                      </a:r>
                      <a:r>
                        <a:rPr sz="900" spc="-5" dirty="0">
                          <a:latin typeface="Microsoft Sans Serif"/>
                          <a:cs typeface="Microsoft Sans Serif"/>
                        </a:rPr>
                        <a:t>в</a:t>
                      </a:r>
                      <a:r>
                        <a:rPr sz="900" dirty="0">
                          <a:latin typeface="Microsoft Sans Serif"/>
                          <a:cs typeface="Microsoft Sans Serif"/>
                        </a:rPr>
                        <a:t>а</a:t>
                      </a:r>
                      <a:r>
                        <a:rPr sz="900" spc="-5" dirty="0">
                          <a:latin typeface="Microsoft Sans Serif"/>
                          <a:cs typeface="Microsoft Sans Serif"/>
                        </a:rPr>
                        <a:t>н</a:t>
                      </a:r>
                      <a:r>
                        <a:rPr sz="900" dirty="0">
                          <a:latin typeface="Microsoft Sans Serif"/>
                          <a:cs typeface="Microsoft Sans Serif"/>
                        </a:rPr>
                        <a:t>ие	</a:t>
                      </a:r>
                      <a:r>
                        <a:rPr sz="900" spc="-15" dirty="0">
                          <a:latin typeface="Microsoft Sans Serif"/>
                          <a:cs typeface="Microsoft Sans Serif"/>
                        </a:rPr>
                        <a:t>ц</a:t>
                      </a:r>
                      <a:r>
                        <a:rPr sz="900" dirty="0">
                          <a:latin typeface="Microsoft Sans Serif"/>
                          <a:cs typeface="Microsoft Sans Serif"/>
                        </a:rPr>
                        <a:t>е</a:t>
                      </a:r>
                      <a:r>
                        <a:rPr sz="900" spc="-5" dirty="0">
                          <a:latin typeface="Microsoft Sans Serif"/>
                          <a:cs typeface="Microsoft Sans Serif"/>
                        </a:rPr>
                        <a:t>нн</a:t>
                      </a:r>
                      <a:r>
                        <a:rPr sz="900" dirty="0">
                          <a:latin typeface="Microsoft Sans Serif"/>
                          <a:cs typeface="Microsoft Sans Serif"/>
                        </a:rPr>
                        <a:t>о</a:t>
                      </a:r>
                      <a:r>
                        <a:rPr sz="900" spc="5" dirty="0">
                          <a:latin typeface="Microsoft Sans Serif"/>
                          <a:cs typeface="Microsoft Sans Serif"/>
                        </a:rPr>
                        <a:t>с</a:t>
                      </a:r>
                      <a:r>
                        <a:rPr sz="900" spc="-5" dirty="0">
                          <a:latin typeface="Microsoft Sans Serif"/>
                          <a:cs typeface="Microsoft Sans Serif"/>
                        </a:rPr>
                        <a:t>т</a:t>
                      </a:r>
                      <a:r>
                        <a:rPr sz="900" dirty="0">
                          <a:latin typeface="Microsoft Sans Serif"/>
                          <a:cs typeface="Microsoft Sans Serif"/>
                        </a:rPr>
                        <a:t>и	межлич</a:t>
                      </a:r>
                      <a:r>
                        <a:rPr sz="900" spc="-5" dirty="0">
                          <a:latin typeface="Microsoft Sans Serif"/>
                          <a:cs typeface="Microsoft Sans Serif"/>
                        </a:rPr>
                        <a:t>н</a:t>
                      </a:r>
                      <a:r>
                        <a:rPr sz="900" dirty="0">
                          <a:latin typeface="Microsoft Sans Serif"/>
                          <a:cs typeface="Microsoft Sans Serif"/>
                        </a:rPr>
                        <a:t>о</a:t>
                      </a:r>
                      <a:r>
                        <a:rPr sz="900" spc="5" dirty="0">
                          <a:latin typeface="Microsoft Sans Serif"/>
                          <a:cs typeface="Microsoft Sans Serif"/>
                        </a:rPr>
                        <a:t>с</a:t>
                      </a:r>
                      <a:r>
                        <a:rPr sz="900" spc="-5" dirty="0">
                          <a:latin typeface="Microsoft Sans Serif"/>
                          <a:cs typeface="Microsoft Sans Serif"/>
                        </a:rPr>
                        <a:t>тн</a:t>
                      </a:r>
                      <a:r>
                        <a:rPr sz="900" spc="10" dirty="0">
                          <a:latin typeface="Microsoft Sans Serif"/>
                          <a:cs typeface="Microsoft Sans Serif"/>
                        </a:rPr>
                        <a:t>ы</a:t>
                      </a:r>
                      <a:r>
                        <a:rPr sz="900" dirty="0">
                          <a:latin typeface="Microsoft Sans Serif"/>
                          <a:cs typeface="Microsoft Sans Serif"/>
                        </a:rPr>
                        <a:t>х	о</a:t>
                      </a:r>
                      <a:r>
                        <a:rPr sz="900" spc="5" dirty="0">
                          <a:latin typeface="Microsoft Sans Serif"/>
                          <a:cs typeface="Microsoft Sans Serif"/>
                        </a:rPr>
                        <a:t>т</a:t>
                      </a:r>
                      <a:r>
                        <a:rPr sz="900" spc="-5" dirty="0">
                          <a:latin typeface="Microsoft Sans Serif"/>
                          <a:cs typeface="Microsoft Sans Serif"/>
                        </a:rPr>
                        <a:t>н</a:t>
                      </a:r>
                      <a:r>
                        <a:rPr sz="900" spc="10" dirty="0">
                          <a:latin typeface="Microsoft Sans Serif"/>
                          <a:cs typeface="Microsoft Sans Serif"/>
                        </a:rPr>
                        <a:t>о</a:t>
                      </a:r>
                      <a:r>
                        <a:rPr sz="900" spc="-5" dirty="0">
                          <a:latin typeface="Microsoft Sans Serif"/>
                          <a:cs typeface="Microsoft Sans Serif"/>
                        </a:rPr>
                        <a:t>шен</a:t>
                      </a:r>
                      <a:r>
                        <a:rPr sz="900" dirty="0">
                          <a:latin typeface="Microsoft Sans Serif"/>
                          <a:cs typeface="Microsoft Sans Serif"/>
                        </a:rPr>
                        <a:t>ий,	п</a:t>
                      </a:r>
                      <a:r>
                        <a:rPr sz="900" spc="5" dirty="0">
                          <a:latin typeface="Microsoft Sans Serif"/>
                          <a:cs typeface="Microsoft Sans Serif"/>
                        </a:rPr>
                        <a:t>с</a:t>
                      </a:r>
                      <a:r>
                        <a:rPr sz="900" dirty="0">
                          <a:latin typeface="Microsoft Sans Serif"/>
                          <a:cs typeface="Microsoft Sans Serif"/>
                        </a:rPr>
                        <a:t>и</a:t>
                      </a:r>
                      <a:r>
                        <a:rPr sz="900" spc="-20" dirty="0">
                          <a:latin typeface="Microsoft Sans Serif"/>
                          <a:cs typeface="Microsoft Sans Serif"/>
                        </a:rPr>
                        <a:t>х</a:t>
                      </a:r>
                      <a:r>
                        <a:rPr sz="900" dirty="0">
                          <a:latin typeface="Microsoft Sans Serif"/>
                          <a:cs typeface="Microsoft Sans Serif"/>
                        </a:rPr>
                        <a:t>оло</a:t>
                      </a:r>
                      <a:r>
                        <a:rPr sz="900" spc="-5" dirty="0">
                          <a:latin typeface="Microsoft Sans Serif"/>
                          <a:cs typeface="Microsoft Sans Serif"/>
                        </a:rPr>
                        <a:t>г</a:t>
                      </a:r>
                      <a:r>
                        <a:rPr sz="900" dirty="0">
                          <a:latin typeface="Microsoft Sans Serif"/>
                          <a:cs typeface="Microsoft Sans Serif"/>
                        </a:rPr>
                        <a:t>иче</a:t>
                      </a:r>
                      <a:r>
                        <a:rPr sz="900" spc="5" dirty="0">
                          <a:latin typeface="Microsoft Sans Serif"/>
                          <a:cs typeface="Microsoft Sans Serif"/>
                        </a:rPr>
                        <a:t>с</a:t>
                      </a:r>
                      <a:r>
                        <a:rPr sz="900" dirty="0">
                          <a:latin typeface="Microsoft Sans Serif"/>
                          <a:cs typeface="Microsoft Sans Serif"/>
                        </a:rPr>
                        <a:t>к</a:t>
                      </a:r>
                      <a:r>
                        <a:rPr sz="900" spc="-10" dirty="0">
                          <a:latin typeface="Microsoft Sans Serif"/>
                          <a:cs typeface="Microsoft Sans Serif"/>
                        </a:rPr>
                        <a:t>о</a:t>
                      </a:r>
                      <a:r>
                        <a:rPr sz="900" dirty="0">
                          <a:latin typeface="Microsoft Sans Serif"/>
                          <a:cs typeface="Microsoft Sans Serif"/>
                        </a:rPr>
                        <a:t>й  </a:t>
                      </a:r>
                      <a:r>
                        <a:rPr sz="900" spc="-5" dirty="0">
                          <a:latin typeface="Microsoft Sans Serif"/>
                          <a:cs typeface="Microsoft Sans Serif"/>
                        </a:rPr>
                        <a:t>готовности </a:t>
                      </a:r>
                      <a:r>
                        <a:rPr sz="900" spc="-60" dirty="0">
                          <a:latin typeface="Microsoft Sans Serif"/>
                          <a:cs typeface="Microsoft Sans Serif"/>
                        </a:rPr>
                        <a:t>к</a:t>
                      </a:r>
                      <a:r>
                        <a:rPr sz="900" spc="-5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spc="-5" dirty="0">
                          <a:latin typeface="Microsoft Sans Serif"/>
                          <a:cs typeface="Microsoft Sans Serif"/>
                        </a:rPr>
                        <a:t>выстраиванию </a:t>
                      </a:r>
                      <a:r>
                        <a:rPr sz="900" spc="-10" dirty="0">
                          <a:latin typeface="Microsoft Sans Serif"/>
                          <a:cs typeface="Microsoft Sans Serif"/>
                        </a:rPr>
                        <a:t>гармоничного взаимодействия </a:t>
                      </a:r>
                      <a:r>
                        <a:rPr sz="900" dirty="0">
                          <a:latin typeface="Microsoft Sans Serif"/>
                          <a:cs typeface="Microsoft Sans Serif"/>
                        </a:rPr>
                        <a:t>с </a:t>
                      </a:r>
                      <a:r>
                        <a:rPr sz="900" spc="-10" dirty="0">
                          <a:latin typeface="Microsoft Sans Serif"/>
                          <a:cs typeface="Microsoft Sans Serif"/>
                        </a:rPr>
                        <a:t>окружающими </a:t>
                      </a:r>
                      <a:r>
                        <a:rPr sz="900" dirty="0">
                          <a:latin typeface="Microsoft Sans Serif"/>
                          <a:cs typeface="Microsoft Sans Serif"/>
                        </a:rPr>
                        <a:t>(со </a:t>
                      </a:r>
                      <a:r>
                        <a:rPr sz="900" spc="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spc="-10" dirty="0">
                          <a:latin typeface="Microsoft Sans Serif"/>
                          <a:cs typeface="Microsoft Sans Serif"/>
                        </a:rPr>
                        <a:t>взрослыми,</a:t>
                      </a:r>
                      <a:r>
                        <a:rPr sz="900" spc="-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spc="-10" dirty="0">
                          <a:latin typeface="Microsoft Sans Serif"/>
                          <a:cs typeface="Microsoft Sans Serif"/>
                        </a:rPr>
                        <a:t>сверстниками);</a:t>
                      </a:r>
                      <a:endParaRPr sz="900">
                        <a:latin typeface="Microsoft Sans Serif"/>
                        <a:cs typeface="Microsoft Sans Serif"/>
                      </a:endParaRPr>
                    </a:p>
                    <a:p>
                      <a:pPr marL="91440" marR="82550">
                        <a:lnSpc>
                          <a:spcPct val="100000"/>
                        </a:lnSpc>
                        <a:buChar char="-"/>
                        <a:tabLst>
                          <a:tab pos="255270" algn="l"/>
                        </a:tabLst>
                      </a:pPr>
                      <a:r>
                        <a:rPr sz="900" spc="-10" dirty="0">
                          <a:latin typeface="Microsoft Sans Serif"/>
                          <a:cs typeface="Microsoft Sans Serif"/>
                        </a:rPr>
                        <a:t>развитие</a:t>
                      </a:r>
                      <a:r>
                        <a:rPr sz="900" spc="-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spc="-15" dirty="0">
                          <a:latin typeface="Microsoft Sans Serif"/>
                          <a:cs typeface="Microsoft Sans Serif"/>
                        </a:rPr>
                        <a:t>навыков</a:t>
                      </a:r>
                      <a:r>
                        <a:rPr sz="900" spc="-1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spc="-5" dirty="0">
                          <a:latin typeface="Microsoft Sans Serif"/>
                          <a:cs typeface="Microsoft Sans Serif"/>
                        </a:rPr>
                        <a:t>ассертивного</a:t>
                      </a:r>
                      <a:r>
                        <a:rPr sz="90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spc="-10" dirty="0">
                          <a:latin typeface="Microsoft Sans Serif"/>
                          <a:cs typeface="Microsoft Sans Serif"/>
                        </a:rPr>
                        <a:t>поведения</a:t>
                      </a:r>
                      <a:r>
                        <a:rPr sz="900" spc="-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dirty="0">
                          <a:latin typeface="Microsoft Sans Serif"/>
                          <a:cs typeface="Microsoft Sans Serif"/>
                        </a:rPr>
                        <a:t>в</a:t>
                      </a:r>
                      <a:r>
                        <a:rPr sz="900" spc="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spc="-5" dirty="0">
                          <a:latin typeface="Microsoft Sans Serif"/>
                          <a:cs typeface="Microsoft Sans Serif"/>
                        </a:rPr>
                        <a:t>социуме,</a:t>
                      </a:r>
                      <a:r>
                        <a:rPr sz="90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spc="-10" dirty="0">
                          <a:latin typeface="Microsoft Sans Serif"/>
                          <a:cs typeface="Microsoft Sans Serif"/>
                        </a:rPr>
                        <a:t>эффективному </a:t>
                      </a:r>
                      <a:r>
                        <a:rPr sz="900" spc="-229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spc="-5" dirty="0">
                          <a:latin typeface="Microsoft Sans Serif"/>
                          <a:cs typeface="Microsoft Sans Serif"/>
                        </a:rPr>
                        <a:t>использованию</a:t>
                      </a:r>
                      <a:r>
                        <a:rPr sz="900" spc="-1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spc="-5" dirty="0">
                          <a:latin typeface="Microsoft Sans Serif"/>
                          <a:cs typeface="Microsoft Sans Serif"/>
                        </a:rPr>
                        <a:t>личностных</a:t>
                      </a:r>
                      <a:r>
                        <a:rPr sz="900" spc="5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dirty="0">
                          <a:latin typeface="Microsoft Sans Serif"/>
                          <a:cs typeface="Microsoft Sans Serif"/>
                        </a:rPr>
                        <a:t>ресурсов;</a:t>
                      </a:r>
                      <a:endParaRPr sz="900">
                        <a:latin typeface="Microsoft Sans Serif"/>
                        <a:cs typeface="Microsoft Sans Serif"/>
                      </a:endParaRPr>
                    </a:p>
                    <a:p>
                      <a:pPr marL="91440" marR="82550">
                        <a:lnSpc>
                          <a:spcPct val="100000"/>
                        </a:lnSpc>
                        <a:buChar char="-"/>
                        <a:tabLst>
                          <a:tab pos="210820" algn="l"/>
                        </a:tabLst>
                      </a:pPr>
                      <a:r>
                        <a:rPr sz="900" spc="-10" dirty="0">
                          <a:latin typeface="Microsoft Sans Serif"/>
                          <a:cs typeface="Microsoft Sans Serif"/>
                        </a:rPr>
                        <a:t>психологическая</a:t>
                      </a:r>
                      <a:r>
                        <a:rPr sz="900" spc="17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spc="-5" dirty="0">
                          <a:latin typeface="Microsoft Sans Serif"/>
                          <a:cs typeface="Microsoft Sans Serif"/>
                        </a:rPr>
                        <a:t>работа</a:t>
                      </a:r>
                      <a:r>
                        <a:rPr sz="900" spc="16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spc="-10" dirty="0">
                          <a:latin typeface="Microsoft Sans Serif"/>
                          <a:cs typeface="Microsoft Sans Serif"/>
                        </a:rPr>
                        <a:t>по</a:t>
                      </a:r>
                      <a:r>
                        <a:rPr sz="900" spc="17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spc="-5" dirty="0">
                          <a:latin typeface="Microsoft Sans Serif"/>
                          <a:cs typeface="Microsoft Sans Serif"/>
                        </a:rPr>
                        <a:t>преодолению</a:t>
                      </a:r>
                      <a:r>
                        <a:rPr sz="900" spc="17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spc="-5" dirty="0">
                          <a:latin typeface="Microsoft Sans Serif"/>
                          <a:cs typeface="Microsoft Sans Serif"/>
                        </a:rPr>
                        <a:t>последствий</a:t>
                      </a:r>
                      <a:r>
                        <a:rPr sz="900" spc="16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spc="-5" dirty="0">
                          <a:latin typeface="Microsoft Sans Serif"/>
                          <a:cs typeface="Microsoft Sans Serif"/>
                        </a:rPr>
                        <a:t>ситуации</a:t>
                      </a:r>
                      <a:r>
                        <a:rPr sz="900" spc="17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spc="-5" dirty="0">
                          <a:latin typeface="Microsoft Sans Serif"/>
                          <a:cs typeface="Microsoft Sans Serif"/>
                        </a:rPr>
                        <a:t>насилия</a:t>
                      </a:r>
                      <a:r>
                        <a:rPr sz="900" spc="17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dirty="0">
                          <a:latin typeface="Microsoft Sans Serif"/>
                          <a:cs typeface="Microsoft Sans Serif"/>
                        </a:rPr>
                        <a:t>с </a:t>
                      </a:r>
                      <a:r>
                        <a:rPr sz="900" spc="-22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spc="-5" dirty="0">
                          <a:latin typeface="Microsoft Sans Serif"/>
                          <a:cs typeface="Microsoft Sans Serif"/>
                        </a:rPr>
                        <a:t>несовершеннолетним;</a:t>
                      </a:r>
                      <a:endParaRPr sz="900">
                        <a:latin typeface="Microsoft Sans Serif"/>
                        <a:cs typeface="Microsoft Sans Serif"/>
                      </a:endParaRPr>
                    </a:p>
                    <a:p>
                      <a:pPr marL="91440">
                        <a:lnSpc>
                          <a:spcPct val="100000"/>
                        </a:lnSpc>
                      </a:pPr>
                      <a:r>
                        <a:rPr sz="900" spc="235" dirty="0">
                          <a:latin typeface="Microsoft Sans Serif"/>
                          <a:cs typeface="Microsoft Sans Serif"/>
                        </a:rPr>
                        <a:t>–</a:t>
                      </a:r>
                      <a:r>
                        <a:rPr sz="90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spc="-5" dirty="0">
                          <a:latin typeface="Microsoft Sans Serif"/>
                          <a:cs typeface="Microsoft Sans Serif"/>
                        </a:rPr>
                        <a:t>всестороннее</a:t>
                      </a:r>
                      <a:r>
                        <a:rPr sz="900" spc="1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spc="-10" dirty="0">
                          <a:latin typeface="Microsoft Sans Serif"/>
                          <a:cs typeface="Microsoft Sans Serif"/>
                        </a:rPr>
                        <a:t>сопровождение </a:t>
                      </a:r>
                      <a:r>
                        <a:rPr sz="900" spc="-5" dirty="0">
                          <a:latin typeface="Microsoft Sans Serif"/>
                          <a:cs typeface="Microsoft Sans Serif"/>
                        </a:rPr>
                        <a:t>процесса</a:t>
                      </a:r>
                      <a:r>
                        <a:rPr sz="900" spc="-1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spc="-5" dirty="0">
                          <a:latin typeface="Microsoft Sans Serif"/>
                          <a:cs typeface="Microsoft Sans Serif"/>
                        </a:rPr>
                        <a:t>ресоциализации;</a:t>
                      </a:r>
                      <a:endParaRPr sz="900">
                        <a:latin typeface="Microsoft Sans Serif"/>
                        <a:cs typeface="Microsoft Sans Serif"/>
                      </a:endParaRPr>
                    </a:p>
                    <a:p>
                      <a:pPr marL="91440">
                        <a:lnSpc>
                          <a:spcPct val="100000"/>
                        </a:lnSpc>
                      </a:pPr>
                      <a:r>
                        <a:rPr sz="900" dirty="0">
                          <a:latin typeface="Microsoft Sans Serif"/>
                          <a:cs typeface="Microsoft Sans Serif"/>
                        </a:rPr>
                        <a:t>-</a:t>
                      </a:r>
                      <a:r>
                        <a:rPr sz="900" spc="1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spc="-10" dirty="0">
                          <a:latin typeface="Microsoft Sans Serif"/>
                          <a:cs typeface="Microsoft Sans Serif"/>
                        </a:rPr>
                        <a:t>проработка</a:t>
                      </a:r>
                      <a:r>
                        <a:rPr sz="90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spc="-5" dirty="0">
                          <a:latin typeface="Microsoft Sans Serif"/>
                          <a:cs typeface="Microsoft Sans Serif"/>
                        </a:rPr>
                        <a:t>проблем</a:t>
                      </a:r>
                      <a:r>
                        <a:rPr sz="90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spc="-5" dirty="0">
                          <a:latin typeface="Microsoft Sans Serif"/>
                          <a:cs typeface="Microsoft Sans Serif"/>
                        </a:rPr>
                        <a:t>самоопределения</a:t>
                      </a:r>
                      <a:r>
                        <a:rPr sz="900" spc="-1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spc="-5" dirty="0">
                          <a:latin typeface="Microsoft Sans Serif"/>
                          <a:cs typeface="Microsoft Sans Serif"/>
                        </a:rPr>
                        <a:t>и</a:t>
                      </a:r>
                      <a:r>
                        <a:rPr sz="900" spc="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spc="-10" dirty="0">
                          <a:latin typeface="Microsoft Sans Serif"/>
                          <a:cs typeface="Microsoft Sans Serif"/>
                        </a:rPr>
                        <a:t>саморазвития</a:t>
                      </a:r>
                      <a:endParaRPr sz="9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E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EEC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04800" y="133351"/>
            <a:ext cx="6400800" cy="873957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ctr">
              <a:spcBef>
                <a:spcPts val="105"/>
              </a:spcBef>
            </a:pPr>
            <a:r>
              <a:rPr lang="ru-RU" sz="1400" b="1" spc="-5" dirty="0" smtClean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Организация </a:t>
            </a:r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и </a:t>
            </a:r>
            <a:r>
              <a:rPr lang="ru-RU" sz="1400" b="1" spc="-5" dirty="0" smtClean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проведение мер</a:t>
            </a:r>
            <a:r>
              <a:rPr lang="ru-RU" sz="1400" b="1" spc="-20" dirty="0" smtClean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о</a:t>
            </a:r>
            <a:r>
              <a:rPr lang="ru-RU" sz="1400" b="1" spc="5" dirty="0" smtClean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п</a:t>
            </a:r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рия</a:t>
            </a:r>
            <a:r>
              <a:rPr lang="ru-RU" sz="1400" b="1" spc="-15" dirty="0" smtClean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т</a:t>
            </a:r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ий, </a:t>
            </a:r>
            <a:r>
              <a:rPr lang="ru-RU" sz="1400" b="1" spc="-10" dirty="0" smtClean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н</a:t>
            </a:r>
            <a:r>
              <a:rPr lang="ru-RU" sz="1400" b="1" spc="-5" dirty="0" smtClean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а</a:t>
            </a:r>
            <a:r>
              <a:rPr lang="ru-RU" sz="1400" b="1" spc="5" dirty="0" smtClean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п</a:t>
            </a:r>
            <a:r>
              <a:rPr lang="ru-RU" sz="1400" b="1" spc="-20" dirty="0" smtClean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р</a:t>
            </a:r>
            <a:r>
              <a:rPr lang="ru-RU" sz="1400" b="1" spc="-5" dirty="0" smtClean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а</a:t>
            </a:r>
            <a:r>
              <a:rPr lang="ru-RU" sz="1400" b="1" spc="-20" dirty="0" smtClean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в</a:t>
            </a:r>
            <a:r>
              <a:rPr lang="ru-RU" sz="1400" b="1" spc="-30" dirty="0" smtClean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л</a:t>
            </a:r>
            <a:r>
              <a:rPr lang="ru-RU" sz="1400" b="1" spc="-5" dirty="0" smtClean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е</a:t>
            </a:r>
            <a:r>
              <a:rPr lang="ru-RU" sz="1400" b="1" spc="5" dirty="0" smtClean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нн</a:t>
            </a:r>
            <a:r>
              <a:rPr lang="ru-RU" sz="1400" b="1" spc="-10" dirty="0" smtClean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ы</a:t>
            </a:r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х </a:t>
            </a:r>
            <a:r>
              <a:rPr lang="ru-RU" sz="1400" b="1" spc="-10" dirty="0" smtClean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на формирование</a:t>
            </a:r>
            <a:r>
              <a:rPr lang="ru-RU" sz="1400" b="1" spc="-5" dirty="0" smtClean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 </a:t>
            </a:r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в</a:t>
            </a:r>
            <a:r>
              <a:rPr lang="ru-RU" sz="1400" b="1" spc="5" dirty="0" smtClean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 </a:t>
            </a:r>
            <a:r>
              <a:rPr lang="ru-RU" sz="1400" b="1" spc="-10" dirty="0" smtClean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образовательной</a:t>
            </a:r>
            <a:r>
              <a:rPr lang="ru-RU" sz="1400" b="1" spc="-5" dirty="0" smtClean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 организации</a:t>
            </a:r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 </a:t>
            </a:r>
            <a:r>
              <a:rPr lang="ru-RU" sz="1400" b="1" spc="-15" dirty="0" smtClean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необходимого </a:t>
            </a:r>
            <a:r>
              <a:rPr lang="ru-RU" sz="1400" b="1" spc="-10" dirty="0" smtClean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 </a:t>
            </a:r>
            <a:r>
              <a:rPr lang="ru-RU" sz="1400" b="1" spc="-15" dirty="0" smtClean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психологического</a:t>
            </a:r>
            <a:r>
              <a:rPr lang="ru-RU" sz="1400" b="1" spc="-10" dirty="0" smtClean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 </a:t>
            </a:r>
            <a:r>
              <a:rPr lang="ru-RU" sz="1400" b="1" spc="-5" dirty="0" smtClean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климата</a:t>
            </a:r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 </a:t>
            </a:r>
            <a:r>
              <a:rPr lang="ru-RU" sz="1400" b="1" spc="-5" dirty="0" smtClean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для</a:t>
            </a:r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 </a:t>
            </a:r>
            <a:r>
              <a:rPr lang="ru-RU" sz="1400" b="1" spc="-10" dirty="0" smtClean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сохранения</a:t>
            </a:r>
            <a:r>
              <a:rPr lang="ru-RU" sz="1400" b="1" spc="-5" dirty="0" smtClean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 </a:t>
            </a:r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и</a:t>
            </a:r>
            <a:r>
              <a:rPr lang="ru-RU" sz="1400" b="1" spc="5" dirty="0" smtClean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 </a:t>
            </a:r>
            <a:r>
              <a:rPr lang="ru-RU" sz="1400" b="1" spc="-5" dirty="0" smtClean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(или)</a:t>
            </a:r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 </a:t>
            </a:r>
            <a:r>
              <a:rPr lang="ru-RU" sz="1400" b="1" spc="-10" dirty="0" smtClean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восстановления </a:t>
            </a:r>
            <a:r>
              <a:rPr lang="ru-RU" sz="1400" b="1" spc="-5" dirty="0" smtClean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 </a:t>
            </a:r>
            <a:r>
              <a:rPr lang="ru-RU" sz="1400" b="1" spc="-10" dirty="0" smtClean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психологического</a:t>
            </a:r>
            <a:r>
              <a:rPr lang="ru-RU" sz="1400" b="1" spc="-80" dirty="0" smtClean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 </a:t>
            </a:r>
            <a:r>
              <a:rPr lang="ru-RU" sz="1400" b="1" spc="-5" dirty="0" smtClean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здоровья</a:t>
            </a:r>
            <a:r>
              <a:rPr lang="ru-RU" sz="1400" b="1" spc="-35" dirty="0" smtClean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 </a:t>
            </a:r>
            <a:r>
              <a:rPr lang="ru-RU" sz="1400" b="1" spc="-10" dirty="0" smtClean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детей</a:t>
            </a:r>
            <a:r>
              <a:rPr lang="ru-RU" sz="1400" b="1" spc="-15" dirty="0" smtClean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 </a:t>
            </a:r>
            <a:r>
              <a:rPr lang="ru-RU" sz="1400" b="1" spc="-10" dirty="0" smtClean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ветеранов</a:t>
            </a:r>
            <a:r>
              <a:rPr lang="ru-RU" sz="1400" b="1" spc="-25" dirty="0" smtClean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 </a:t>
            </a:r>
            <a:r>
              <a:rPr lang="ru-RU" sz="1400" b="1" spc="-5" dirty="0" smtClean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(участников)</a:t>
            </a:r>
            <a:r>
              <a:rPr lang="ru-RU" sz="1400" b="1" spc="-15" dirty="0" smtClean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 СВО</a:t>
            </a:r>
            <a:endParaRPr lang="ru-RU" sz="1400" dirty="0">
              <a:solidFill>
                <a:schemeClr val="tx2">
                  <a:lumMod val="75000"/>
                </a:schemeClr>
              </a:solidFill>
              <a:latin typeface="Arial"/>
              <a:cs typeface="Arial"/>
            </a:endParaRPr>
          </a:p>
        </p:txBody>
      </p:sp>
      <p:grpSp>
        <p:nvGrpSpPr>
          <p:cNvPr id="6" name="object 6"/>
          <p:cNvGrpSpPr/>
          <p:nvPr/>
        </p:nvGrpSpPr>
        <p:grpSpPr>
          <a:xfrm>
            <a:off x="6713219" y="424191"/>
            <a:ext cx="2086610" cy="480059"/>
            <a:chOff x="6713219" y="424191"/>
            <a:chExt cx="2086610" cy="480059"/>
          </a:xfrm>
        </p:grpSpPr>
        <p:pic>
          <p:nvPicPr>
            <p:cNvPr id="7" name="object 7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778668" y="424191"/>
              <a:ext cx="1960059" cy="151447"/>
            </a:xfrm>
            <a:prstGeom prst="rect">
              <a:avLst/>
            </a:prstGeom>
          </p:spPr>
        </p:pic>
        <p:pic>
          <p:nvPicPr>
            <p:cNvPr id="8" name="object 8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713219" y="499872"/>
              <a:ext cx="2086355" cy="403860"/>
            </a:xfrm>
            <a:prstGeom prst="rect">
              <a:avLst/>
            </a:prstGeom>
          </p:spPr>
        </p:pic>
      </p:grpSp>
      <p:sp>
        <p:nvSpPr>
          <p:cNvPr id="9" name="object 9"/>
          <p:cNvSpPr txBox="1"/>
          <p:nvPr/>
        </p:nvSpPr>
        <p:spPr>
          <a:xfrm>
            <a:off x="6757543" y="328371"/>
            <a:ext cx="1983739" cy="4533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b="1" dirty="0">
                <a:solidFill>
                  <a:srgbClr val="C00000"/>
                </a:solidFill>
                <a:latin typeface="Arial"/>
                <a:cs typeface="Arial"/>
              </a:rPr>
              <a:t>на</a:t>
            </a:r>
            <a:r>
              <a:rPr sz="1400" b="1" spc="-4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400" b="1" spc="-15" dirty="0">
                <a:solidFill>
                  <a:srgbClr val="C00000"/>
                </a:solidFill>
                <a:latin typeface="Arial"/>
                <a:cs typeface="Arial"/>
              </a:rPr>
              <a:t>уровне</a:t>
            </a:r>
            <a:r>
              <a:rPr sz="1400" b="1" spc="-5" dirty="0">
                <a:solidFill>
                  <a:srgbClr val="C00000"/>
                </a:solidFill>
                <a:latin typeface="Arial"/>
                <a:cs typeface="Arial"/>
              </a:rPr>
              <a:t> начального</a:t>
            </a:r>
            <a:endParaRPr sz="1400">
              <a:latin typeface="Arial"/>
              <a:cs typeface="Arial"/>
            </a:endParaRPr>
          </a:p>
          <a:p>
            <a:pPr marL="70485">
              <a:lnSpc>
                <a:spcPct val="100000"/>
              </a:lnSpc>
            </a:pPr>
            <a:r>
              <a:rPr sz="1400" b="1" spc="-5" dirty="0">
                <a:solidFill>
                  <a:srgbClr val="C00000"/>
                </a:solidFill>
                <a:latin typeface="Arial"/>
                <a:cs typeface="Arial"/>
              </a:rPr>
              <a:t>общего</a:t>
            </a:r>
            <a:r>
              <a:rPr sz="1400" b="1" spc="-4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400" b="1" spc="-10" dirty="0">
                <a:solidFill>
                  <a:srgbClr val="C00000"/>
                </a:solidFill>
                <a:latin typeface="Arial"/>
                <a:cs typeface="Arial"/>
              </a:rPr>
              <a:t>образования</a:t>
            </a:r>
            <a:endParaRPr sz="14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22198" y="1223264"/>
            <a:ext cx="8345170" cy="36137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6985" algn="just">
              <a:lnSpc>
                <a:spcPct val="100000"/>
              </a:lnSpc>
              <a:spcBef>
                <a:spcPts val="100"/>
              </a:spcBef>
            </a:pPr>
            <a:r>
              <a:rPr sz="1200" b="1" i="1" spc="-5" dirty="0">
                <a:latin typeface="Arial"/>
                <a:cs typeface="Arial"/>
              </a:rPr>
              <a:t>Часть 1 статьи 66 ФЗ </a:t>
            </a:r>
            <a:r>
              <a:rPr sz="1200" b="1" i="1" dirty="0">
                <a:latin typeface="Arial"/>
                <a:cs typeface="Arial"/>
              </a:rPr>
              <a:t>«Об </a:t>
            </a:r>
            <a:r>
              <a:rPr sz="1200" b="1" i="1" spc="-5" dirty="0">
                <a:latin typeface="Arial"/>
                <a:cs typeface="Arial"/>
              </a:rPr>
              <a:t>Образовании </a:t>
            </a:r>
            <a:r>
              <a:rPr sz="1200" b="1" i="1" dirty="0">
                <a:latin typeface="Arial"/>
                <a:cs typeface="Arial"/>
              </a:rPr>
              <a:t>в РФ» определяет </a:t>
            </a:r>
            <a:r>
              <a:rPr sz="1200" b="1" i="1" spc="-5" dirty="0">
                <a:latin typeface="Arial"/>
                <a:cs typeface="Arial"/>
              </a:rPr>
              <a:t>стратегическую направленность </a:t>
            </a:r>
            <a:r>
              <a:rPr sz="1200" b="1" i="1" spc="-10" dirty="0">
                <a:latin typeface="Arial"/>
                <a:cs typeface="Arial"/>
              </a:rPr>
              <a:t>начального </a:t>
            </a:r>
            <a:r>
              <a:rPr sz="1200" b="1" i="1" spc="-5" dirty="0">
                <a:latin typeface="Arial"/>
                <a:cs typeface="Arial"/>
              </a:rPr>
              <a:t> </a:t>
            </a:r>
            <a:r>
              <a:rPr sz="1200" b="1" i="1" spc="-10" dirty="0">
                <a:latin typeface="Arial"/>
                <a:cs typeface="Arial"/>
              </a:rPr>
              <a:t>общего</a:t>
            </a:r>
            <a:r>
              <a:rPr sz="1200" b="1" i="1" spc="-5" dirty="0">
                <a:latin typeface="Arial"/>
                <a:cs typeface="Arial"/>
              </a:rPr>
              <a:t> образования</a:t>
            </a:r>
            <a:r>
              <a:rPr sz="1200" b="1" i="1" dirty="0">
                <a:latin typeface="Arial"/>
                <a:cs typeface="Arial"/>
              </a:rPr>
              <a:t> </a:t>
            </a:r>
            <a:r>
              <a:rPr sz="1200" b="1" i="1" spc="-5" dirty="0">
                <a:latin typeface="Arial"/>
                <a:cs typeface="Arial"/>
              </a:rPr>
              <a:t>на</a:t>
            </a:r>
            <a:r>
              <a:rPr sz="1200" b="1" i="1" dirty="0">
                <a:latin typeface="Arial"/>
                <a:cs typeface="Arial"/>
              </a:rPr>
              <a:t> </a:t>
            </a:r>
            <a:r>
              <a:rPr sz="1200" b="1" i="1" spc="-5" dirty="0">
                <a:latin typeface="Arial"/>
                <a:cs typeface="Arial"/>
              </a:rPr>
              <a:t>формирование</a:t>
            </a:r>
            <a:r>
              <a:rPr sz="1200" b="1" i="1" dirty="0">
                <a:latin typeface="Arial"/>
                <a:cs typeface="Arial"/>
              </a:rPr>
              <a:t> </a:t>
            </a:r>
            <a:r>
              <a:rPr sz="1200" b="1" i="1" spc="-5" dirty="0">
                <a:latin typeface="Arial"/>
                <a:cs typeface="Arial"/>
              </a:rPr>
              <a:t>личности</a:t>
            </a:r>
            <a:r>
              <a:rPr sz="1200" b="1" i="1" dirty="0">
                <a:latin typeface="Arial"/>
                <a:cs typeface="Arial"/>
              </a:rPr>
              <a:t> </a:t>
            </a:r>
            <a:r>
              <a:rPr sz="1200" b="1" i="1" spc="-10" dirty="0">
                <a:latin typeface="Arial"/>
                <a:cs typeface="Arial"/>
              </a:rPr>
              <a:t>обучающегося,</a:t>
            </a:r>
            <a:r>
              <a:rPr sz="1200" b="1" i="1" spc="-5" dirty="0">
                <a:latin typeface="Arial"/>
                <a:cs typeface="Arial"/>
              </a:rPr>
              <a:t> развитие</a:t>
            </a:r>
            <a:r>
              <a:rPr sz="1200" b="1" i="1" dirty="0">
                <a:latin typeface="Arial"/>
                <a:cs typeface="Arial"/>
              </a:rPr>
              <a:t> </a:t>
            </a:r>
            <a:r>
              <a:rPr sz="1200" b="1" i="1" spc="-15" dirty="0">
                <a:latin typeface="Arial"/>
                <a:cs typeface="Arial"/>
              </a:rPr>
              <a:t>его</a:t>
            </a:r>
            <a:r>
              <a:rPr sz="1200" b="1" i="1" spc="-10" dirty="0">
                <a:latin typeface="Arial"/>
                <a:cs typeface="Arial"/>
              </a:rPr>
              <a:t> </a:t>
            </a:r>
            <a:r>
              <a:rPr sz="1200" b="1" i="1" spc="-5" dirty="0">
                <a:latin typeface="Arial"/>
                <a:cs typeface="Arial"/>
              </a:rPr>
              <a:t>индивидуальных </a:t>
            </a:r>
            <a:r>
              <a:rPr sz="1200" b="1" i="1" dirty="0">
                <a:latin typeface="Arial"/>
                <a:cs typeface="Arial"/>
              </a:rPr>
              <a:t> </a:t>
            </a:r>
            <a:r>
              <a:rPr sz="1200" b="1" i="1" spc="-5" dirty="0">
                <a:latin typeface="Arial"/>
                <a:cs typeface="Arial"/>
              </a:rPr>
              <a:t>способностей,</a:t>
            </a:r>
            <a:r>
              <a:rPr sz="1200" b="1" i="1" dirty="0">
                <a:latin typeface="Arial"/>
                <a:cs typeface="Arial"/>
              </a:rPr>
              <a:t> </a:t>
            </a:r>
            <a:r>
              <a:rPr sz="1200" b="1" i="1" spc="-5" dirty="0">
                <a:latin typeface="Arial"/>
                <a:cs typeface="Arial"/>
              </a:rPr>
              <a:t>положительной</a:t>
            </a:r>
            <a:r>
              <a:rPr sz="1200" b="1" i="1" dirty="0">
                <a:latin typeface="Arial"/>
                <a:cs typeface="Arial"/>
              </a:rPr>
              <a:t> мотивации</a:t>
            </a:r>
            <a:r>
              <a:rPr sz="1200" b="1" i="1" spc="5" dirty="0">
                <a:latin typeface="Arial"/>
                <a:cs typeface="Arial"/>
              </a:rPr>
              <a:t> </a:t>
            </a:r>
            <a:r>
              <a:rPr sz="1200" b="1" i="1" dirty="0">
                <a:latin typeface="Arial"/>
                <a:cs typeface="Arial"/>
              </a:rPr>
              <a:t>и</a:t>
            </a:r>
            <a:r>
              <a:rPr sz="1200" b="1" i="1" spc="5" dirty="0">
                <a:latin typeface="Arial"/>
                <a:cs typeface="Arial"/>
              </a:rPr>
              <a:t> </a:t>
            </a:r>
            <a:r>
              <a:rPr sz="1200" b="1" i="1" spc="-10" dirty="0">
                <a:latin typeface="Arial"/>
                <a:cs typeface="Arial"/>
              </a:rPr>
              <a:t>умений</a:t>
            </a:r>
            <a:r>
              <a:rPr sz="1200" b="1" i="1" spc="-5" dirty="0">
                <a:latin typeface="Arial"/>
                <a:cs typeface="Arial"/>
              </a:rPr>
              <a:t> </a:t>
            </a:r>
            <a:r>
              <a:rPr sz="1200" b="1" i="1" dirty="0">
                <a:latin typeface="Arial"/>
                <a:cs typeface="Arial"/>
              </a:rPr>
              <a:t>в</a:t>
            </a:r>
            <a:r>
              <a:rPr sz="1200" b="1" i="1" spc="5" dirty="0">
                <a:latin typeface="Arial"/>
                <a:cs typeface="Arial"/>
              </a:rPr>
              <a:t> </a:t>
            </a:r>
            <a:r>
              <a:rPr sz="1200" b="1" i="1" spc="-5" dirty="0">
                <a:latin typeface="Arial"/>
                <a:cs typeface="Arial"/>
              </a:rPr>
              <a:t>учебной</a:t>
            </a:r>
            <a:r>
              <a:rPr sz="1200" b="1" i="1" dirty="0">
                <a:latin typeface="Arial"/>
                <a:cs typeface="Arial"/>
              </a:rPr>
              <a:t> </a:t>
            </a:r>
            <a:r>
              <a:rPr sz="1200" b="1" i="1" spc="-5" dirty="0">
                <a:latin typeface="Arial"/>
                <a:cs typeface="Arial"/>
              </a:rPr>
              <a:t>деятельности</a:t>
            </a:r>
            <a:r>
              <a:rPr sz="1200" b="1" i="1" dirty="0">
                <a:latin typeface="Arial"/>
                <a:cs typeface="Arial"/>
              </a:rPr>
              <a:t> </a:t>
            </a:r>
            <a:r>
              <a:rPr sz="1200" b="1" i="1" spc="-5" dirty="0">
                <a:latin typeface="Arial"/>
                <a:cs typeface="Arial"/>
              </a:rPr>
              <a:t>(овладение</a:t>
            </a:r>
            <a:r>
              <a:rPr sz="1200" b="1" i="1" dirty="0">
                <a:latin typeface="Arial"/>
                <a:cs typeface="Arial"/>
              </a:rPr>
              <a:t> </a:t>
            </a:r>
            <a:r>
              <a:rPr sz="1200" b="1" i="1" spc="-10" dirty="0">
                <a:latin typeface="Arial"/>
                <a:cs typeface="Arial"/>
              </a:rPr>
              <a:t>чтением, </a:t>
            </a:r>
            <a:r>
              <a:rPr sz="1200" b="1" i="1" spc="-5" dirty="0">
                <a:latin typeface="Arial"/>
                <a:cs typeface="Arial"/>
              </a:rPr>
              <a:t> письмом,</a:t>
            </a:r>
            <a:r>
              <a:rPr sz="1200" b="1" i="1" dirty="0">
                <a:latin typeface="Arial"/>
                <a:cs typeface="Arial"/>
              </a:rPr>
              <a:t> </a:t>
            </a:r>
            <a:r>
              <a:rPr sz="1200" b="1" i="1" spc="-10" dirty="0">
                <a:latin typeface="Arial"/>
                <a:cs typeface="Arial"/>
              </a:rPr>
              <a:t>счетом,</a:t>
            </a:r>
            <a:r>
              <a:rPr sz="1200" b="1" i="1" spc="-5" dirty="0">
                <a:latin typeface="Arial"/>
                <a:cs typeface="Arial"/>
              </a:rPr>
              <a:t> основными</a:t>
            </a:r>
            <a:r>
              <a:rPr sz="1200" b="1" i="1" dirty="0">
                <a:latin typeface="Arial"/>
                <a:cs typeface="Arial"/>
              </a:rPr>
              <a:t> </a:t>
            </a:r>
            <a:r>
              <a:rPr sz="1200" b="1" i="1" spc="-5" dirty="0">
                <a:latin typeface="Arial"/>
                <a:cs typeface="Arial"/>
              </a:rPr>
              <a:t>навыками</a:t>
            </a:r>
            <a:r>
              <a:rPr sz="1200" b="1" i="1" dirty="0">
                <a:latin typeface="Arial"/>
                <a:cs typeface="Arial"/>
              </a:rPr>
              <a:t> учебной</a:t>
            </a:r>
            <a:r>
              <a:rPr sz="1200" b="1" i="1" spc="5" dirty="0">
                <a:latin typeface="Arial"/>
                <a:cs typeface="Arial"/>
              </a:rPr>
              <a:t> </a:t>
            </a:r>
            <a:r>
              <a:rPr sz="1200" b="1" i="1" spc="-5" dirty="0">
                <a:latin typeface="Arial"/>
                <a:cs typeface="Arial"/>
              </a:rPr>
              <a:t>деятельности,</a:t>
            </a:r>
            <a:r>
              <a:rPr sz="1200" b="1" i="1" spc="325" dirty="0">
                <a:latin typeface="Arial"/>
                <a:cs typeface="Arial"/>
              </a:rPr>
              <a:t> </a:t>
            </a:r>
            <a:r>
              <a:rPr sz="1200" b="1" i="1" spc="-5" dirty="0">
                <a:latin typeface="Arial"/>
                <a:cs typeface="Arial"/>
              </a:rPr>
              <a:t>элементами</a:t>
            </a:r>
            <a:r>
              <a:rPr sz="1200" b="1" i="1" spc="325" dirty="0">
                <a:latin typeface="Arial"/>
                <a:cs typeface="Arial"/>
              </a:rPr>
              <a:t> </a:t>
            </a:r>
            <a:r>
              <a:rPr sz="1200" b="1" i="1" spc="-5" dirty="0">
                <a:latin typeface="Arial"/>
                <a:cs typeface="Arial"/>
              </a:rPr>
              <a:t>теоретического </a:t>
            </a:r>
            <a:r>
              <a:rPr sz="1200" b="1" i="1" spc="-320" dirty="0">
                <a:latin typeface="Arial"/>
                <a:cs typeface="Arial"/>
              </a:rPr>
              <a:t> </a:t>
            </a:r>
            <a:r>
              <a:rPr sz="1200" b="1" i="1" spc="-5" dirty="0">
                <a:latin typeface="Arial"/>
                <a:cs typeface="Arial"/>
              </a:rPr>
              <a:t>мышления,</a:t>
            </a:r>
            <a:r>
              <a:rPr sz="1200" b="1" i="1" dirty="0">
                <a:latin typeface="Arial"/>
                <a:cs typeface="Arial"/>
              </a:rPr>
              <a:t> </a:t>
            </a:r>
            <a:r>
              <a:rPr sz="1200" b="1" i="1" spc="-5" dirty="0">
                <a:latin typeface="Arial"/>
                <a:cs typeface="Arial"/>
              </a:rPr>
              <a:t>простейшими</a:t>
            </a:r>
            <a:r>
              <a:rPr sz="1200" b="1" i="1" dirty="0">
                <a:latin typeface="Arial"/>
                <a:cs typeface="Arial"/>
              </a:rPr>
              <a:t> навыками</a:t>
            </a:r>
            <a:r>
              <a:rPr sz="1200" b="1" i="1" spc="5" dirty="0">
                <a:latin typeface="Arial"/>
                <a:cs typeface="Arial"/>
              </a:rPr>
              <a:t> </a:t>
            </a:r>
            <a:r>
              <a:rPr sz="1200" b="1" i="1" spc="-5" dirty="0">
                <a:latin typeface="Arial"/>
                <a:cs typeface="Arial"/>
              </a:rPr>
              <a:t>самоконтроля,</a:t>
            </a:r>
            <a:r>
              <a:rPr sz="1200" b="1" i="1" dirty="0">
                <a:latin typeface="Arial"/>
                <a:cs typeface="Arial"/>
              </a:rPr>
              <a:t> </a:t>
            </a:r>
            <a:r>
              <a:rPr sz="1200" b="1" i="1" spc="-10" dirty="0">
                <a:latin typeface="Arial"/>
                <a:cs typeface="Arial"/>
              </a:rPr>
              <a:t>культурой</a:t>
            </a:r>
            <a:r>
              <a:rPr sz="1200" b="1" i="1" spc="-5" dirty="0">
                <a:latin typeface="Arial"/>
                <a:cs typeface="Arial"/>
              </a:rPr>
              <a:t> поведения</a:t>
            </a:r>
            <a:r>
              <a:rPr sz="1200" b="1" i="1" dirty="0">
                <a:latin typeface="Arial"/>
                <a:cs typeface="Arial"/>
              </a:rPr>
              <a:t> и</a:t>
            </a:r>
            <a:r>
              <a:rPr sz="1200" b="1" i="1" spc="5" dirty="0">
                <a:latin typeface="Arial"/>
                <a:cs typeface="Arial"/>
              </a:rPr>
              <a:t> </a:t>
            </a:r>
            <a:r>
              <a:rPr sz="1200" b="1" i="1" spc="-10" dirty="0">
                <a:latin typeface="Arial"/>
                <a:cs typeface="Arial"/>
              </a:rPr>
              <a:t>речи,</a:t>
            </a:r>
            <a:r>
              <a:rPr sz="1200" b="1" i="1" spc="-5" dirty="0">
                <a:latin typeface="Arial"/>
                <a:cs typeface="Arial"/>
              </a:rPr>
              <a:t> основами</a:t>
            </a:r>
            <a:r>
              <a:rPr sz="1200" b="1" i="1" dirty="0">
                <a:latin typeface="Arial"/>
                <a:cs typeface="Arial"/>
              </a:rPr>
              <a:t> </a:t>
            </a:r>
            <a:r>
              <a:rPr sz="1200" b="1" i="1" spc="-5" dirty="0">
                <a:latin typeface="Arial"/>
                <a:cs typeface="Arial"/>
              </a:rPr>
              <a:t>личной </a:t>
            </a:r>
            <a:r>
              <a:rPr sz="1200" b="1" i="1" dirty="0">
                <a:latin typeface="Arial"/>
                <a:cs typeface="Arial"/>
              </a:rPr>
              <a:t> </a:t>
            </a:r>
            <a:r>
              <a:rPr sz="1200" b="1" i="1" spc="-5" dirty="0">
                <a:latin typeface="Arial"/>
                <a:cs typeface="Arial"/>
              </a:rPr>
              <a:t>гигиены</a:t>
            </a:r>
            <a:r>
              <a:rPr sz="1200" b="1" i="1" spc="10" dirty="0">
                <a:latin typeface="Arial"/>
                <a:cs typeface="Arial"/>
              </a:rPr>
              <a:t> </a:t>
            </a:r>
            <a:r>
              <a:rPr sz="1200" b="1" i="1" dirty="0">
                <a:latin typeface="Arial"/>
                <a:cs typeface="Arial"/>
              </a:rPr>
              <a:t>и</a:t>
            </a:r>
            <a:r>
              <a:rPr sz="1200" b="1" i="1" spc="5" dirty="0">
                <a:latin typeface="Arial"/>
                <a:cs typeface="Arial"/>
              </a:rPr>
              <a:t> </a:t>
            </a:r>
            <a:r>
              <a:rPr sz="1200" b="1" i="1" spc="-15" dirty="0">
                <a:latin typeface="Arial"/>
                <a:cs typeface="Arial"/>
              </a:rPr>
              <a:t>здорового</a:t>
            </a:r>
            <a:r>
              <a:rPr sz="1200" b="1" i="1" spc="15" dirty="0">
                <a:latin typeface="Arial"/>
                <a:cs typeface="Arial"/>
              </a:rPr>
              <a:t> </a:t>
            </a:r>
            <a:r>
              <a:rPr sz="1200" b="1" i="1" spc="-5" dirty="0">
                <a:latin typeface="Arial"/>
                <a:cs typeface="Arial"/>
              </a:rPr>
              <a:t>образа жизни).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250">
              <a:latin typeface="Arial"/>
              <a:cs typeface="Arial"/>
            </a:endParaRPr>
          </a:p>
          <a:p>
            <a:pPr marL="12700" marR="7620" algn="just">
              <a:lnSpc>
                <a:spcPct val="100000"/>
              </a:lnSpc>
              <a:spcBef>
                <a:spcPts val="5"/>
              </a:spcBef>
            </a:pPr>
            <a:r>
              <a:rPr sz="1200" b="1" i="1" spc="-5" dirty="0">
                <a:latin typeface="Arial"/>
                <a:cs typeface="Arial"/>
              </a:rPr>
              <a:t>Согласно части 2 </a:t>
            </a:r>
            <a:r>
              <a:rPr sz="1200" b="1" i="1" spc="-10" dirty="0">
                <a:latin typeface="Arial"/>
                <a:cs typeface="Arial"/>
              </a:rPr>
              <a:t>статьи 66 </a:t>
            </a:r>
            <a:r>
              <a:rPr sz="1200" b="1" i="1" spc="-5" dirty="0">
                <a:latin typeface="Arial"/>
                <a:cs typeface="Arial"/>
              </a:rPr>
              <a:t>ФЗ «Об Образовании </a:t>
            </a:r>
            <a:r>
              <a:rPr sz="1200" b="1" i="1" dirty="0">
                <a:latin typeface="Arial"/>
                <a:cs typeface="Arial"/>
              </a:rPr>
              <a:t>в РФ», </a:t>
            </a:r>
            <a:r>
              <a:rPr sz="1200" b="1" i="1" spc="-5" dirty="0">
                <a:latin typeface="Arial"/>
                <a:cs typeface="Arial"/>
              </a:rPr>
              <a:t>основное </a:t>
            </a:r>
            <a:r>
              <a:rPr sz="1200" b="1" i="1" spc="-10" dirty="0">
                <a:latin typeface="Arial"/>
                <a:cs typeface="Arial"/>
              </a:rPr>
              <a:t>общее </a:t>
            </a:r>
            <a:r>
              <a:rPr sz="1200" b="1" i="1" spc="-5" dirty="0">
                <a:latin typeface="Arial"/>
                <a:cs typeface="Arial"/>
              </a:rPr>
              <a:t>образование направлено на </a:t>
            </a:r>
            <a:r>
              <a:rPr sz="1200" b="1" i="1" dirty="0">
                <a:latin typeface="Arial"/>
                <a:cs typeface="Arial"/>
              </a:rPr>
              <a:t> </a:t>
            </a:r>
            <a:r>
              <a:rPr sz="1200" b="1" i="1" spc="-10" dirty="0">
                <a:latin typeface="Arial"/>
                <a:cs typeface="Arial"/>
              </a:rPr>
              <a:t>становление</a:t>
            </a:r>
            <a:r>
              <a:rPr sz="1200" b="1" i="1" spc="-5" dirty="0">
                <a:latin typeface="Arial"/>
                <a:cs typeface="Arial"/>
              </a:rPr>
              <a:t> </a:t>
            </a:r>
            <a:r>
              <a:rPr sz="1200" b="1" i="1" dirty="0">
                <a:latin typeface="Arial"/>
                <a:cs typeface="Arial"/>
              </a:rPr>
              <a:t>и</a:t>
            </a:r>
            <a:r>
              <a:rPr sz="1200" b="1" i="1" spc="5" dirty="0">
                <a:latin typeface="Arial"/>
                <a:cs typeface="Arial"/>
              </a:rPr>
              <a:t> </a:t>
            </a:r>
            <a:r>
              <a:rPr sz="1200" b="1" i="1" spc="-5" dirty="0">
                <a:latin typeface="Arial"/>
                <a:cs typeface="Arial"/>
              </a:rPr>
              <a:t>формирование</a:t>
            </a:r>
            <a:r>
              <a:rPr sz="1200" b="1" i="1" dirty="0">
                <a:latin typeface="Arial"/>
                <a:cs typeface="Arial"/>
              </a:rPr>
              <a:t> личности</a:t>
            </a:r>
            <a:r>
              <a:rPr sz="1200" b="1" i="1" spc="5" dirty="0">
                <a:latin typeface="Arial"/>
                <a:cs typeface="Arial"/>
              </a:rPr>
              <a:t> </a:t>
            </a:r>
            <a:r>
              <a:rPr sz="1200" b="1" i="1" spc="-15" dirty="0">
                <a:latin typeface="Arial"/>
                <a:cs typeface="Arial"/>
              </a:rPr>
              <a:t>обучающегося</a:t>
            </a:r>
            <a:r>
              <a:rPr sz="1200" b="1" i="1" spc="-10" dirty="0">
                <a:latin typeface="Arial"/>
                <a:cs typeface="Arial"/>
              </a:rPr>
              <a:t> </a:t>
            </a:r>
            <a:r>
              <a:rPr sz="1200" b="1" i="1" spc="-5" dirty="0">
                <a:latin typeface="Arial"/>
                <a:cs typeface="Arial"/>
              </a:rPr>
              <a:t>(формирование</a:t>
            </a:r>
            <a:r>
              <a:rPr sz="1200" b="1" i="1" dirty="0">
                <a:latin typeface="Arial"/>
                <a:cs typeface="Arial"/>
              </a:rPr>
              <a:t> </a:t>
            </a:r>
            <a:r>
              <a:rPr sz="1200" b="1" i="1" spc="-10" dirty="0">
                <a:latin typeface="Arial"/>
                <a:cs typeface="Arial"/>
              </a:rPr>
              <a:t>нравственных</a:t>
            </a:r>
            <a:r>
              <a:rPr sz="1200" b="1" i="1" spc="-5" dirty="0">
                <a:latin typeface="Arial"/>
                <a:cs typeface="Arial"/>
              </a:rPr>
              <a:t> убеждений, </a:t>
            </a:r>
            <a:r>
              <a:rPr sz="1200" b="1" i="1" dirty="0">
                <a:latin typeface="Arial"/>
                <a:cs typeface="Arial"/>
              </a:rPr>
              <a:t> </a:t>
            </a:r>
            <a:r>
              <a:rPr sz="1200" b="1" i="1" spc="-15" dirty="0">
                <a:latin typeface="Arial"/>
                <a:cs typeface="Arial"/>
              </a:rPr>
              <a:t>здорового</a:t>
            </a:r>
            <a:r>
              <a:rPr sz="1200" b="1" i="1" spc="-10" dirty="0">
                <a:latin typeface="Arial"/>
                <a:cs typeface="Arial"/>
              </a:rPr>
              <a:t> </a:t>
            </a:r>
            <a:r>
              <a:rPr sz="1200" b="1" i="1" spc="-5" dirty="0">
                <a:latin typeface="Arial"/>
                <a:cs typeface="Arial"/>
              </a:rPr>
              <a:t>образа</a:t>
            </a:r>
            <a:r>
              <a:rPr sz="1200" b="1" i="1" dirty="0">
                <a:latin typeface="Arial"/>
                <a:cs typeface="Arial"/>
              </a:rPr>
              <a:t> </a:t>
            </a:r>
            <a:r>
              <a:rPr sz="1200" b="1" i="1" spc="-5" dirty="0">
                <a:latin typeface="Arial"/>
                <a:cs typeface="Arial"/>
              </a:rPr>
              <a:t>жизни,</a:t>
            </a:r>
            <a:r>
              <a:rPr sz="1200" b="1" i="1" dirty="0">
                <a:latin typeface="Arial"/>
                <a:cs typeface="Arial"/>
              </a:rPr>
              <a:t> высокой</a:t>
            </a:r>
            <a:r>
              <a:rPr sz="1200" b="1" i="1" spc="5" dirty="0">
                <a:latin typeface="Arial"/>
                <a:cs typeface="Arial"/>
              </a:rPr>
              <a:t> </a:t>
            </a:r>
            <a:r>
              <a:rPr sz="1200" b="1" i="1" spc="-10" dirty="0">
                <a:latin typeface="Arial"/>
                <a:cs typeface="Arial"/>
              </a:rPr>
              <a:t>культуры</a:t>
            </a:r>
            <a:r>
              <a:rPr sz="1200" b="1" i="1" spc="-5" dirty="0">
                <a:latin typeface="Arial"/>
                <a:cs typeface="Arial"/>
              </a:rPr>
              <a:t> </a:t>
            </a:r>
            <a:r>
              <a:rPr sz="1200" b="1" i="1" spc="-10" dirty="0">
                <a:latin typeface="Arial"/>
                <a:cs typeface="Arial"/>
              </a:rPr>
              <a:t>межличностного</a:t>
            </a:r>
            <a:r>
              <a:rPr sz="1200" b="1" i="1" spc="-5" dirty="0">
                <a:latin typeface="Arial"/>
                <a:cs typeface="Arial"/>
              </a:rPr>
              <a:t> </a:t>
            </a:r>
            <a:r>
              <a:rPr sz="1200" b="1" i="1" dirty="0">
                <a:latin typeface="Arial"/>
                <a:cs typeface="Arial"/>
              </a:rPr>
              <a:t>и</a:t>
            </a:r>
            <a:r>
              <a:rPr sz="1200" b="1" i="1" spc="5" dirty="0">
                <a:latin typeface="Arial"/>
                <a:cs typeface="Arial"/>
              </a:rPr>
              <a:t> </a:t>
            </a:r>
            <a:r>
              <a:rPr sz="1200" b="1" i="1" spc="-5" dirty="0">
                <a:latin typeface="Arial"/>
                <a:cs typeface="Arial"/>
              </a:rPr>
              <a:t>межэтнического</a:t>
            </a:r>
            <a:r>
              <a:rPr sz="1200" b="1" i="1" dirty="0">
                <a:latin typeface="Arial"/>
                <a:cs typeface="Arial"/>
              </a:rPr>
              <a:t> </a:t>
            </a:r>
            <a:r>
              <a:rPr sz="1200" b="1" i="1" spc="-10" dirty="0">
                <a:latin typeface="Arial"/>
                <a:cs typeface="Arial"/>
              </a:rPr>
              <a:t>общения,</a:t>
            </a:r>
            <a:r>
              <a:rPr sz="1200" b="1" i="1" spc="-5" dirty="0">
                <a:latin typeface="Arial"/>
                <a:cs typeface="Arial"/>
              </a:rPr>
              <a:t> овладение </a:t>
            </a:r>
            <a:r>
              <a:rPr sz="1200" b="1" i="1" spc="-320" dirty="0">
                <a:latin typeface="Arial"/>
                <a:cs typeface="Arial"/>
              </a:rPr>
              <a:t> </a:t>
            </a:r>
            <a:r>
              <a:rPr sz="1200" b="1" i="1" spc="-5" dirty="0">
                <a:latin typeface="Arial"/>
                <a:cs typeface="Arial"/>
              </a:rPr>
              <a:t>основами</a:t>
            </a:r>
            <a:r>
              <a:rPr sz="1200" b="1" i="1" spc="5" dirty="0">
                <a:latin typeface="Arial"/>
                <a:cs typeface="Arial"/>
              </a:rPr>
              <a:t> </a:t>
            </a:r>
            <a:r>
              <a:rPr sz="1200" b="1" i="1" spc="-5" dirty="0">
                <a:latin typeface="Arial"/>
                <a:cs typeface="Arial"/>
              </a:rPr>
              <a:t>наук,</a:t>
            </a:r>
            <a:r>
              <a:rPr sz="1200" b="1" i="1" spc="10" dirty="0">
                <a:latin typeface="Arial"/>
                <a:cs typeface="Arial"/>
              </a:rPr>
              <a:t> </a:t>
            </a:r>
            <a:r>
              <a:rPr sz="1200" b="1" i="1" spc="-5" dirty="0">
                <a:latin typeface="Arial"/>
                <a:cs typeface="Arial"/>
              </a:rPr>
              <a:t>развитие</a:t>
            </a:r>
            <a:r>
              <a:rPr sz="1200" b="1" i="1" spc="15" dirty="0">
                <a:latin typeface="Arial"/>
                <a:cs typeface="Arial"/>
              </a:rPr>
              <a:t> </a:t>
            </a:r>
            <a:r>
              <a:rPr sz="1200" b="1" i="1" spc="-5" dirty="0">
                <a:latin typeface="Arial"/>
                <a:cs typeface="Arial"/>
              </a:rPr>
              <a:t>склонностей,</a:t>
            </a:r>
            <a:r>
              <a:rPr sz="1200" b="1" i="1" spc="20" dirty="0">
                <a:latin typeface="Arial"/>
                <a:cs typeface="Arial"/>
              </a:rPr>
              <a:t> </a:t>
            </a:r>
            <a:r>
              <a:rPr sz="1200" b="1" i="1" spc="-5" dirty="0">
                <a:latin typeface="Arial"/>
                <a:cs typeface="Arial"/>
              </a:rPr>
              <a:t>интересов,</a:t>
            </a:r>
            <a:r>
              <a:rPr sz="1200" b="1" i="1" spc="10" dirty="0">
                <a:latin typeface="Arial"/>
                <a:cs typeface="Arial"/>
              </a:rPr>
              <a:t> </a:t>
            </a:r>
            <a:r>
              <a:rPr sz="1200" b="1" i="1" spc="-5" dirty="0">
                <a:latin typeface="Arial"/>
                <a:cs typeface="Arial"/>
              </a:rPr>
              <a:t>способности</a:t>
            </a:r>
            <a:r>
              <a:rPr sz="1200" b="1" i="1" dirty="0">
                <a:latin typeface="Arial"/>
                <a:cs typeface="Arial"/>
              </a:rPr>
              <a:t> к</a:t>
            </a:r>
            <a:r>
              <a:rPr sz="1200" b="1" i="1" spc="15" dirty="0">
                <a:latin typeface="Arial"/>
                <a:cs typeface="Arial"/>
              </a:rPr>
              <a:t> </a:t>
            </a:r>
            <a:r>
              <a:rPr sz="1200" b="1" i="1" spc="-5" dirty="0">
                <a:latin typeface="Arial"/>
                <a:cs typeface="Arial"/>
              </a:rPr>
              <a:t>социальному</a:t>
            </a:r>
            <a:r>
              <a:rPr sz="1200" b="1" i="1" spc="20" dirty="0">
                <a:latin typeface="Arial"/>
                <a:cs typeface="Arial"/>
              </a:rPr>
              <a:t> </a:t>
            </a:r>
            <a:r>
              <a:rPr sz="1200" b="1" i="1" spc="-5" dirty="0">
                <a:latin typeface="Arial"/>
                <a:cs typeface="Arial"/>
              </a:rPr>
              <a:t>самоопределению).</a:t>
            </a:r>
            <a:endParaRPr sz="1200">
              <a:latin typeface="Arial"/>
              <a:cs typeface="Arial"/>
            </a:endParaRPr>
          </a:p>
          <a:p>
            <a:pPr marL="1906270" indent="-151765">
              <a:lnSpc>
                <a:spcPct val="100000"/>
              </a:lnSpc>
              <a:spcBef>
                <a:spcPts val="885"/>
              </a:spcBef>
              <a:buChar char="–"/>
              <a:tabLst>
                <a:tab pos="1906905" algn="l"/>
              </a:tabLst>
            </a:pPr>
            <a:r>
              <a:rPr sz="1200" spc="-15" dirty="0">
                <a:latin typeface="Microsoft Sans Serif"/>
                <a:cs typeface="Microsoft Sans Serif"/>
              </a:rPr>
              <a:t>организации</a:t>
            </a:r>
            <a:r>
              <a:rPr sz="1200" spc="155" dirty="0">
                <a:latin typeface="Microsoft Sans Serif"/>
                <a:cs typeface="Microsoft Sans Serif"/>
              </a:rPr>
              <a:t> </a:t>
            </a:r>
            <a:r>
              <a:rPr sz="1200" spc="-15" dirty="0">
                <a:latin typeface="Microsoft Sans Serif"/>
                <a:cs typeface="Microsoft Sans Serif"/>
              </a:rPr>
              <a:t>психолого-педагогического</a:t>
            </a:r>
            <a:r>
              <a:rPr sz="1200" spc="135" dirty="0">
                <a:latin typeface="Microsoft Sans Serif"/>
                <a:cs typeface="Microsoft Sans Serif"/>
              </a:rPr>
              <a:t> </a:t>
            </a:r>
            <a:r>
              <a:rPr sz="1200" spc="-10" dirty="0">
                <a:latin typeface="Microsoft Sans Serif"/>
                <a:cs typeface="Microsoft Sans Serif"/>
              </a:rPr>
              <a:t>взаимодействия</a:t>
            </a:r>
            <a:r>
              <a:rPr sz="1200" spc="145" dirty="0">
                <a:latin typeface="Microsoft Sans Serif"/>
                <a:cs typeface="Microsoft Sans Serif"/>
              </a:rPr>
              <a:t> </a:t>
            </a:r>
            <a:r>
              <a:rPr sz="1200" spc="-10" dirty="0">
                <a:latin typeface="Microsoft Sans Serif"/>
                <a:cs typeface="Microsoft Sans Serif"/>
              </a:rPr>
              <a:t>по</a:t>
            </a:r>
            <a:r>
              <a:rPr sz="1200" spc="160" dirty="0">
                <a:latin typeface="Microsoft Sans Serif"/>
                <a:cs typeface="Microsoft Sans Serif"/>
              </a:rPr>
              <a:t> </a:t>
            </a:r>
            <a:r>
              <a:rPr sz="1200" spc="-5" dirty="0">
                <a:latin typeface="Microsoft Sans Serif"/>
                <a:cs typeface="Microsoft Sans Serif"/>
              </a:rPr>
              <a:t>формированию</a:t>
            </a:r>
            <a:r>
              <a:rPr sz="1200" spc="145" dirty="0">
                <a:latin typeface="Microsoft Sans Serif"/>
                <a:cs typeface="Microsoft Sans Serif"/>
              </a:rPr>
              <a:t> </a:t>
            </a:r>
            <a:r>
              <a:rPr sz="1200" spc="-10" dirty="0">
                <a:latin typeface="Microsoft Sans Serif"/>
                <a:cs typeface="Microsoft Sans Serif"/>
              </a:rPr>
              <a:t>мотивации</a:t>
            </a:r>
            <a:r>
              <a:rPr sz="1200" spc="155" dirty="0">
                <a:latin typeface="Microsoft Sans Serif"/>
                <a:cs typeface="Microsoft Sans Serif"/>
              </a:rPr>
              <a:t> </a:t>
            </a:r>
            <a:r>
              <a:rPr sz="1200" spc="-75" dirty="0">
                <a:latin typeface="Microsoft Sans Serif"/>
                <a:cs typeface="Microsoft Sans Serif"/>
              </a:rPr>
              <a:t>к</a:t>
            </a:r>
            <a:endParaRPr sz="1200">
              <a:latin typeface="Microsoft Sans Serif"/>
              <a:cs typeface="Microsoft Sans Serif"/>
            </a:endParaRPr>
          </a:p>
          <a:p>
            <a:pPr marL="1755139">
              <a:lnSpc>
                <a:spcPct val="100000"/>
              </a:lnSpc>
            </a:pPr>
            <a:r>
              <a:rPr sz="1200" spc="-10" dirty="0">
                <a:latin typeface="Microsoft Sans Serif"/>
                <a:cs typeface="Microsoft Sans Serif"/>
              </a:rPr>
              <a:t>обучению</a:t>
            </a:r>
            <a:r>
              <a:rPr sz="1200" spc="20" dirty="0">
                <a:latin typeface="Microsoft Sans Serif"/>
                <a:cs typeface="Microsoft Sans Serif"/>
              </a:rPr>
              <a:t> </a:t>
            </a:r>
            <a:r>
              <a:rPr sz="1200" spc="-5" dirty="0">
                <a:latin typeface="Microsoft Sans Serif"/>
                <a:cs typeface="Microsoft Sans Serif"/>
              </a:rPr>
              <a:t>на</a:t>
            </a:r>
            <a:r>
              <a:rPr sz="1200" spc="30" dirty="0">
                <a:latin typeface="Microsoft Sans Serif"/>
                <a:cs typeface="Microsoft Sans Serif"/>
              </a:rPr>
              <a:t> </a:t>
            </a:r>
            <a:r>
              <a:rPr sz="1200" spc="-5" dirty="0">
                <a:latin typeface="Microsoft Sans Serif"/>
                <a:cs typeface="Microsoft Sans Serif"/>
              </a:rPr>
              <a:t>основе</a:t>
            </a:r>
            <a:r>
              <a:rPr sz="1200" dirty="0">
                <a:latin typeface="Microsoft Sans Serif"/>
                <a:cs typeface="Microsoft Sans Serif"/>
              </a:rPr>
              <a:t> </a:t>
            </a:r>
            <a:r>
              <a:rPr sz="1200" spc="-10" dirty="0">
                <a:latin typeface="Microsoft Sans Serif"/>
                <a:cs typeface="Microsoft Sans Serif"/>
              </a:rPr>
              <a:t>возрастной</a:t>
            </a:r>
            <a:r>
              <a:rPr sz="1200" spc="-5" dirty="0">
                <a:latin typeface="Microsoft Sans Serif"/>
                <a:cs typeface="Microsoft Sans Serif"/>
              </a:rPr>
              <a:t> </a:t>
            </a:r>
            <a:r>
              <a:rPr sz="1200" spc="-15" dirty="0">
                <a:latin typeface="Microsoft Sans Serif"/>
                <a:cs typeface="Microsoft Sans Serif"/>
              </a:rPr>
              <a:t>специфики</a:t>
            </a:r>
            <a:r>
              <a:rPr sz="1200" spc="15" dirty="0">
                <a:latin typeface="Microsoft Sans Serif"/>
                <a:cs typeface="Microsoft Sans Serif"/>
              </a:rPr>
              <a:t> </a:t>
            </a:r>
            <a:r>
              <a:rPr sz="1200" spc="-10" dirty="0">
                <a:latin typeface="Microsoft Sans Serif"/>
                <a:cs typeface="Microsoft Sans Serif"/>
              </a:rPr>
              <a:t>мотивационной</a:t>
            </a:r>
            <a:r>
              <a:rPr sz="1200" spc="-20" dirty="0">
                <a:latin typeface="Microsoft Sans Serif"/>
                <a:cs typeface="Microsoft Sans Serif"/>
              </a:rPr>
              <a:t> </a:t>
            </a:r>
            <a:r>
              <a:rPr sz="1200" dirty="0">
                <a:latin typeface="Microsoft Sans Serif"/>
                <a:cs typeface="Microsoft Sans Serif"/>
              </a:rPr>
              <a:t>сферы</a:t>
            </a:r>
            <a:r>
              <a:rPr sz="1200" spc="10" dirty="0">
                <a:latin typeface="Microsoft Sans Serif"/>
                <a:cs typeface="Microsoft Sans Serif"/>
              </a:rPr>
              <a:t> </a:t>
            </a:r>
            <a:r>
              <a:rPr sz="1200" spc="-10" dirty="0">
                <a:latin typeface="Microsoft Sans Serif"/>
                <a:cs typeface="Microsoft Sans Serif"/>
              </a:rPr>
              <a:t>обучающегося;</a:t>
            </a:r>
            <a:endParaRPr sz="1200">
              <a:latin typeface="Microsoft Sans Serif"/>
              <a:cs typeface="Microsoft Sans Serif"/>
            </a:endParaRPr>
          </a:p>
          <a:p>
            <a:pPr marL="1755139" marR="5080">
              <a:lnSpc>
                <a:spcPct val="100000"/>
              </a:lnSpc>
              <a:buChar char="–"/>
              <a:tabLst>
                <a:tab pos="1964689" algn="l"/>
              </a:tabLst>
            </a:pPr>
            <a:r>
              <a:rPr lang="ru-RU" sz="1200" spc="-10" dirty="0" smtClean="0">
                <a:latin typeface="Microsoft Sans Serif"/>
                <a:cs typeface="Microsoft Sans Serif"/>
              </a:rPr>
              <a:t> </a:t>
            </a:r>
            <a:r>
              <a:rPr sz="1200" spc="-10" smtClean="0">
                <a:latin typeface="Microsoft Sans Serif"/>
                <a:cs typeface="Microsoft Sans Serif"/>
              </a:rPr>
              <a:t>использованию</a:t>
            </a:r>
            <a:r>
              <a:rPr sz="1200" smtClean="0">
                <a:latin typeface="Microsoft Sans Serif"/>
                <a:cs typeface="Microsoft Sans Serif"/>
              </a:rPr>
              <a:t> </a:t>
            </a:r>
            <a:r>
              <a:rPr sz="1200" spc="-15" dirty="0">
                <a:latin typeface="Microsoft Sans Serif"/>
                <a:cs typeface="Microsoft Sans Serif"/>
              </a:rPr>
              <a:t>психолого-педагогических</a:t>
            </a:r>
            <a:r>
              <a:rPr sz="1200" spc="-5" dirty="0">
                <a:latin typeface="Microsoft Sans Serif"/>
                <a:cs typeface="Microsoft Sans Serif"/>
              </a:rPr>
              <a:t> </a:t>
            </a:r>
            <a:r>
              <a:rPr sz="1200" spc="-20" dirty="0">
                <a:latin typeface="Microsoft Sans Serif"/>
                <a:cs typeface="Microsoft Sans Serif"/>
              </a:rPr>
              <a:t>методов</a:t>
            </a:r>
            <a:r>
              <a:rPr sz="1200" spc="15" dirty="0">
                <a:latin typeface="Microsoft Sans Serif"/>
                <a:cs typeface="Microsoft Sans Serif"/>
              </a:rPr>
              <a:t> </a:t>
            </a:r>
            <a:r>
              <a:rPr sz="1200" spc="-10" dirty="0">
                <a:latin typeface="Microsoft Sans Serif"/>
                <a:cs typeface="Microsoft Sans Serif"/>
              </a:rPr>
              <a:t>формирования</a:t>
            </a:r>
            <a:r>
              <a:rPr sz="1200" dirty="0">
                <a:latin typeface="Microsoft Sans Serif"/>
                <a:cs typeface="Microsoft Sans Serif"/>
              </a:rPr>
              <a:t> </a:t>
            </a:r>
            <a:r>
              <a:rPr sz="1200" spc="-15" dirty="0">
                <a:latin typeface="Microsoft Sans Serif"/>
                <a:cs typeface="Microsoft Sans Serif"/>
              </a:rPr>
              <a:t>навыков</a:t>
            </a:r>
            <a:r>
              <a:rPr sz="1200" spc="20" dirty="0">
                <a:latin typeface="Microsoft Sans Serif"/>
                <a:cs typeface="Microsoft Sans Serif"/>
              </a:rPr>
              <a:t> </a:t>
            </a:r>
            <a:r>
              <a:rPr sz="1200" spc="-5" dirty="0">
                <a:latin typeface="Microsoft Sans Serif"/>
                <a:cs typeface="Microsoft Sans Serif"/>
              </a:rPr>
              <a:t>учебной </a:t>
            </a:r>
            <a:r>
              <a:rPr sz="1200" spc="-305" dirty="0">
                <a:latin typeface="Microsoft Sans Serif"/>
                <a:cs typeface="Microsoft Sans Serif"/>
              </a:rPr>
              <a:t> </a:t>
            </a:r>
            <a:r>
              <a:rPr sz="1200" spc="-5" dirty="0">
                <a:latin typeface="Microsoft Sans Serif"/>
                <a:cs typeface="Microsoft Sans Serif"/>
              </a:rPr>
              <a:t>деятельности;</a:t>
            </a:r>
            <a:r>
              <a:rPr sz="1200" spc="-10" dirty="0">
                <a:latin typeface="Microsoft Sans Serif"/>
                <a:cs typeface="Microsoft Sans Serif"/>
              </a:rPr>
              <a:t> </a:t>
            </a:r>
            <a:r>
              <a:rPr sz="1200" spc="-15" dirty="0">
                <a:latin typeface="Microsoft Sans Serif"/>
                <a:cs typeface="Microsoft Sans Serif"/>
              </a:rPr>
              <a:t>здорового</a:t>
            </a:r>
            <a:r>
              <a:rPr sz="1200" spc="-30" dirty="0">
                <a:latin typeface="Microsoft Sans Serif"/>
                <a:cs typeface="Microsoft Sans Serif"/>
              </a:rPr>
              <a:t> </a:t>
            </a:r>
            <a:r>
              <a:rPr sz="1200" spc="-10" dirty="0">
                <a:latin typeface="Microsoft Sans Serif"/>
                <a:cs typeface="Microsoft Sans Serif"/>
              </a:rPr>
              <a:t>образа</a:t>
            </a:r>
            <a:r>
              <a:rPr sz="1200" spc="-25" dirty="0">
                <a:latin typeface="Microsoft Sans Serif"/>
                <a:cs typeface="Microsoft Sans Serif"/>
              </a:rPr>
              <a:t> </a:t>
            </a:r>
            <a:r>
              <a:rPr sz="1200" spc="-20" dirty="0">
                <a:latin typeface="Microsoft Sans Serif"/>
                <a:cs typeface="Microsoft Sans Serif"/>
              </a:rPr>
              <a:t>жизни,</a:t>
            </a:r>
            <a:r>
              <a:rPr sz="1200" spc="15" dirty="0">
                <a:latin typeface="Microsoft Sans Serif"/>
                <a:cs typeface="Microsoft Sans Serif"/>
              </a:rPr>
              <a:t> </a:t>
            </a:r>
            <a:r>
              <a:rPr sz="1200" spc="-10" dirty="0">
                <a:latin typeface="Microsoft Sans Serif"/>
                <a:cs typeface="Microsoft Sans Serif"/>
              </a:rPr>
              <a:t>профилактику</a:t>
            </a:r>
            <a:r>
              <a:rPr sz="1200" spc="-15" dirty="0">
                <a:latin typeface="Microsoft Sans Serif"/>
                <a:cs typeface="Microsoft Sans Serif"/>
              </a:rPr>
              <a:t> </a:t>
            </a:r>
            <a:r>
              <a:rPr sz="1200" spc="-10" dirty="0">
                <a:latin typeface="Microsoft Sans Serif"/>
                <a:cs typeface="Microsoft Sans Serif"/>
              </a:rPr>
              <a:t>деструктивного</a:t>
            </a:r>
            <a:r>
              <a:rPr sz="1200" spc="-30" dirty="0">
                <a:latin typeface="Microsoft Sans Serif"/>
                <a:cs typeface="Microsoft Sans Serif"/>
              </a:rPr>
              <a:t> </a:t>
            </a:r>
            <a:r>
              <a:rPr sz="1200" spc="-10" dirty="0">
                <a:latin typeface="Microsoft Sans Serif"/>
                <a:cs typeface="Microsoft Sans Serif"/>
              </a:rPr>
              <a:t>поведения;</a:t>
            </a:r>
            <a:endParaRPr sz="1200">
              <a:latin typeface="Microsoft Sans Serif"/>
              <a:cs typeface="Microsoft Sans Serif"/>
            </a:endParaRPr>
          </a:p>
          <a:p>
            <a:pPr marL="1755139" marR="5080">
              <a:lnSpc>
                <a:spcPct val="100000"/>
              </a:lnSpc>
              <a:buChar char="–"/>
              <a:tabLst>
                <a:tab pos="2038985" algn="l"/>
                <a:tab pos="2039620" algn="l"/>
                <a:tab pos="3122295" algn="l"/>
                <a:tab pos="4589145" algn="l"/>
                <a:tab pos="5785485" algn="l"/>
                <a:tab pos="7228840" algn="l"/>
              </a:tabLst>
            </a:pPr>
            <a:r>
              <a:rPr lang="ru-RU" sz="1200" spc="5" dirty="0" smtClean="0">
                <a:latin typeface="Microsoft Sans Serif"/>
                <a:cs typeface="Microsoft Sans Serif"/>
              </a:rPr>
              <a:t> </a:t>
            </a:r>
            <a:r>
              <a:rPr sz="1200" spc="5" smtClean="0">
                <a:latin typeface="Microsoft Sans Serif"/>
                <a:cs typeface="Microsoft Sans Serif"/>
              </a:rPr>
              <a:t>ор</a:t>
            </a:r>
            <a:r>
              <a:rPr sz="1200" spc="-70" smtClean="0">
                <a:latin typeface="Microsoft Sans Serif"/>
                <a:cs typeface="Microsoft Sans Serif"/>
              </a:rPr>
              <a:t>г</a:t>
            </a:r>
            <a:r>
              <a:rPr sz="1200" spc="5" smtClean="0">
                <a:latin typeface="Microsoft Sans Serif"/>
                <a:cs typeface="Microsoft Sans Serif"/>
              </a:rPr>
              <a:t>а</a:t>
            </a:r>
            <a:r>
              <a:rPr sz="1200" spc="-25" smtClean="0">
                <a:latin typeface="Microsoft Sans Serif"/>
                <a:cs typeface="Microsoft Sans Serif"/>
              </a:rPr>
              <a:t>ни</a:t>
            </a:r>
            <a:r>
              <a:rPr sz="1200" spc="-15" smtClean="0">
                <a:latin typeface="Microsoft Sans Serif"/>
                <a:cs typeface="Microsoft Sans Serif"/>
              </a:rPr>
              <a:t>з</a:t>
            </a:r>
            <a:r>
              <a:rPr sz="1200" spc="5" smtClean="0">
                <a:latin typeface="Microsoft Sans Serif"/>
                <a:cs typeface="Microsoft Sans Serif"/>
              </a:rPr>
              <a:t>а</a:t>
            </a:r>
            <a:r>
              <a:rPr sz="1200" spc="-5" smtClean="0">
                <a:latin typeface="Microsoft Sans Serif"/>
                <a:cs typeface="Microsoft Sans Serif"/>
              </a:rPr>
              <a:t>ции</a:t>
            </a:r>
            <a:r>
              <a:rPr sz="1200" dirty="0">
                <a:latin typeface="Microsoft Sans Serif"/>
                <a:cs typeface="Microsoft Sans Serif"/>
              </a:rPr>
              <a:t>	</a:t>
            </a:r>
            <a:r>
              <a:rPr sz="1200" spc="5" dirty="0">
                <a:latin typeface="Microsoft Sans Serif"/>
                <a:cs typeface="Microsoft Sans Serif"/>
              </a:rPr>
              <a:t>о</a:t>
            </a:r>
            <a:r>
              <a:rPr sz="1200" spc="-20" dirty="0">
                <a:latin typeface="Microsoft Sans Serif"/>
                <a:cs typeface="Microsoft Sans Serif"/>
              </a:rPr>
              <a:t>б</a:t>
            </a:r>
            <a:r>
              <a:rPr sz="1200" spc="-5" dirty="0">
                <a:latin typeface="Microsoft Sans Serif"/>
                <a:cs typeface="Microsoft Sans Serif"/>
              </a:rPr>
              <a:t>ра</a:t>
            </a:r>
            <a:r>
              <a:rPr sz="1200" spc="-70" dirty="0">
                <a:latin typeface="Microsoft Sans Serif"/>
                <a:cs typeface="Microsoft Sans Serif"/>
              </a:rPr>
              <a:t>з</a:t>
            </a:r>
            <a:r>
              <a:rPr sz="1200" spc="5" dirty="0">
                <a:latin typeface="Microsoft Sans Serif"/>
                <a:cs typeface="Microsoft Sans Serif"/>
              </a:rPr>
              <a:t>о</a:t>
            </a:r>
            <a:r>
              <a:rPr sz="1200" spc="-25" dirty="0">
                <a:latin typeface="Microsoft Sans Serif"/>
                <a:cs typeface="Microsoft Sans Serif"/>
              </a:rPr>
              <a:t>в</a:t>
            </a:r>
            <a:r>
              <a:rPr sz="1200" spc="-20" dirty="0">
                <a:latin typeface="Microsoft Sans Serif"/>
                <a:cs typeface="Microsoft Sans Serif"/>
              </a:rPr>
              <a:t>ат</a:t>
            </a:r>
            <a:r>
              <a:rPr sz="1200" spc="-30" dirty="0">
                <a:latin typeface="Microsoft Sans Serif"/>
                <a:cs typeface="Microsoft Sans Serif"/>
              </a:rPr>
              <a:t>е</a:t>
            </a:r>
            <a:r>
              <a:rPr sz="1200" spc="-5" dirty="0">
                <a:latin typeface="Microsoft Sans Serif"/>
                <a:cs typeface="Microsoft Sans Serif"/>
              </a:rPr>
              <a:t>льн</a:t>
            </a:r>
            <a:r>
              <a:rPr sz="1200" spc="5" dirty="0">
                <a:latin typeface="Microsoft Sans Serif"/>
                <a:cs typeface="Microsoft Sans Serif"/>
              </a:rPr>
              <a:t>о</a:t>
            </a:r>
            <a:r>
              <a:rPr sz="1200" spc="-70" dirty="0">
                <a:latin typeface="Microsoft Sans Serif"/>
                <a:cs typeface="Microsoft Sans Serif"/>
              </a:rPr>
              <a:t>г</a:t>
            </a:r>
            <a:r>
              <a:rPr sz="1200" dirty="0">
                <a:latin typeface="Microsoft Sans Serif"/>
                <a:cs typeface="Microsoft Sans Serif"/>
              </a:rPr>
              <a:t>о	</a:t>
            </a:r>
            <a:r>
              <a:rPr sz="1200" spc="-35" dirty="0">
                <a:latin typeface="Microsoft Sans Serif"/>
                <a:cs typeface="Microsoft Sans Serif"/>
              </a:rPr>
              <a:t>п</a:t>
            </a:r>
            <a:r>
              <a:rPr sz="1200" spc="5" dirty="0">
                <a:latin typeface="Microsoft Sans Serif"/>
                <a:cs typeface="Microsoft Sans Serif"/>
              </a:rPr>
              <a:t>р</a:t>
            </a:r>
            <a:r>
              <a:rPr sz="1200" spc="-5" dirty="0">
                <a:latin typeface="Microsoft Sans Serif"/>
                <a:cs typeface="Microsoft Sans Serif"/>
              </a:rPr>
              <a:t>о</a:t>
            </a:r>
            <a:r>
              <a:rPr sz="1200" dirty="0">
                <a:latin typeface="Microsoft Sans Serif"/>
                <a:cs typeface="Microsoft Sans Serif"/>
              </a:rPr>
              <a:t>с</a:t>
            </a:r>
            <a:r>
              <a:rPr sz="1200" spc="5" dirty="0">
                <a:latin typeface="Microsoft Sans Serif"/>
                <a:cs typeface="Microsoft Sans Serif"/>
              </a:rPr>
              <a:t>т</a:t>
            </a:r>
            <a:r>
              <a:rPr sz="1200" spc="-5" dirty="0">
                <a:latin typeface="Microsoft Sans Serif"/>
                <a:cs typeface="Microsoft Sans Serif"/>
              </a:rPr>
              <a:t>р</a:t>
            </a:r>
            <a:r>
              <a:rPr sz="1200" spc="5" dirty="0">
                <a:latin typeface="Microsoft Sans Serif"/>
                <a:cs typeface="Microsoft Sans Serif"/>
              </a:rPr>
              <a:t>а</a:t>
            </a:r>
            <a:r>
              <a:rPr sz="1200" spc="-10" dirty="0">
                <a:latin typeface="Microsoft Sans Serif"/>
                <a:cs typeface="Microsoft Sans Serif"/>
              </a:rPr>
              <a:t>нс</a:t>
            </a:r>
            <a:r>
              <a:rPr sz="1200" dirty="0">
                <a:latin typeface="Microsoft Sans Serif"/>
                <a:cs typeface="Microsoft Sans Serif"/>
              </a:rPr>
              <a:t>т</a:t>
            </a:r>
            <a:r>
              <a:rPr sz="1200" spc="-25" dirty="0">
                <a:latin typeface="Microsoft Sans Serif"/>
                <a:cs typeface="Microsoft Sans Serif"/>
              </a:rPr>
              <a:t>в</a:t>
            </a:r>
            <a:r>
              <a:rPr sz="1200" spc="5" dirty="0">
                <a:latin typeface="Microsoft Sans Serif"/>
                <a:cs typeface="Microsoft Sans Serif"/>
              </a:rPr>
              <a:t>а</a:t>
            </a:r>
            <a:r>
              <a:rPr sz="1200" dirty="0">
                <a:latin typeface="Microsoft Sans Serif"/>
                <a:cs typeface="Microsoft Sans Serif"/>
              </a:rPr>
              <a:t>,	</a:t>
            </a:r>
            <a:r>
              <a:rPr sz="1200" spc="-10" dirty="0">
                <a:latin typeface="Microsoft Sans Serif"/>
                <a:cs typeface="Microsoft Sans Serif"/>
              </a:rPr>
              <a:t>сп</a:t>
            </a:r>
            <a:r>
              <a:rPr sz="1200" spc="-5" dirty="0">
                <a:latin typeface="Microsoft Sans Serif"/>
                <a:cs typeface="Microsoft Sans Serif"/>
              </a:rPr>
              <a:t>о</a:t>
            </a:r>
            <a:r>
              <a:rPr sz="1200" dirty="0">
                <a:latin typeface="Microsoft Sans Serif"/>
                <a:cs typeface="Microsoft Sans Serif"/>
              </a:rPr>
              <a:t>с</a:t>
            </a:r>
            <a:r>
              <a:rPr sz="1200" spc="5" dirty="0">
                <a:latin typeface="Microsoft Sans Serif"/>
                <a:cs typeface="Microsoft Sans Serif"/>
              </a:rPr>
              <a:t>о</a:t>
            </a:r>
            <a:r>
              <a:rPr sz="1200" spc="-20" dirty="0">
                <a:latin typeface="Microsoft Sans Serif"/>
                <a:cs typeface="Microsoft Sans Serif"/>
              </a:rPr>
              <a:t>б</a:t>
            </a:r>
            <a:r>
              <a:rPr sz="1200" spc="-10" dirty="0">
                <a:latin typeface="Microsoft Sans Serif"/>
                <a:cs typeface="Microsoft Sans Serif"/>
              </a:rPr>
              <a:t>с</a:t>
            </a:r>
            <a:r>
              <a:rPr sz="1200" dirty="0">
                <a:latin typeface="Microsoft Sans Serif"/>
                <a:cs typeface="Microsoft Sans Serif"/>
              </a:rPr>
              <a:t>т</a:t>
            </a:r>
            <a:r>
              <a:rPr sz="1200" spc="-25" dirty="0">
                <a:latin typeface="Microsoft Sans Serif"/>
                <a:cs typeface="Microsoft Sans Serif"/>
              </a:rPr>
              <a:t>в</a:t>
            </a:r>
            <a:r>
              <a:rPr sz="1200" spc="-10" dirty="0">
                <a:latin typeface="Microsoft Sans Serif"/>
                <a:cs typeface="Microsoft Sans Serif"/>
              </a:rPr>
              <a:t>у</a:t>
            </a:r>
            <a:r>
              <a:rPr sz="1200" spc="5" dirty="0">
                <a:latin typeface="Microsoft Sans Serif"/>
                <a:cs typeface="Microsoft Sans Serif"/>
              </a:rPr>
              <a:t>ю</a:t>
            </a:r>
            <a:r>
              <a:rPr sz="1200" spc="-10" dirty="0">
                <a:latin typeface="Microsoft Sans Serif"/>
                <a:cs typeface="Microsoft Sans Serif"/>
              </a:rPr>
              <a:t>щ</a:t>
            </a:r>
            <a:r>
              <a:rPr sz="1200" spc="5" dirty="0">
                <a:latin typeface="Microsoft Sans Serif"/>
                <a:cs typeface="Microsoft Sans Serif"/>
              </a:rPr>
              <a:t>е</a:t>
            </a:r>
            <a:r>
              <a:rPr sz="1200" spc="-55" dirty="0">
                <a:latin typeface="Microsoft Sans Serif"/>
                <a:cs typeface="Microsoft Sans Serif"/>
              </a:rPr>
              <a:t>г</a:t>
            </a:r>
            <a:r>
              <a:rPr sz="1200" dirty="0">
                <a:latin typeface="Microsoft Sans Serif"/>
                <a:cs typeface="Microsoft Sans Serif"/>
              </a:rPr>
              <a:t>о	</a:t>
            </a:r>
            <a:r>
              <a:rPr sz="1200" spc="-5" dirty="0">
                <a:latin typeface="Microsoft Sans Serif"/>
                <a:cs typeface="Microsoft Sans Serif"/>
              </a:rPr>
              <a:t>ф</a:t>
            </a:r>
            <a:r>
              <a:rPr sz="1200" spc="-15" dirty="0">
                <a:latin typeface="Microsoft Sans Serif"/>
                <a:cs typeface="Microsoft Sans Serif"/>
              </a:rPr>
              <a:t>о</a:t>
            </a:r>
            <a:r>
              <a:rPr sz="1200" spc="5" dirty="0">
                <a:latin typeface="Microsoft Sans Serif"/>
                <a:cs typeface="Microsoft Sans Serif"/>
              </a:rPr>
              <a:t>р</a:t>
            </a:r>
            <a:r>
              <a:rPr sz="1200" spc="-35" dirty="0">
                <a:latin typeface="Microsoft Sans Serif"/>
                <a:cs typeface="Microsoft Sans Serif"/>
              </a:rPr>
              <a:t>м</a:t>
            </a:r>
            <a:r>
              <a:rPr sz="1200" spc="-15" dirty="0">
                <a:latin typeface="Microsoft Sans Serif"/>
                <a:cs typeface="Microsoft Sans Serif"/>
              </a:rPr>
              <a:t>и</a:t>
            </a:r>
            <a:r>
              <a:rPr sz="1200" spc="5" dirty="0">
                <a:latin typeface="Microsoft Sans Serif"/>
                <a:cs typeface="Microsoft Sans Serif"/>
              </a:rPr>
              <a:t>р</a:t>
            </a:r>
            <a:r>
              <a:rPr sz="1200" spc="-5" dirty="0">
                <a:latin typeface="Microsoft Sans Serif"/>
                <a:cs typeface="Microsoft Sans Serif"/>
              </a:rPr>
              <a:t>о</a:t>
            </a:r>
            <a:r>
              <a:rPr sz="1200" spc="-15" dirty="0">
                <a:latin typeface="Microsoft Sans Serif"/>
                <a:cs typeface="Microsoft Sans Serif"/>
              </a:rPr>
              <a:t>в</a:t>
            </a:r>
            <a:r>
              <a:rPr sz="1200" spc="5" dirty="0">
                <a:latin typeface="Microsoft Sans Serif"/>
                <a:cs typeface="Microsoft Sans Serif"/>
              </a:rPr>
              <a:t>а</a:t>
            </a:r>
            <a:r>
              <a:rPr sz="1200" spc="-5" dirty="0">
                <a:latin typeface="Microsoft Sans Serif"/>
                <a:cs typeface="Microsoft Sans Serif"/>
              </a:rPr>
              <a:t>нию  </a:t>
            </a:r>
            <a:r>
              <a:rPr sz="1200" spc="-15" dirty="0">
                <a:latin typeface="Microsoft Sans Serif"/>
                <a:cs typeface="Microsoft Sans Serif"/>
              </a:rPr>
              <a:t>адекватной</a:t>
            </a:r>
            <a:r>
              <a:rPr sz="1200" spc="-30" dirty="0">
                <a:latin typeface="Microsoft Sans Serif"/>
                <a:cs typeface="Microsoft Sans Serif"/>
              </a:rPr>
              <a:t> </a:t>
            </a:r>
            <a:r>
              <a:rPr sz="1200" spc="-15" dirty="0">
                <a:latin typeface="Microsoft Sans Serif"/>
                <a:cs typeface="Microsoft Sans Serif"/>
              </a:rPr>
              <a:t>самооценки,</a:t>
            </a:r>
            <a:r>
              <a:rPr sz="1200" spc="-30" dirty="0">
                <a:latin typeface="Microsoft Sans Serif"/>
                <a:cs typeface="Microsoft Sans Serif"/>
              </a:rPr>
              <a:t> </a:t>
            </a:r>
            <a:r>
              <a:rPr sz="1200" spc="-10" dirty="0">
                <a:latin typeface="Microsoft Sans Serif"/>
                <a:cs typeface="Microsoft Sans Serif"/>
              </a:rPr>
              <a:t>положительной</a:t>
            </a:r>
            <a:r>
              <a:rPr sz="1200" spc="-30" dirty="0">
                <a:latin typeface="Microsoft Sans Serif"/>
                <a:cs typeface="Microsoft Sans Serif"/>
              </a:rPr>
              <a:t> </a:t>
            </a:r>
            <a:r>
              <a:rPr sz="1200" spc="-15" dirty="0">
                <a:latin typeface="Microsoft Sans Serif"/>
                <a:cs typeface="Microsoft Sans Serif"/>
              </a:rPr>
              <a:t>установки</a:t>
            </a:r>
            <a:r>
              <a:rPr sz="1200" spc="-5" dirty="0">
                <a:latin typeface="Microsoft Sans Serif"/>
                <a:cs typeface="Microsoft Sans Serif"/>
              </a:rPr>
              <a:t> на</a:t>
            </a:r>
            <a:r>
              <a:rPr sz="1200" spc="20" dirty="0">
                <a:latin typeface="Microsoft Sans Serif"/>
                <a:cs typeface="Microsoft Sans Serif"/>
              </a:rPr>
              <a:t> </a:t>
            </a:r>
            <a:r>
              <a:rPr sz="1200" spc="-20" dirty="0">
                <a:latin typeface="Microsoft Sans Serif"/>
                <a:cs typeface="Microsoft Sans Serif"/>
              </a:rPr>
              <a:t>другого</a:t>
            </a:r>
            <a:r>
              <a:rPr sz="1200" spc="-5" dirty="0">
                <a:latin typeface="Microsoft Sans Serif"/>
                <a:cs typeface="Microsoft Sans Serif"/>
              </a:rPr>
              <a:t> </a:t>
            </a:r>
            <a:r>
              <a:rPr sz="1200" spc="-10" dirty="0">
                <a:latin typeface="Microsoft Sans Serif"/>
                <a:cs typeface="Microsoft Sans Serif"/>
              </a:rPr>
              <a:t>человека;</a:t>
            </a:r>
            <a:endParaRPr sz="1200">
              <a:latin typeface="Microsoft Sans Serif"/>
              <a:cs typeface="Microsoft Sans Serif"/>
            </a:endParaRPr>
          </a:p>
          <a:p>
            <a:pPr marL="1755139" marR="5715">
              <a:lnSpc>
                <a:spcPct val="100000"/>
              </a:lnSpc>
              <a:buChar char="–"/>
              <a:tabLst>
                <a:tab pos="1894839" algn="l"/>
              </a:tabLst>
            </a:pPr>
            <a:r>
              <a:rPr lang="ru-RU" sz="1200" spc="-15" dirty="0" smtClean="0">
                <a:latin typeface="Microsoft Sans Serif"/>
                <a:cs typeface="Microsoft Sans Serif"/>
              </a:rPr>
              <a:t> </a:t>
            </a:r>
            <a:r>
              <a:rPr sz="1200" spc="-15" smtClean="0">
                <a:latin typeface="Microsoft Sans Serif"/>
                <a:cs typeface="Microsoft Sans Serif"/>
              </a:rPr>
              <a:t>оказанию</a:t>
            </a:r>
            <a:r>
              <a:rPr sz="1200" spc="65" smtClean="0">
                <a:latin typeface="Microsoft Sans Serif"/>
                <a:cs typeface="Microsoft Sans Serif"/>
              </a:rPr>
              <a:t> </a:t>
            </a:r>
            <a:r>
              <a:rPr sz="1200" spc="-10" dirty="0">
                <a:latin typeface="Microsoft Sans Serif"/>
                <a:cs typeface="Microsoft Sans Serif"/>
              </a:rPr>
              <a:t>психологической</a:t>
            </a:r>
            <a:r>
              <a:rPr sz="1200" spc="60" dirty="0">
                <a:latin typeface="Microsoft Sans Serif"/>
                <a:cs typeface="Microsoft Sans Serif"/>
              </a:rPr>
              <a:t> </a:t>
            </a:r>
            <a:r>
              <a:rPr sz="1200" spc="-15" dirty="0">
                <a:latin typeface="Microsoft Sans Serif"/>
                <a:cs typeface="Microsoft Sans Serif"/>
              </a:rPr>
              <a:t>помощи</a:t>
            </a:r>
            <a:r>
              <a:rPr sz="1200" spc="70" dirty="0">
                <a:latin typeface="Microsoft Sans Serif"/>
                <a:cs typeface="Microsoft Sans Serif"/>
              </a:rPr>
              <a:t> </a:t>
            </a:r>
            <a:r>
              <a:rPr sz="1200" spc="-5" dirty="0">
                <a:latin typeface="Microsoft Sans Serif"/>
                <a:cs typeface="Microsoft Sans Serif"/>
              </a:rPr>
              <a:t>и</a:t>
            </a:r>
            <a:r>
              <a:rPr sz="1200" spc="80" dirty="0">
                <a:latin typeface="Microsoft Sans Serif"/>
                <a:cs typeface="Microsoft Sans Serif"/>
              </a:rPr>
              <a:t> </a:t>
            </a:r>
            <a:r>
              <a:rPr sz="1200" spc="-25" dirty="0">
                <a:latin typeface="Microsoft Sans Serif"/>
                <a:cs typeface="Microsoft Sans Serif"/>
              </a:rPr>
              <a:t>поддержки</a:t>
            </a:r>
            <a:r>
              <a:rPr sz="1200" spc="70" dirty="0">
                <a:latin typeface="Microsoft Sans Serif"/>
                <a:cs typeface="Microsoft Sans Serif"/>
              </a:rPr>
              <a:t> </a:t>
            </a:r>
            <a:r>
              <a:rPr sz="1200" spc="-15" dirty="0">
                <a:latin typeface="Microsoft Sans Serif"/>
                <a:cs typeface="Microsoft Sans Serif"/>
              </a:rPr>
              <a:t>родителям</a:t>
            </a:r>
            <a:r>
              <a:rPr sz="1200" spc="60" dirty="0">
                <a:latin typeface="Microsoft Sans Serif"/>
                <a:cs typeface="Microsoft Sans Serif"/>
              </a:rPr>
              <a:t> </a:t>
            </a:r>
            <a:r>
              <a:rPr sz="1200" spc="-5" dirty="0">
                <a:latin typeface="Microsoft Sans Serif"/>
                <a:cs typeface="Microsoft Sans Serif"/>
              </a:rPr>
              <a:t>обучающихся</a:t>
            </a:r>
            <a:r>
              <a:rPr sz="1200" spc="60" dirty="0">
                <a:latin typeface="Microsoft Sans Serif"/>
                <a:cs typeface="Microsoft Sans Serif"/>
              </a:rPr>
              <a:t> </a:t>
            </a:r>
            <a:r>
              <a:rPr sz="1200" spc="-10" dirty="0">
                <a:latin typeface="Microsoft Sans Serif"/>
                <a:cs typeface="Microsoft Sans Serif"/>
              </a:rPr>
              <a:t>по</a:t>
            </a:r>
            <a:r>
              <a:rPr sz="1200" spc="80" dirty="0">
                <a:latin typeface="Microsoft Sans Serif"/>
                <a:cs typeface="Microsoft Sans Serif"/>
              </a:rPr>
              <a:t> </a:t>
            </a:r>
            <a:r>
              <a:rPr sz="1200" spc="-10" dirty="0">
                <a:latin typeface="Microsoft Sans Serif"/>
                <a:cs typeface="Microsoft Sans Serif"/>
              </a:rPr>
              <a:t>актуальным </a:t>
            </a:r>
            <a:r>
              <a:rPr sz="1200" spc="-305" dirty="0">
                <a:latin typeface="Microsoft Sans Serif"/>
                <a:cs typeface="Microsoft Sans Serif"/>
              </a:rPr>
              <a:t> </a:t>
            </a:r>
            <a:r>
              <a:rPr sz="1200" spc="-15" dirty="0">
                <a:latin typeface="Microsoft Sans Serif"/>
                <a:cs typeface="Microsoft Sans Serif"/>
              </a:rPr>
              <a:t>проблемам</a:t>
            </a:r>
            <a:r>
              <a:rPr sz="1200" spc="-35" dirty="0">
                <a:latin typeface="Microsoft Sans Serif"/>
                <a:cs typeface="Microsoft Sans Serif"/>
              </a:rPr>
              <a:t> </a:t>
            </a:r>
            <a:r>
              <a:rPr sz="1200" spc="-10" dirty="0">
                <a:latin typeface="Microsoft Sans Serif"/>
                <a:cs typeface="Microsoft Sans Serif"/>
              </a:rPr>
              <a:t>развития</a:t>
            </a:r>
            <a:r>
              <a:rPr sz="1200" spc="-5" dirty="0">
                <a:latin typeface="Microsoft Sans Serif"/>
                <a:cs typeface="Microsoft Sans Serif"/>
              </a:rPr>
              <a:t> и</a:t>
            </a:r>
            <a:r>
              <a:rPr sz="1200" spc="15" dirty="0">
                <a:latin typeface="Microsoft Sans Serif"/>
                <a:cs typeface="Microsoft Sans Serif"/>
              </a:rPr>
              <a:t> </a:t>
            </a:r>
            <a:r>
              <a:rPr sz="1200" spc="-5" dirty="0">
                <a:latin typeface="Microsoft Sans Serif"/>
                <a:cs typeface="Microsoft Sans Serif"/>
              </a:rPr>
              <a:t>др.</a:t>
            </a:r>
            <a:endParaRPr sz="1200">
              <a:latin typeface="Microsoft Sans Serif"/>
              <a:cs typeface="Microsoft Sans Serif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81000" y="217169"/>
            <a:ext cx="6324600" cy="873957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ctr">
              <a:spcBef>
                <a:spcPts val="105"/>
              </a:spcBef>
            </a:pPr>
            <a:r>
              <a:rPr lang="ru-RU" sz="1400" b="1" spc="-5" dirty="0" smtClean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Организация </a:t>
            </a:r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и </a:t>
            </a:r>
            <a:r>
              <a:rPr lang="ru-RU" sz="1400" b="1" spc="-5" dirty="0" smtClean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проведение мер</a:t>
            </a:r>
            <a:r>
              <a:rPr lang="ru-RU" sz="1400" b="1" spc="-20" dirty="0" smtClean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о</a:t>
            </a:r>
            <a:r>
              <a:rPr lang="ru-RU" sz="1400" b="1" spc="5" dirty="0" smtClean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п</a:t>
            </a:r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рия</a:t>
            </a:r>
            <a:r>
              <a:rPr lang="ru-RU" sz="1400" b="1" spc="-15" dirty="0" smtClean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т</a:t>
            </a:r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ий, </a:t>
            </a:r>
            <a:r>
              <a:rPr lang="ru-RU" sz="1400" b="1" spc="-10" dirty="0" smtClean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н</a:t>
            </a:r>
            <a:r>
              <a:rPr lang="ru-RU" sz="1400" b="1" spc="-5" dirty="0" smtClean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а</a:t>
            </a:r>
            <a:r>
              <a:rPr lang="ru-RU" sz="1400" b="1" spc="5" dirty="0" smtClean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п</a:t>
            </a:r>
            <a:r>
              <a:rPr lang="ru-RU" sz="1400" b="1" spc="-20" dirty="0" smtClean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р</a:t>
            </a:r>
            <a:r>
              <a:rPr lang="ru-RU" sz="1400" b="1" spc="-5" dirty="0" smtClean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а</a:t>
            </a:r>
            <a:r>
              <a:rPr lang="ru-RU" sz="1400" b="1" spc="-20" dirty="0" smtClean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в</a:t>
            </a:r>
            <a:r>
              <a:rPr lang="ru-RU" sz="1400" b="1" spc="-30" dirty="0" smtClean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л</a:t>
            </a:r>
            <a:r>
              <a:rPr lang="ru-RU" sz="1400" b="1" spc="-5" dirty="0" smtClean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е</a:t>
            </a:r>
            <a:r>
              <a:rPr lang="ru-RU" sz="1400" b="1" spc="5" dirty="0" smtClean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нн</a:t>
            </a:r>
            <a:r>
              <a:rPr lang="ru-RU" sz="1400" b="1" spc="-10" dirty="0" smtClean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ы</a:t>
            </a:r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х </a:t>
            </a:r>
            <a:r>
              <a:rPr lang="ru-RU" sz="1400" b="1" spc="-10" dirty="0" smtClean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на формирование</a:t>
            </a:r>
            <a:r>
              <a:rPr lang="ru-RU" sz="1400" b="1" spc="-5" dirty="0" smtClean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 </a:t>
            </a:r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в</a:t>
            </a:r>
            <a:r>
              <a:rPr lang="ru-RU" sz="1400" b="1" spc="5" dirty="0" smtClean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 </a:t>
            </a:r>
            <a:r>
              <a:rPr lang="ru-RU" sz="1400" b="1" spc="-10" dirty="0" smtClean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образовательной</a:t>
            </a:r>
            <a:r>
              <a:rPr lang="ru-RU" sz="1400" b="1" spc="-5" dirty="0" smtClean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 организации</a:t>
            </a:r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 </a:t>
            </a:r>
            <a:r>
              <a:rPr lang="ru-RU" sz="1400" b="1" spc="-15" dirty="0" smtClean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необходимого </a:t>
            </a:r>
            <a:r>
              <a:rPr lang="ru-RU" sz="1400" b="1" spc="-10" dirty="0" smtClean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 </a:t>
            </a:r>
            <a:r>
              <a:rPr lang="ru-RU" sz="1400" b="1" spc="-15" dirty="0" smtClean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психологического</a:t>
            </a:r>
            <a:r>
              <a:rPr lang="ru-RU" sz="1400" b="1" spc="-10" dirty="0" smtClean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 </a:t>
            </a:r>
            <a:r>
              <a:rPr lang="ru-RU" sz="1400" b="1" spc="-5" dirty="0" smtClean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климата</a:t>
            </a:r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 </a:t>
            </a:r>
            <a:r>
              <a:rPr lang="ru-RU" sz="1400" b="1" spc="-5" dirty="0" smtClean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для</a:t>
            </a:r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 </a:t>
            </a:r>
            <a:r>
              <a:rPr lang="ru-RU" sz="1400" b="1" spc="-10" dirty="0" smtClean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сохранения</a:t>
            </a:r>
            <a:r>
              <a:rPr lang="ru-RU" sz="1400" b="1" spc="-5" dirty="0" smtClean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 </a:t>
            </a:r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и</a:t>
            </a:r>
            <a:r>
              <a:rPr lang="ru-RU" sz="1400" b="1" spc="5" dirty="0" smtClean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 </a:t>
            </a:r>
            <a:r>
              <a:rPr lang="ru-RU" sz="1400" b="1" spc="-5" dirty="0" smtClean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(или)</a:t>
            </a:r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 </a:t>
            </a:r>
            <a:r>
              <a:rPr lang="ru-RU" sz="1400" b="1" spc="-10" dirty="0" smtClean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восстановления </a:t>
            </a:r>
            <a:r>
              <a:rPr lang="ru-RU" sz="1400" b="1" spc="-5" dirty="0" smtClean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 </a:t>
            </a:r>
            <a:r>
              <a:rPr lang="ru-RU" sz="1400" b="1" spc="-10" dirty="0" smtClean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психологического</a:t>
            </a:r>
            <a:r>
              <a:rPr lang="ru-RU" sz="1400" b="1" spc="-80" dirty="0" smtClean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 </a:t>
            </a:r>
            <a:r>
              <a:rPr lang="ru-RU" sz="1400" b="1" spc="-5" dirty="0" smtClean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здоровья</a:t>
            </a:r>
            <a:r>
              <a:rPr lang="ru-RU" sz="1400" b="1" spc="-35" dirty="0" smtClean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 </a:t>
            </a:r>
            <a:r>
              <a:rPr lang="ru-RU" sz="1400" b="1" spc="-10" dirty="0" smtClean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детей</a:t>
            </a:r>
            <a:r>
              <a:rPr lang="ru-RU" sz="1400" b="1" spc="-15" dirty="0" smtClean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 </a:t>
            </a:r>
            <a:r>
              <a:rPr lang="ru-RU" sz="1400" b="1" spc="-10" dirty="0" smtClean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ветеранов</a:t>
            </a:r>
            <a:r>
              <a:rPr lang="ru-RU" sz="1400" b="1" spc="-25" dirty="0" smtClean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 </a:t>
            </a:r>
            <a:r>
              <a:rPr lang="ru-RU" sz="1400" b="1" spc="-5" dirty="0" smtClean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(участников)</a:t>
            </a:r>
            <a:r>
              <a:rPr lang="ru-RU" sz="1400" b="1" spc="-15" dirty="0" smtClean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 СВО</a:t>
            </a:r>
            <a:endParaRPr lang="ru-RU" sz="1400" dirty="0">
              <a:solidFill>
                <a:schemeClr val="tx2">
                  <a:lumMod val="75000"/>
                </a:schemeClr>
              </a:solidFill>
              <a:latin typeface="Arial"/>
              <a:cs typeface="Arial"/>
            </a:endParaRPr>
          </a:p>
        </p:txBody>
      </p:sp>
      <p:grpSp>
        <p:nvGrpSpPr>
          <p:cNvPr id="6" name="object 6"/>
          <p:cNvGrpSpPr/>
          <p:nvPr/>
        </p:nvGrpSpPr>
        <p:grpSpPr>
          <a:xfrm>
            <a:off x="6713219" y="424191"/>
            <a:ext cx="2086610" cy="480059"/>
            <a:chOff x="6713219" y="424191"/>
            <a:chExt cx="2086610" cy="480059"/>
          </a:xfrm>
        </p:grpSpPr>
        <p:pic>
          <p:nvPicPr>
            <p:cNvPr id="7" name="object 7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827432" y="424191"/>
              <a:ext cx="1864055" cy="151447"/>
            </a:xfrm>
            <a:prstGeom prst="rect">
              <a:avLst/>
            </a:prstGeom>
          </p:spPr>
        </p:pic>
        <p:pic>
          <p:nvPicPr>
            <p:cNvPr id="8" name="object 8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713219" y="499872"/>
              <a:ext cx="2086355" cy="403860"/>
            </a:xfrm>
            <a:prstGeom prst="rect">
              <a:avLst/>
            </a:prstGeom>
          </p:spPr>
        </p:pic>
      </p:grpSp>
      <p:sp>
        <p:nvSpPr>
          <p:cNvPr id="9" name="object 9"/>
          <p:cNvSpPr txBox="1"/>
          <p:nvPr/>
        </p:nvSpPr>
        <p:spPr>
          <a:xfrm>
            <a:off x="6806310" y="328371"/>
            <a:ext cx="1885950" cy="4533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b="1" dirty="0">
                <a:solidFill>
                  <a:srgbClr val="C00000"/>
                </a:solidFill>
                <a:latin typeface="Arial"/>
                <a:cs typeface="Arial"/>
              </a:rPr>
              <a:t>на</a:t>
            </a:r>
            <a:r>
              <a:rPr sz="1400" b="1" spc="-2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400" b="1" spc="-15" dirty="0">
                <a:solidFill>
                  <a:srgbClr val="C00000"/>
                </a:solidFill>
                <a:latin typeface="Arial"/>
                <a:cs typeface="Arial"/>
              </a:rPr>
              <a:t>уровне</a:t>
            </a:r>
            <a:r>
              <a:rPr sz="1400" b="1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400" b="1" spc="-10" dirty="0">
                <a:solidFill>
                  <a:srgbClr val="C00000"/>
                </a:solidFill>
                <a:latin typeface="Arial"/>
                <a:cs typeface="Arial"/>
              </a:rPr>
              <a:t>основного</a:t>
            </a:r>
            <a:endParaRPr sz="1400">
              <a:latin typeface="Arial"/>
              <a:cs typeface="Arial"/>
            </a:endParaRPr>
          </a:p>
          <a:p>
            <a:pPr marL="21590">
              <a:lnSpc>
                <a:spcPct val="100000"/>
              </a:lnSpc>
            </a:pPr>
            <a:r>
              <a:rPr sz="1400" b="1" spc="-5" dirty="0">
                <a:solidFill>
                  <a:srgbClr val="C00000"/>
                </a:solidFill>
                <a:latin typeface="Arial"/>
                <a:cs typeface="Arial"/>
              </a:rPr>
              <a:t>общего</a:t>
            </a:r>
            <a:r>
              <a:rPr sz="1400" b="1" spc="-7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400" b="1" spc="-10" dirty="0">
                <a:solidFill>
                  <a:srgbClr val="C00000"/>
                </a:solidFill>
                <a:latin typeface="Arial"/>
                <a:cs typeface="Arial"/>
              </a:rPr>
              <a:t>образования</a:t>
            </a:r>
            <a:endParaRPr sz="14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57200" y="1223264"/>
            <a:ext cx="8510524" cy="34599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9525" algn="just">
              <a:spcBef>
                <a:spcPts val="100"/>
              </a:spcBef>
              <a:buChar char="–"/>
              <a:tabLst>
                <a:tab pos="354965" algn="l"/>
              </a:tabLst>
            </a:pPr>
            <a:r>
              <a:rPr lang="ru-RU" sz="1400" spc="-10" dirty="0" smtClean="0">
                <a:latin typeface="Microsoft Sans Serif"/>
                <a:cs typeface="Microsoft Sans Serif"/>
              </a:rPr>
              <a:t> </a:t>
            </a:r>
            <a:r>
              <a:rPr sz="1400" spc="-10" smtClean="0">
                <a:latin typeface="Microsoft Sans Serif"/>
                <a:cs typeface="Microsoft Sans Serif"/>
              </a:rPr>
              <a:t>организации</a:t>
            </a:r>
            <a:r>
              <a:rPr sz="1400" spc="-5" smtClean="0">
                <a:latin typeface="Microsoft Sans Serif"/>
                <a:cs typeface="Microsoft Sans Serif"/>
              </a:rPr>
              <a:t> </a:t>
            </a:r>
            <a:r>
              <a:rPr sz="1400" spc="-15" dirty="0">
                <a:latin typeface="Microsoft Sans Serif"/>
                <a:cs typeface="Microsoft Sans Serif"/>
              </a:rPr>
              <a:t>психолого-педагогического</a:t>
            </a:r>
            <a:r>
              <a:rPr sz="1400" spc="-10" dirty="0">
                <a:latin typeface="Microsoft Sans Serif"/>
                <a:cs typeface="Microsoft Sans Serif"/>
              </a:rPr>
              <a:t> взаимодействия,</a:t>
            </a:r>
            <a:r>
              <a:rPr sz="1400" spc="-5" dirty="0">
                <a:latin typeface="Microsoft Sans Serif"/>
                <a:cs typeface="Microsoft Sans Serif"/>
              </a:rPr>
              <a:t> </a:t>
            </a:r>
            <a:r>
              <a:rPr sz="1400" spc="-10" dirty="0">
                <a:latin typeface="Microsoft Sans Serif"/>
                <a:cs typeface="Microsoft Sans Serif"/>
              </a:rPr>
              <a:t>направленного</a:t>
            </a:r>
            <a:r>
              <a:rPr sz="1400" spc="-5" dirty="0">
                <a:latin typeface="Microsoft Sans Serif"/>
                <a:cs typeface="Microsoft Sans Serif"/>
              </a:rPr>
              <a:t> </a:t>
            </a:r>
            <a:r>
              <a:rPr sz="1400" spc="-20" dirty="0">
                <a:latin typeface="Microsoft Sans Serif"/>
                <a:cs typeface="Microsoft Sans Serif"/>
              </a:rPr>
              <a:t>на </a:t>
            </a:r>
            <a:r>
              <a:rPr sz="1400" spc="-15" dirty="0">
                <a:latin typeface="Microsoft Sans Serif"/>
                <a:cs typeface="Microsoft Sans Serif"/>
              </a:rPr>
              <a:t> </a:t>
            </a:r>
            <a:r>
              <a:rPr sz="1400" spc="-5" dirty="0">
                <a:latin typeface="Microsoft Sans Serif"/>
                <a:cs typeface="Microsoft Sans Serif"/>
              </a:rPr>
              <a:t>формирование</a:t>
            </a:r>
            <a:r>
              <a:rPr sz="1400" spc="-30" dirty="0">
                <a:latin typeface="Microsoft Sans Serif"/>
                <a:cs typeface="Microsoft Sans Serif"/>
              </a:rPr>
              <a:t> </a:t>
            </a:r>
            <a:r>
              <a:rPr sz="1400" dirty="0">
                <a:latin typeface="Microsoft Sans Serif"/>
                <a:cs typeface="Microsoft Sans Serif"/>
              </a:rPr>
              <a:t>у</a:t>
            </a:r>
            <a:r>
              <a:rPr sz="1400" spc="15" dirty="0">
                <a:latin typeface="Microsoft Sans Serif"/>
                <a:cs typeface="Microsoft Sans Serif"/>
              </a:rPr>
              <a:t> </a:t>
            </a:r>
            <a:r>
              <a:rPr sz="1400" spc="-10" dirty="0">
                <a:latin typeface="Microsoft Sans Serif"/>
                <a:cs typeface="Microsoft Sans Serif"/>
              </a:rPr>
              <a:t>обучающихся</a:t>
            </a:r>
            <a:r>
              <a:rPr sz="1400" spc="20" dirty="0">
                <a:latin typeface="Microsoft Sans Serif"/>
                <a:cs typeface="Microsoft Sans Serif"/>
              </a:rPr>
              <a:t> </a:t>
            </a:r>
            <a:r>
              <a:rPr sz="1400" spc="-5" dirty="0">
                <a:latin typeface="Microsoft Sans Serif"/>
                <a:cs typeface="Microsoft Sans Serif"/>
              </a:rPr>
              <a:t>российской</a:t>
            </a:r>
            <a:r>
              <a:rPr sz="1400" spc="-20" dirty="0">
                <a:latin typeface="Microsoft Sans Serif"/>
                <a:cs typeface="Microsoft Sans Serif"/>
              </a:rPr>
              <a:t> </a:t>
            </a:r>
            <a:r>
              <a:rPr sz="1400" spc="-15" dirty="0">
                <a:latin typeface="Microsoft Sans Serif"/>
                <a:cs typeface="Microsoft Sans Serif"/>
              </a:rPr>
              <a:t>гражданской</a:t>
            </a:r>
            <a:r>
              <a:rPr sz="1400" spc="-20" dirty="0">
                <a:latin typeface="Microsoft Sans Serif"/>
                <a:cs typeface="Microsoft Sans Serif"/>
              </a:rPr>
              <a:t> </a:t>
            </a:r>
            <a:r>
              <a:rPr sz="1400" spc="-5" dirty="0">
                <a:latin typeface="Microsoft Sans Serif"/>
                <a:cs typeface="Microsoft Sans Serif"/>
              </a:rPr>
              <a:t>идентичности;</a:t>
            </a:r>
            <a:endParaRPr sz="1400">
              <a:latin typeface="Microsoft Sans Serif"/>
              <a:cs typeface="Microsoft Sans Serif"/>
            </a:endParaRPr>
          </a:p>
          <a:p>
            <a:pPr marL="255270" indent="-243204" algn="just">
              <a:buChar char="–"/>
              <a:tabLst>
                <a:tab pos="255904" algn="l"/>
              </a:tabLst>
            </a:pPr>
            <a:r>
              <a:rPr sz="1400" spc="-20" dirty="0">
                <a:latin typeface="Microsoft Sans Serif"/>
                <a:cs typeface="Microsoft Sans Serif"/>
              </a:rPr>
              <a:t>разработке</a:t>
            </a:r>
            <a:r>
              <a:rPr sz="1400" spc="280" dirty="0">
                <a:latin typeface="Microsoft Sans Serif"/>
                <a:cs typeface="Microsoft Sans Serif"/>
              </a:rPr>
              <a:t>  </a:t>
            </a:r>
            <a:r>
              <a:rPr sz="1400" spc="-10" dirty="0">
                <a:latin typeface="Microsoft Sans Serif"/>
                <a:cs typeface="Microsoft Sans Serif"/>
              </a:rPr>
              <a:t>развивающих</a:t>
            </a:r>
            <a:r>
              <a:rPr sz="1400" spc="869" dirty="0">
                <a:latin typeface="Microsoft Sans Serif"/>
                <a:cs typeface="Microsoft Sans Serif"/>
              </a:rPr>
              <a:t> </a:t>
            </a:r>
            <a:r>
              <a:rPr sz="1400" spc="-15" dirty="0">
                <a:latin typeface="Microsoft Sans Serif"/>
                <a:cs typeface="Microsoft Sans Serif"/>
              </a:rPr>
              <a:t>программ,</a:t>
            </a:r>
            <a:r>
              <a:rPr sz="1400" spc="880" dirty="0">
                <a:latin typeface="Microsoft Sans Serif"/>
                <a:cs typeface="Microsoft Sans Serif"/>
              </a:rPr>
              <a:t> </a:t>
            </a:r>
            <a:r>
              <a:rPr sz="1400" spc="-10" dirty="0">
                <a:latin typeface="Microsoft Sans Serif"/>
                <a:cs typeface="Microsoft Sans Serif"/>
              </a:rPr>
              <a:t>направленных</a:t>
            </a:r>
            <a:r>
              <a:rPr sz="1400" spc="869" dirty="0">
                <a:latin typeface="Microsoft Sans Serif"/>
                <a:cs typeface="Microsoft Sans Serif"/>
              </a:rPr>
              <a:t> </a:t>
            </a:r>
            <a:r>
              <a:rPr sz="1400" spc="-5" dirty="0">
                <a:latin typeface="Microsoft Sans Serif"/>
                <a:cs typeface="Microsoft Sans Serif"/>
              </a:rPr>
              <a:t>на</a:t>
            </a:r>
            <a:r>
              <a:rPr sz="1400" spc="905" dirty="0">
                <a:latin typeface="Microsoft Sans Serif"/>
                <a:cs typeface="Microsoft Sans Serif"/>
              </a:rPr>
              <a:t> </a:t>
            </a:r>
            <a:r>
              <a:rPr sz="1400" spc="-10" dirty="0">
                <a:latin typeface="Microsoft Sans Serif"/>
                <a:cs typeface="Microsoft Sans Serif"/>
              </a:rPr>
              <a:t>преодоление</a:t>
            </a:r>
            <a:r>
              <a:rPr sz="1400" spc="890" dirty="0">
                <a:latin typeface="Microsoft Sans Serif"/>
                <a:cs typeface="Microsoft Sans Serif"/>
              </a:rPr>
              <a:t> </a:t>
            </a:r>
            <a:r>
              <a:rPr sz="1400" spc="-10" dirty="0">
                <a:latin typeface="Microsoft Sans Serif"/>
                <a:cs typeface="Microsoft Sans Serif"/>
              </a:rPr>
              <a:t>трудностей</a:t>
            </a:r>
            <a:endParaRPr sz="1400">
              <a:latin typeface="Microsoft Sans Serif"/>
              <a:cs typeface="Microsoft Sans Serif"/>
            </a:endParaRPr>
          </a:p>
          <a:p>
            <a:pPr marL="12700" algn="just"/>
            <a:r>
              <a:rPr sz="1400" spc="-10" dirty="0">
                <a:latin typeface="Microsoft Sans Serif"/>
                <a:cs typeface="Microsoft Sans Serif"/>
              </a:rPr>
              <a:t>целеполагания,</a:t>
            </a:r>
            <a:r>
              <a:rPr sz="1400" spc="-20" dirty="0">
                <a:latin typeface="Microsoft Sans Serif"/>
                <a:cs typeface="Microsoft Sans Serif"/>
              </a:rPr>
              <a:t> </a:t>
            </a:r>
            <a:r>
              <a:rPr sz="1400" spc="-5" dirty="0">
                <a:latin typeface="Microsoft Sans Serif"/>
                <a:cs typeface="Microsoft Sans Serif"/>
              </a:rPr>
              <a:t>планирования,</a:t>
            </a:r>
            <a:r>
              <a:rPr sz="1400" spc="-15" dirty="0">
                <a:latin typeface="Microsoft Sans Serif"/>
                <a:cs typeface="Microsoft Sans Serif"/>
              </a:rPr>
              <a:t> </a:t>
            </a:r>
            <a:r>
              <a:rPr sz="1400" spc="-10" dirty="0">
                <a:latin typeface="Microsoft Sans Serif"/>
                <a:cs typeface="Microsoft Sans Serif"/>
              </a:rPr>
              <a:t>прогнозирования</a:t>
            </a:r>
            <a:r>
              <a:rPr sz="1400" spc="-25" dirty="0">
                <a:latin typeface="Microsoft Sans Serif"/>
                <a:cs typeface="Microsoft Sans Serif"/>
              </a:rPr>
              <a:t> </a:t>
            </a:r>
            <a:r>
              <a:rPr sz="1400" spc="-5" dirty="0">
                <a:latin typeface="Microsoft Sans Serif"/>
                <a:cs typeface="Microsoft Sans Serif"/>
              </a:rPr>
              <a:t>и</a:t>
            </a:r>
            <a:r>
              <a:rPr sz="1400" spc="25" dirty="0">
                <a:latin typeface="Microsoft Sans Serif"/>
                <a:cs typeface="Microsoft Sans Serif"/>
              </a:rPr>
              <a:t> </a:t>
            </a:r>
            <a:r>
              <a:rPr sz="1400" spc="-10" dirty="0">
                <a:latin typeface="Microsoft Sans Serif"/>
                <a:cs typeface="Microsoft Sans Serif"/>
              </a:rPr>
              <a:t>контроля</a:t>
            </a:r>
            <a:r>
              <a:rPr sz="1400" spc="-15" dirty="0">
                <a:latin typeface="Microsoft Sans Serif"/>
                <a:cs typeface="Microsoft Sans Serif"/>
              </a:rPr>
              <a:t> </a:t>
            </a:r>
            <a:r>
              <a:rPr sz="1400" spc="-5" dirty="0">
                <a:latin typeface="Microsoft Sans Serif"/>
                <a:cs typeface="Microsoft Sans Serif"/>
              </a:rPr>
              <a:t>собственной</a:t>
            </a:r>
            <a:r>
              <a:rPr sz="1400" dirty="0">
                <a:latin typeface="Microsoft Sans Serif"/>
                <a:cs typeface="Microsoft Sans Serif"/>
              </a:rPr>
              <a:t> </a:t>
            </a:r>
            <a:r>
              <a:rPr sz="1400" spc="-10" dirty="0">
                <a:latin typeface="Microsoft Sans Serif"/>
                <a:cs typeface="Microsoft Sans Serif"/>
              </a:rPr>
              <a:t>дятельности;</a:t>
            </a:r>
            <a:endParaRPr sz="1400">
              <a:latin typeface="Microsoft Sans Serif"/>
              <a:cs typeface="Microsoft Sans Serif"/>
            </a:endParaRPr>
          </a:p>
          <a:p>
            <a:pPr marL="12700" marR="5080" algn="just">
              <a:buChar char="–"/>
              <a:tabLst>
                <a:tab pos="159385" algn="l"/>
              </a:tabLst>
            </a:pPr>
            <a:r>
              <a:rPr lang="ru-RU" sz="1400" spc="-5" dirty="0" smtClean="0">
                <a:latin typeface="Microsoft Sans Serif"/>
                <a:cs typeface="Microsoft Sans Serif"/>
              </a:rPr>
              <a:t> </a:t>
            </a:r>
            <a:r>
              <a:rPr sz="1400" spc="-5" smtClean="0">
                <a:latin typeface="Microsoft Sans Serif"/>
                <a:cs typeface="Microsoft Sans Serif"/>
              </a:rPr>
              <a:t>формированию </a:t>
            </a:r>
            <a:r>
              <a:rPr sz="1400" spc="-10" dirty="0">
                <a:latin typeface="Microsoft Sans Serif"/>
                <a:cs typeface="Microsoft Sans Serif"/>
              </a:rPr>
              <a:t>мотивации </a:t>
            </a:r>
            <a:r>
              <a:rPr sz="1400" spc="-75" dirty="0">
                <a:latin typeface="Microsoft Sans Serif"/>
                <a:cs typeface="Microsoft Sans Serif"/>
              </a:rPr>
              <a:t>к </a:t>
            </a:r>
            <a:r>
              <a:rPr sz="1400" spc="-10" dirty="0">
                <a:latin typeface="Microsoft Sans Serif"/>
                <a:cs typeface="Microsoft Sans Serif"/>
              </a:rPr>
              <a:t>обучению </a:t>
            </a:r>
            <a:r>
              <a:rPr sz="1400" spc="-5" dirty="0">
                <a:latin typeface="Microsoft Sans Serif"/>
                <a:cs typeface="Microsoft Sans Serif"/>
              </a:rPr>
              <a:t>на основе </a:t>
            </a:r>
            <a:r>
              <a:rPr sz="1400" spc="-10" dirty="0">
                <a:latin typeface="Microsoft Sans Serif"/>
                <a:cs typeface="Microsoft Sans Serif"/>
              </a:rPr>
              <a:t>возрастной </a:t>
            </a:r>
            <a:r>
              <a:rPr sz="1400" spc="-15" dirty="0">
                <a:latin typeface="Microsoft Sans Serif"/>
                <a:cs typeface="Microsoft Sans Serif"/>
              </a:rPr>
              <a:t>специфики </a:t>
            </a:r>
            <a:r>
              <a:rPr sz="1400" spc="-10" dirty="0">
                <a:latin typeface="Microsoft Sans Serif"/>
                <a:cs typeface="Microsoft Sans Serif"/>
              </a:rPr>
              <a:t>мотивационной </a:t>
            </a:r>
            <a:r>
              <a:rPr sz="1400" spc="-5" dirty="0">
                <a:latin typeface="Microsoft Sans Serif"/>
                <a:cs typeface="Microsoft Sans Serif"/>
              </a:rPr>
              <a:t> </a:t>
            </a:r>
            <a:r>
              <a:rPr sz="1400" dirty="0">
                <a:latin typeface="Microsoft Sans Serif"/>
                <a:cs typeface="Microsoft Sans Serif"/>
              </a:rPr>
              <a:t>сферы</a:t>
            </a:r>
            <a:r>
              <a:rPr sz="1400" spc="-5" dirty="0">
                <a:latin typeface="Microsoft Sans Serif"/>
                <a:cs typeface="Microsoft Sans Serif"/>
              </a:rPr>
              <a:t> </a:t>
            </a:r>
            <a:r>
              <a:rPr sz="1400" spc="-10" dirty="0">
                <a:latin typeface="Microsoft Sans Serif"/>
                <a:cs typeface="Microsoft Sans Serif"/>
              </a:rPr>
              <a:t>обучающегося;</a:t>
            </a:r>
            <a:endParaRPr sz="1400">
              <a:latin typeface="Microsoft Sans Serif"/>
              <a:cs typeface="Microsoft Sans Serif"/>
            </a:endParaRPr>
          </a:p>
          <a:p>
            <a:pPr marL="12700" marR="5080" algn="just">
              <a:buChar char="–"/>
              <a:tabLst>
                <a:tab pos="296545" algn="l"/>
              </a:tabLst>
            </a:pPr>
            <a:r>
              <a:rPr lang="ru-RU" sz="1400" spc="-10" dirty="0" smtClean="0">
                <a:latin typeface="Microsoft Sans Serif"/>
                <a:cs typeface="Microsoft Sans Serif"/>
              </a:rPr>
              <a:t> </a:t>
            </a:r>
            <a:r>
              <a:rPr sz="1400" spc="-10" smtClean="0">
                <a:latin typeface="Microsoft Sans Serif"/>
                <a:cs typeface="Microsoft Sans Serif"/>
              </a:rPr>
              <a:t>организации</a:t>
            </a:r>
            <a:r>
              <a:rPr sz="1400" spc="-5" smtClean="0">
                <a:latin typeface="Microsoft Sans Serif"/>
                <a:cs typeface="Microsoft Sans Serif"/>
              </a:rPr>
              <a:t> </a:t>
            </a:r>
            <a:r>
              <a:rPr sz="1400" spc="-20" dirty="0">
                <a:latin typeface="Microsoft Sans Serif"/>
                <a:cs typeface="Microsoft Sans Serif"/>
              </a:rPr>
              <a:t>образовательного</a:t>
            </a:r>
            <a:r>
              <a:rPr sz="1400" spc="-15" dirty="0">
                <a:latin typeface="Microsoft Sans Serif"/>
                <a:cs typeface="Microsoft Sans Serif"/>
              </a:rPr>
              <a:t> </a:t>
            </a:r>
            <a:r>
              <a:rPr sz="1400" spc="-5" dirty="0">
                <a:latin typeface="Microsoft Sans Serif"/>
                <a:cs typeface="Microsoft Sans Serif"/>
              </a:rPr>
              <a:t>пространства,</a:t>
            </a:r>
            <a:r>
              <a:rPr sz="1400" dirty="0">
                <a:latin typeface="Microsoft Sans Serif"/>
                <a:cs typeface="Microsoft Sans Serif"/>
              </a:rPr>
              <a:t> </a:t>
            </a:r>
            <a:r>
              <a:rPr sz="1400" spc="-10" dirty="0">
                <a:latin typeface="Microsoft Sans Serif"/>
                <a:cs typeface="Microsoft Sans Serif"/>
              </a:rPr>
              <a:t>способствующего</a:t>
            </a:r>
            <a:r>
              <a:rPr sz="1400" spc="-5" dirty="0">
                <a:latin typeface="Microsoft Sans Serif"/>
                <a:cs typeface="Microsoft Sans Serif"/>
              </a:rPr>
              <a:t> </a:t>
            </a:r>
            <a:r>
              <a:rPr sz="1400" spc="-10" dirty="0">
                <a:latin typeface="Microsoft Sans Serif"/>
                <a:cs typeface="Microsoft Sans Serif"/>
              </a:rPr>
              <a:t>формированию </a:t>
            </a:r>
            <a:r>
              <a:rPr sz="1400" spc="-5" dirty="0">
                <a:latin typeface="Microsoft Sans Serif"/>
                <a:cs typeface="Microsoft Sans Serif"/>
              </a:rPr>
              <a:t> </a:t>
            </a:r>
            <a:r>
              <a:rPr sz="1400" spc="-15" dirty="0">
                <a:latin typeface="Microsoft Sans Serif"/>
                <a:cs typeface="Microsoft Sans Serif"/>
              </a:rPr>
              <a:t>адекватной</a:t>
            </a:r>
            <a:r>
              <a:rPr sz="1400" spc="-10" dirty="0">
                <a:latin typeface="Microsoft Sans Serif"/>
                <a:cs typeface="Microsoft Sans Serif"/>
              </a:rPr>
              <a:t> </a:t>
            </a:r>
            <a:r>
              <a:rPr sz="1400" spc="-15" dirty="0">
                <a:latin typeface="Microsoft Sans Serif"/>
                <a:cs typeface="Microsoft Sans Serif"/>
              </a:rPr>
              <a:t>самооценки,</a:t>
            </a:r>
            <a:r>
              <a:rPr sz="1400" spc="-10" dirty="0">
                <a:latin typeface="Microsoft Sans Serif"/>
                <a:cs typeface="Microsoft Sans Serif"/>
              </a:rPr>
              <a:t> </a:t>
            </a:r>
            <a:r>
              <a:rPr sz="1400" spc="-15" dirty="0">
                <a:latin typeface="Microsoft Sans Serif"/>
                <a:cs typeface="Microsoft Sans Serif"/>
              </a:rPr>
              <a:t>положительной</a:t>
            </a:r>
            <a:r>
              <a:rPr sz="1400" spc="-10" dirty="0">
                <a:latin typeface="Microsoft Sans Serif"/>
                <a:cs typeface="Microsoft Sans Serif"/>
              </a:rPr>
              <a:t> </a:t>
            </a:r>
            <a:r>
              <a:rPr sz="1400" spc="-15" dirty="0">
                <a:latin typeface="Microsoft Sans Serif"/>
                <a:cs typeface="Microsoft Sans Serif"/>
              </a:rPr>
              <a:t>установки</a:t>
            </a:r>
            <a:r>
              <a:rPr sz="1400" spc="-10" dirty="0">
                <a:latin typeface="Microsoft Sans Serif"/>
                <a:cs typeface="Microsoft Sans Serif"/>
              </a:rPr>
              <a:t> на</a:t>
            </a:r>
            <a:r>
              <a:rPr sz="1400" spc="-5" dirty="0">
                <a:latin typeface="Microsoft Sans Serif"/>
                <a:cs typeface="Microsoft Sans Serif"/>
              </a:rPr>
              <a:t> </a:t>
            </a:r>
            <a:r>
              <a:rPr sz="1400" spc="-20" dirty="0">
                <a:latin typeface="Microsoft Sans Serif"/>
                <a:cs typeface="Microsoft Sans Serif"/>
              </a:rPr>
              <a:t>другого</a:t>
            </a:r>
            <a:r>
              <a:rPr sz="1400" spc="-15" dirty="0">
                <a:latin typeface="Microsoft Sans Serif"/>
                <a:cs typeface="Microsoft Sans Serif"/>
              </a:rPr>
              <a:t> человека,</a:t>
            </a:r>
            <a:r>
              <a:rPr sz="1400" spc="-10" dirty="0">
                <a:latin typeface="Microsoft Sans Serif"/>
                <a:cs typeface="Microsoft Sans Serif"/>
              </a:rPr>
              <a:t> </a:t>
            </a:r>
            <a:r>
              <a:rPr sz="1400" spc="-15" dirty="0">
                <a:latin typeface="Microsoft Sans Serif"/>
                <a:cs typeface="Microsoft Sans Serif"/>
              </a:rPr>
              <a:t>продуктивного </a:t>
            </a:r>
            <a:r>
              <a:rPr sz="1400" spc="-10" dirty="0">
                <a:latin typeface="Microsoft Sans Serif"/>
                <a:cs typeface="Microsoft Sans Serif"/>
              </a:rPr>
              <a:t> </a:t>
            </a:r>
            <a:r>
              <a:rPr sz="1400" spc="-25" dirty="0">
                <a:latin typeface="Microsoft Sans Serif"/>
                <a:cs typeface="Microsoft Sans Serif"/>
              </a:rPr>
              <a:t>межкультурного</a:t>
            </a:r>
            <a:r>
              <a:rPr sz="1400" spc="-20" dirty="0">
                <a:latin typeface="Microsoft Sans Serif"/>
                <a:cs typeface="Microsoft Sans Serif"/>
              </a:rPr>
              <a:t> </a:t>
            </a:r>
            <a:r>
              <a:rPr sz="1400" spc="-10" dirty="0">
                <a:latin typeface="Microsoft Sans Serif"/>
                <a:cs typeface="Microsoft Sans Serif"/>
              </a:rPr>
              <a:t>взаимодействия;</a:t>
            </a:r>
            <a:endParaRPr sz="1400">
              <a:latin typeface="Microsoft Sans Serif"/>
              <a:cs typeface="Microsoft Sans Serif"/>
            </a:endParaRPr>
          </a:p>
          <a:p>
            <a:pPr marL="12700" marR="5715" algn="just">
              <a:spcBef>
                <a:spcPts val="5"/>
              </a:spcBef>
              <a:buChar char="–"/>
              <a:tabLst>
                <a:tab pos="159385" algn="l"/>
              </a:tabLst>
            </a:pPr>
            <a:r>
              <a:rPr lang="ru-RU" sz="1400" spc="-10" dirty="0" smtClean="0">
                <a:latin typeface="Microsoft Sans Serif"/>
                <a:cs typeface="Microsoft Sans Serif"/>
              </a:rPr>
              <a:t> </a:t>
            </a:r>
            <a:r>
              <a:rPr sz="1400" spc="-10" smtClean="0">
                <a:latin typeface="Microsoft Sans Serif"/>
                <a:cs typeface="Microsoft Sans Serif"/>
              </a:rPr>
              <a:t>умению </a:t>
            </a:r>
            <a:r>
              <a:rPr sz="1400" spc="-10" dirty="0">
                <a:latin typeface="Microsoft Sans Serif"/>
                <a:cs typeface="Microsoft Sans Serif"/>
              </a:rPr>
              <a:t>анализировать поведение, </a:t>
            </a:r>
            <a:r>
              <a:rPr sz="1400" spc="-5" dirty="0">
                <a:latin typeface="Microsoft Sans Serif"/>
                <a:cs typeface="Microsoft Sans Serif"/>
              </a:rPr>
              <a:t>ситуацию и выбирать </a:t>
            </a:r>
            <a:r>
              <a:rPr sz="1400" spc="-10" dirty="0">
                <a:latin typeface="Microsoft Sans Serif"/>
                <a:cs typeface="Microsoft Sans Serif"/>
              </a:rPr>
              <a:t>соответствующее нормативное </a:t>
            </a:r>
            <a:r>
              <a:rPr sz="1400" spc="-5" dirty="0">
                <a:latin typeface="Microsoft Sans Serif"/>
                <a:cs typeface="Microsoft Sans Serif"/>
              </a:rPr>
              <a:t> </a:t>
            </a:r>
            <a:r>
              <a:rPr sz="1400" spc="-10" dirty="0">
                <a:latin typeface="Microsoft Sans Serif"/>
                <a:cs typeface="Microsoft Sans Serif"/>
              </a:rPr>
              <a:t>поведение,</a:t>
            </a:r>
            <a:r>
              <a:rPr sz="1400" spc="-5" dirty="0">
                <a:latin typeface="Microsoft Sans Serif"/>
                <a:cs typeface="Microsoft Sans Serif"/>
              </a:rPr>
              <a:t> </a:t>
            </a:r>
            <a:r>
              <a:rPr sz="1400" spc="-10" dirty="0">
                <a:latin typeface="Microsoft Sans Serif"/>
                <a:cs typeface="Microsoft Sans Serif"/>
              </a:rPr>
              <a:t>не</a:t>
            </a:r>
            <a:r>
              <a:rPr sz="1400" spc="-5" dirty="0">
                <a:latin typeface="Microsoft Sans Serif"/>
                <a:cs typeface="Microsoft Sans Serif"/>
              </a:rPr>
              <a:t> </a:t>
            </a:r>
            <a:r>
              <a:rPr sz="1400" spc="-10" dirty="0">
                <a:latin typeface="Microsoft Sans Serif"/>
                <a:cs typeface="Microsoft Sans Serif"/>
              </a:rPr>
              <a:t>ущемляющее</a:t>
            </a:r>
            <a:r>
              <a:rPr sz="1400" spc="-5" dirty="0">
                <a:latin typeface="Microsoft Sans Serif"/>
                <a:cs typeface="Microsoft Sans Serif"/>
              </a:rPr>
              <a:t> </a:t>
            </a:r>
            <a:r>
              <a:rPr sz="1400" spc="-10" dirty="0">
                <a:latin typeface="Microsoft Sans Serif"/>
                <a:cs typeface="Microsoft Sans Serif"/>
              </a:rPr>
              <a:t>свободы</a:t>
            </a:r>
            <a:r>
              <a:rPr sz="1400" spc="-5" dirty="0">
                <a:latin typeface="Microsoft Sans Serif"/>
                <a:cs typeface="Microsoft Sans Serif"/>
              </a:rPr>
              <a:t> и</a:t>
            </a:r>
            <a:r>
              <a:rPr sz="1400" dirty="0">
                <a:latin typeface="Microsoft Sans Serif"/>
                <a:cs typeface="Microsoft Sans Serif"/>
              </a:rPr>
              <a:t> </a:t>
            </a:r>
            <a:r>
              <a:rPr sz="1400" spc="-5" dirty="0">
                <a:latin typeface="Microsoft Sans Serif"/>
                <a:cs typeface="Microsoft Sans Serif"/>
              </a:rPr>
              <a:t>достоинства</a:t>
            </a:r>
            <a:r>
              <a:rPr sz="1400" spc="310" dirty="0">
                <a:latin typeface="Microsoft Sans Serif"/>
                <a:cs typeface="Microsoft Sans Serif"/>
              </a:rPr>
              <a:t> </a:t>
            </a:r>
            <a:r>
              <a:rPr sz="1400" spc="-15" dirty="0">
                <a:latin typeface="Microsoft Sans Serif"/>
                <a:cs typeface="Microsoft Sans Serif"/>
              </a:rPr>
              <a:t>другого,</a:t>
            </a:r>
            <a:r>
              <a:rPr sz="1400" spc="290" dirty="0">
                <a:latin typeface="Microsoft Sans Serif"/>
                <a:cs typeface="Microsoft Sans Serif"/>
              </a:rPr>
              <a:t> </a:t>
            </a:r>
            <a:r>
              <a:rPr sz="1400" spc="-10" dirty="0">
                <a:latin typeface="Microsoft Sans Serif"/>
                <a:cs typeface="Microsoft Sans Serif"/>
              </a:rPr>
              <a:t>исключающее </a:t>
            </a:r>
            <a:r>
              <a:rPr sz="1400" spc="-5" dirty="0">
                <a:latin typeface="Microsoft Sans Serif"/>
                <a:cs typeface="Microsoft Sans Serif"/>
              </a:rPr>
              <a:t> </a:t>
            </a:r>
            <a:r>
              <a:rPr sz="1400" spc="-10" dirty="0">
                <a:latin typeface="Microsoft Sans Serif"/>
                <a:cs typeface="Microsoft Sans Serif"/>
              </a:rPr>
              <a:t>психологическое</a:t>
            </a:r>
            <a:r>
              <a:rPr sz="1400" spc="-30" dirty="0">
                <a:latin typeface="Microsoft Sans Serif"/>
                <a:cs typeface="Microsoft Sans Serif"/>
              </a:rPr>
              <a:t> </a:t>
            </a:r>
            <a:r>
              <a:rPr sz="1400" spc="-5" dirty="0">
                <a:latin typeface="Microsoft Sans Serif"/>
                <a:cs typeface="Microsoft Sans Serif"/>
              </a:rPr>
              <a:t>насилие;</a:t>
            </a:r>
            <a:endParaRPr sz="1400">
              <a:latin typeface="Microsoft Sans Serif"/>
              <a:cs typeface="Microsoft Sans Serif"/>
            </a:endParaRPr>
          </a:p>
          <a:p>
            <a:pPr marL="12700" marR="5080" algn="just">
              <a:buChar char="–"/>
              <a:tabLst>
                <a:tab pos="208279" algn="l"/>
              </a:tabLst>
            </a:pPr>
            <a:r>
              <a:rPr lang="ru-RU" sz="1400" spc="-5" dirty="0" smtClean="0">
                <a:latin typeface="Microsoft Sans Serif"/>
                <a:cs typeface="Microsoft Sans Serif"/>
              </a:rPr>
              <a:t> </a:t>
            </a:r>
            <a:r>
              <a:rPr sz="1400" spc="-5" smtClean="0">
                <a:latin typeface="Microsoft Sans Serif"/>
                <a:cs typeface="Microsoft Sans Serif"/>
              </a:rPr>
              <a:t>формированию</a:t>
            </a:r>
            <a:r>
              <a:rPr sz="1400" smtClean="0">
                <a:latin typeface="Microsoft Sans Serif"/>
                <a:cs typeface="Microsoft Sans Serif"/>
              </a:rPr>
              <a:t> </a:t>
            </a:r>
            <a:r>
              <a:rPr sz="1400" spc="-15" dirty="0">
                <a:latin typeface="Microsoft Sans Serif"/>
                <a:cs typeface="Microsoft Sans Serif"/>
              </a:rPr>
              <a:t>навыков</a:t>
            </a:r>
            <a:r>
              <a:rPr sz="1400" spc="-10" dirty="0">
                <a:latin typeface="Microsoft Sans Serif"/>
                <a:cs typeface="Microsoft Sans Serif"/>
              </a:rPr>
              <a:t> самовыражения</a:t>
            </a:r>
            <a:r>
              <a:rPr sz="1400" spc="-5" dirty="0">
                <a:latin typeface="Microsoft Sans Serif"/>
                <a:cs typeface="Microsoft Sans Serif"/>
              </a:rPr>
              <a:t> </a:t>
            </a:r>
            <a:r>
              <a:rPr sz="1400" dirty="0">
                <a:latin typeface="Microsoft Sans Serif"/>
                <a:cs typeface="Microsoft Sans Serif"/>
              </a:rPr>
              <a:t>в</a:t>
            </a:r>
            <a:r>
              <a:rPr sz="1400" spc="5" dirty="0">
                <a:latin typeface="Microsoft Sans Serif"/>
                <a:cs typeface="Microsoft Sans Serif"/>
              </a:rPr>
              <a:t> </a:t>
            </a:r>
            <a:r>
              <a:rPr sz="1400" spc="-10" dirty="0">
                <a:latin typeface="Microsoft Sans Serif"/>
                <a:cs typeface="Microsoft Sans Serif"/>
              </a:rPr>
              <a:t>соответствии</a:t>
            </a:r>
            <a:r>
              <a:rPr sz="1400" spc="-5" dirty="0">
                <a:latin typeface="Microsoft Sans Serif"/>
                <a:cs typeface="Microsoft Sans Serif"/>
              </a:rPr>
              <a:t> </a:t>
            </a:r>
            <a:r>
              <a:rPr sz="1400" dirty="0">
                <a:latin typeface="Microsoft Sans Serif"/>
                <a:cs typeface="Microsoft Sans Serif"/>
              </a:rPr>
              <a:t>с</a:t>
            </a:r>
            <a:r>
              <a:rPr sz="1400" spc="5" dirty="0">
                <a:latin typeface="Microsoft Sans Serif"/>
                <a:cs typeface="Microsoft Sans Serif"/>
              </a:rPr>
              <a:t> </a:t>
            </a:r>
            <a:r>
              <a:rPr sz="1400" spc="-10" dirty="0">
                <a:latin typeface="Microsoft Sans Serif"/>
                <a:cs typeface="Microsoft Sans Serif"/>
              </a:rPr>
              <a:t>моральнонравственными </a:t>
            </a:r>
            <a:r>
              <a:rPr sz="1400" spc="-5" dirty="0">
                <a:latin typeface="Microsoft Sans Serif"/>
                <a:cs typeface="Microsoft Sans Serif"/>
              </a:rPr>
              <a:t> </a:t>
            </a:r>
            <a:r>
              <a:rPr sz="1400" spc="-10" dirty="0">
                <a:latin typeface="Microsoft Sans Serif"/>
                <a:cs typeface="Microsoft Sans Serif"/>
              </a:rPr>
              <a:t>нормами</a:t>
            </a:r>
            <a:r>
              <a:rPr sz="1400" spc="-20" dirty="0">
                <a:latin typeface="Microsoft Sans Serif"/>
                <a:cs typeface="Microsoft Sans Serif"/>
              </a:rPr>
              <a:t> </a:t>
            </a:r>
            <a:r>
              <a:rPr sz="1400" spc="-10" dirty="0">
                <a:latin typeface="Microsoft Sans Serif"/>
                <a:cs typeface="Microsoft Sans Serif"/>
              </a:rPr>
              <a:t>поведения;</a:t>
            </a:r>
            <a:endParaRPr sz="1400">
              <a:latin typeface="Microsoft Sans Serif"/>
              <a:cs typeface="Microsoft Sans Serif"/>
            </a:endParaRPr>
          </a:p>
          <a:p>
            <a:pPr marL="144145" indent="-131445" algn="just">
              <a:buChar char="–"/>
              <a:tabLst>
                <a:tab pos="144145" algn="l"/>
              </a:tabLst>
            </a:pPr>
            <a:r>
              <a:rPr sz="1400" spc="-10" dirty="0">
                <a:latin typeface="Microsoft Sans Serif"/>
                <a:cs typeface="Microsoft Sans Serif"/>
              </a:rPr>
              <a:t>профилактике</a:t>
            </a:r>
            <a:r>
              <a:rPr sz="1400" spc="-25" dirty="0">
                <a:latin typeface="Microsoft Sans Serif"/>
                <a:cs typeface="Microsoft Sans Serif"/>
              </a:rPr>
              <a:t> </a:t>
            </a:r>
            <a:r>
              <a:rPr sz="1400" spc="-15" dirty="0">
                <a:latin typeface="Microsoft Sans Serif"/>
                <a:cs typeface="Microsoft Sans Serif"/>
              </a:rPr>
              <a:t>коммуникативных</a:t>
            </a:r>
            <a:r>
              <a:rPr sz="1400" dirty="0">
                <a:latin typeface="Microsoft Sans Serif"/>
                <a:cs typeface="Microsoft Sans Serif"/>
              </a:rPr>
              <a:t> </a:t>
            </a:r>
            <a:r>
              <a:rPr sz="1400" spc="-10" dirty="0">
                <a:latin typeface="Microsoft Sans Serif"/>
                <a:cs typeface="Microsoft Sans Serif"/>
              </a:rPr>
              <a:t>трудностей</a:t>
            </a:r>
            <a:r>
              <a:rPr sz="1400" spc="-20" dirty="0">
                <a:latin typeface="Microsoft Sans Serif"/>
                <a:cs typeface="Microsoft Sans Serif"/>
              </a:rPr>
              <a:t> </a:t>
            </a:r>
            <a:r>
              <a:rPr sz="1400" spc="-10" dirty="0">
                <a:latin typeface="Microsoft Sans Serif"/>
                <a:cs typeface="Microsoft Sans Serif"/>
              </a:rPr>
              <a:t>обучающихся</a:t>
            </a:r>
            <a:r>
              <a:rPr sz="1400" spc="25" dirty="0">
                <a:latin typeface="Microsoft Sans Serif"/>
                <a:cs typeface="Microsoft Sans Serif"/>
              </a:rPr>
              <a:t> </a:t>
            </a:r>
            <a:r>
              <a:rPr sz="1400" spc="5" dirty="0">
                <a:latin typeface="Microsoft Sans Serif"/>
                <a:cs typeface="Microsoft Sans Serif"/>
              </a:rPr>
              <a:t>со</a:t>
            </a:r>
            <a:r>
              <a:rPr sz="1400" spc="15" dirty="0">
                <a:latin typeface="Microsoft Sans Serif"/>
                <a:cs typeface="Microsoft Sans Serif"/>
              </a:rPr>
              <a:t> </a:t>
            </a:r>
            <a:r>
              <a:rPr sz="1400" spc="-10" dirty="0">
                <a:latin typeface="Microsoft Sans Serif"/>
                <a:cs typeface="Microsoft Sans Serif"/>
              </a:rPr>
              <a:t>сверстниками</a:t>
            </a:r>
            <a:r>
              <a:rPr sz="1400" spc="-20" dirty="0">
                <a:latin typeface="Microsoft Sans Serif"/>
                <a:cs typeface="Microsoft Sans Serif"/>
              </a:rPr>
              <a:t> </a:t>
            </a:r>
            <a:r>
              <a:rPr sz="1400" dirty="0">
                <a:latin typeface="Microsoft Sans Serif"/>
                <a:cs typeface="Microsoft Sans Serif"/>
              </a:rPr>
              <a:t>и</a:t>
            </a:r>
            <a:r>
              <a:rPr sz="1400" spc="35" dirty="0">
                <a:latin typeface="Microsoft Sans Serif"/>
                <a:cs typeface="Microsoft Sans Serif"/>
              </a:rPr>
              <a:t> </a:t>
            </a:r>
            <a:r>
              <a:rPr sz="1400" spc="-10" dirty="0">
                <a:latin typeface="Microsoft Sans Serif"/>
                <a:cs typeface="Microsoft Sans Serif"/>
              </a:rPr>
              <a:t>взрослыми;</a:t>
            </a:r>
            <a:endParaRPr sz="1400">
              <a:latin typeface="Microsoft Sans Serif"/>
              <a:cs typeface="Microsoft Sans Serif"/>
            </a:endParaRPr>
          </a:p>
          <a:p>
            <a:pPr marL="12700" marR="6350" algn="just">
              <a:buChar char="–"/>
              <a:tabLst>
                <a:tab pos="176530" algn="l"/>
              </a:tabLst>
            </a:pPr>
            <a:r>
              <a:rPr lang="ru-RU" sz="1400" spc="-20" dirty="0" smtClean="0">
                <a:latin typeface="Microsoft Sans Serif"/>
                <a:cs typeface="Microsoft Sans Serif"/>
              </a:rPr>
              <a:t> </a:t>
            </a:r>
            <a:r>
              <a:rPr sz="1400" spc="-20" smtClean="0">
                <a:latin typeface="Microsoft Sans Serif"/>
                <a:cs typeface="Microsoft Sans Serif"/>
              </a:rPr>
              <a:t>разработке</a:t>
            </a:r>
            <a:r>
              <a:rPr sz="1400" spc="-15" smtClean="0">
                <a:latin typeface="Microsoft Sans Serif"/>
                <a:cs typeface="Microsoft Sans Serif"/>
              </a:rPr>
              <a:t> </a:t>
            </a:r>
            <a:r>
              <a:rPr sz="1400" spc="-20" dirty="0">
                <a:latin typeface="Microsoft Sans Serif"/>
                <a:cs typeface="Microsoft Sans Serif"/>
              </a:rPr>
              <a:t>комплекса</a:t>
            </a:r>
            <a:r>
              <a:rPr sz="1400" spc="-15" dirty="0">
                <a:latin typeface="Microsoft Sans Serif"/>
                <a:cs typeface="Microsoft Sans Serif"/>
              </a:rPr>
              <a:t> психолого-педагогических </a:t>
            </a:r>
            <a:r>
              <a:rPr sz="1400" spc="-10" dirty="0">
                <a:latin typeface="Microsoft Sans Serif"/>
                <a:cs typeface="Microsoft Sans Serif"/>
              </a:rPr>
              <a:t>мер, направленных </a:t>
            </a:r>
            <a:r>
              <a:rPr sz="1400" spc="-5" dirty="0">
                <a:latin typeface="Microsoft Sans Serif"/>
                <a:cs typeface="Microsoft Sans Serif"/>
              </a:rPr>
              <a:t>на </a:t>
            </a:r>
            <a:r>
              <a:rPr sz="1400" spc="-10" dirty="0">
                <a:latin typeface="Microsoft Sans Serif"/>
                <a:cs typeface="Microsoft Sans Serif"/>
              </a:rPr>
              <a:t>формирование </a:t>
            </a:r>
            <a:r>
              <a:rPr sz="1400" spc="-5" dirty="0">
                <a:latin typeface="Microsoft Sans Serif"/>
                <a:cs typeface="Microsoft Sans Serif"/>
              </a:rPr>
              <a:t> </a:t>
            </a:r>
            <a:r>
              <a:rPr sz="1400" spc="-15" dirty="0">
                <a:latin typeface="Microsoft Sans Serif"/>
                <a:cs typeface="Microsoft Sans Serif"/>
              </a:rPr>
              <a:t>здорового</a:t>
            </a:r>
            <a:r>
              <a:rPr sz="1400" spc="-45" dirty="0">
                <a:latin typeface="Microsoft Sans Serif"/>
                <a:cs typeface="Microsoft Sans Serif"/>
              </a:rPr>
              <a:t> </a:t>
            </a:r>
            <a:r>
              <a:rPr sz="1400" spc="-10" dirty="0">
                <a:latin typeface="Microsoft Sans Serif"/>
                <a:cs typeface="Microsoft Sans Serif"/>
              </a:rPr>
              <a:t>образа</a:t>
            </a:r>
            <a:r>
              <a:rPr sz="1400" spc="-25" dirty="0">
                <a:latin typeface="Microsoft Sans Serif"/>
                <a:cs typeface="Microsoft Sans Serif"/>
              </a:rPr>
              <a:t> </a:t>
            </a:r>
            <a:r>
              <a:rPr sz="1400" spc="-20" dirty="0">
                <a:latin typeface="Microsoft Sans Serif"/>
                <a:cs typeface="Microsoft Sans Serif"/>
              </a:rPr>
              <a:t>жизни,</a:t>
            </a:r>
            <a:r>
              <a:rPr sz="1400" spc="25" dirty="0">
                <a:latin typeface="Microsoft Sans Serif"/>
                <a:cs typeface="Microsoft Sans Serif"/>
              </a:rPr>
              <a:t> </a:t>
            </a:r>
            <a:r>
              <a:rPr sz="1400" spc="-10" dirty="0">
                <a:latin typeface="Microsoft Sans Serif"/>
                <a:cs typeface="Microsoft Sans Serif"/>
              </a:rPr>
              <a:t>профилактику</a:t>
            </a:r>
            <a:r>
              <a:rPr sz="1400" spc="-30" dirty="0">
                <a:latin typeface="Microsoft Sans Serif"/>
                <a:cs typeface="Microsoft Sans Serif"/>
              </a:rPr>
              <a:t> </a:t>
            </a:r>
            <a:r>
              <a:rPr sz="1400" spc="-10" dirty="0">
                <a:latin typeface="Microsoft Sans Serif"/>
                <a:cs typeface="Microsoft Sans Serif"/>
              </a:rPr>
              <a:t>деструктивного</a:t>
            </a:r>
            <a:r>
              <a:rPr sz="1400" spc="-15" dirty="0">
                <a:latin typeface="Microsoft Sans Serif"/>
                <a:cs typeface="Microsoft Sans Serif"/>
              </a:rPr>
              <a:t> </a:t>
            </a:r>
            <a:r>
              <a:rPr sz="1400" spc="-10" dirty="0">
                <a:latin typeface="Microsoft Sans Serif"/>
                <a:cs typeface="Microsoft Sans Serif"/>
              </a:rPr>
              <a:t>поведения;</a:t>
            </a:r>
            <a:endParaRPr sz="1400">
              <a:latin typeface="Microsoft Sans Serif"/>
              <a:cs typeface="Microsoft Sans Serif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04800" y="133351"/>
            <a:ext cx="6400800" cy="873957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ctr">
              <a:spcBef>
                <a:spcPts val="105"/>
              </a:spcBef>
            </a:pPr>
            <a:r>
              <a:rPr lang="ru-RU" sz="1400" b="1" spc="-5" dirty="0" smtClean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Организация </a:t>
            </a:r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и </a:t>
            </a:r>
            <a:r>
              <a:rPr lang="ru-RU" sz="1400" b="1" spc="-5" dirty="0" smtClean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проведение мер</a:t>
            </a:r>
            <a:r>
              <a:rPr lang="ru-RU" sz="1400" b="1" spc="-20" dirty="0" smtClean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о</a:t>
            </a:r>
            <a:r>
              <a:rPr lang="ru-RU" sz="1400" b="1" spc="5" dirty="0" smtClean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п</a:t>
            </a:r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рия</a:t>
            </a:r>
            <a:r>
              <a:rPr lang="ru-RU" sz="1400" b="1" spc="-15" dirty="0" smtClean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т</a:t>
            </a:r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ий, </a:t>
            </a:r>
            <a:r>
              <a:rPr lang="ru-RU" sz="1400" b="1" spc="-10" dirty="0" smtClean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н</a:t>
            </a:r>
            <a:r>
              <a:rPr lang="ru-RU" sz="1400" b="1" spc="-5" dirty="0" smtClean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а</a:t>
            </a:r>
            <a:r>
              <a:rPr lang="ru-RU" sz="1400" b="1" spc="5" dirty="0" smtClean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п</a:t>
            </a:r>
            <a:r>
              <a:rPr lang="ru-RU" sz="1400" b="1" spc="-20" dirty="0" smtClean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р</a:t>
            </a:r>
            <a:r>
              <a:rPr lang="ru-RU" sz="1400" b="1" spc="-5" dirty="0" smtClean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а</a:t>
            </a:r>
            <a:r>
              <a:rPr lang="ru-RU" sz="1400" b="1" spc="-20" dirty="0" smtClean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в</a:t>
            </a:r>
            <a:r>
              <a:rPr lang="ru-RU" sz="1400" b="1" spc="-30" dirty="0" smtClean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л</a:t>
            </a:r>
            <a:r>
              <a:rPr lang="ru-RU" sz="1400" b="1" spc="-5" dirty="0" smtClean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е</a:t>
            </a:r>
            <a:r>
              <a:rPr lang="ru-RU" sz="1400" b="1" spc="5" dirty="0" smtClean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нн</a:t>
            </a:r>
            <a:r>
              <a:rPr lang="ru-RU" sz="1400" b="1" spc="-10" dirty="0" smtClean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ы</a:t>
            </a:r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х </a:t>
            </a:r>
            <a:r>
              <a:rPr lang="ru-RU" sz="1400" b="1" spc="-10" dirty="0" smtClean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на формирование</a:t>
            </a:r>
            <a:r>
              <a:rPr lang="ru-RU" sz="1400" b="1" spc="-5" dirty="0" smtClean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 </a:t>
            </a:r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в</a:t>
            </a:r>
            <a:r>
              <a:rPr lang="ru-RU" sz="1400" b="1" spc="5" dirty="0" smtClean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 </a:t>
            </a:r>
            <a:r>
              <a:rPr lang="ru-RU" sz="1400" b="1" spc="-10" dirty="0" smtClean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образовательной</a:t>
            </a:r>
            <a:r>
              <a:rPr lang="ru-RU" sz="1400" b="1" spc="-5" dirty="0" smtClean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 организации</a:t>
            </a:r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 </a:t>
            </a:r>
            <a:r>
              <a:rPr lang="ru-RU" sz="1400" b="1" spc="-15" dirty="0" smtClean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необходимого </a:t>
            </a:r>
            <a:r>
              <a:rPr lang="ru-RU" sz="1400" b="1" spc="-10" dirty="0" smtClean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 </a:t>
            </a:r>
            <a:r>
              <a:rPr lang="ru-RU" sz="1400" b="1" spc="-15" dirty="0" smtClean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психологического</a:t>
            </a:r>
            <a:r>
              <a:rPr lang="ru-RU" sz="1400" b="1" spc="-10" dirty="0" smtClean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 </a:t>
            </a:r>
            <a:r>
              <a:rPr lang="ru-RU" sz="1400" b="1" spc="-5" dirty="0" smtClean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климата</a:t>
            </a:r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 </a:t>
            </a:r>
            <a:r>
              <a:rPr lang="ru-RU" sz="1400" b="1" spc="-5" dirty="0" smtClean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для</a:t>
            </a:r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 </a:t>
            </a:r>
            <a:r>
              <a:rPr lang="ru-RU" sz="1400" b="1" spc="-10" dirty="0" smtClean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сохранения</a:t>
            </a:r>
            <a:r>
              <a:rPr lang="ru-RU" sz="1400" b="1" spc="-5" dirty="0" smtClean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 </a:t>
            </a:r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и</a:t>
            </a:r>
            <a:r>
              <a:rPr lang="ru-RU" sz="1400" b="1" spc="5" dirty="0" smtClean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 </a:t>
            </a:r>
            <a:r>
              <a:rPr lang="ru-RU" sz="1400" b="1" spc="-5" dirty="0" smtClean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(или)</a:t>
            </a:r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 </a:t>
            </a:r>
            <a:r>
              <a:rPr lang="ru-RU" sz="1400" b="1" spc="-10" dirty="0" smtClean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восстановления </a:t>
            </a:r>
            <a:r>
              <a:rPr lang="ru-RU" sz="1400" b="1" spc="-5" dirty="0" smtClean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 </a:t>
            </a:r>
            <a:r>
              <a:rPr lang="ru-RU" sz="1400" b="1" spc="-10" dirty="0" smtClean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психологического</a:t>
            </a:r>
            <a:r>
              <a:rPr lang="ru-RU" sz="1400" b="1" spc="-80" dirty="0" smtClean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 </a:t>
            </a:r>
            <a:r>
              <a:rPr lang="ru-RU" sz="1400" b="1" spc="-5" dirty="0" smtClean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здоровья</a:t>
            </a:r>
            <a:r>
              <a:rPr lang="ru-RU" sz="1400" b="1" spc="-35" dirty="0" smtClean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 </a:t>
            </a:r>
            <a:r>
              <a:rPr lang="ru-RU" sz="1400" b="1" spc="-10" dirty="0" smtClean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детей</a:t>
            </a:r>
            <a:r>
              <a:rPr lang="ru-RU" sz="1400" b="1" spc="-15" dirty="0" smtClean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 </a:t>
            </a:r>
            <a:r>
              <a:rPr lang="ru-RU" sz="1400" b="1" spc="-10" dirty="0" smtClean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ветеранов</a:t>
            </a:r>
            <a:r>
              <a:rPr lang="ru-RU" sz="1400" b="1" spc="-25" dirty="0" smtClean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 </a:t>
            </a:r>
            <a:r>
              <a:rPr lang="ru-RU" sz="1400" b="1" spc="-5" dirty="0" smtClean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(участников)</a:t>
            </a:r>
            <a:r>
              <a:rPr lang="ru-RU" sz="1400" b="1" spc="-15" dirty="0" smtClean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 СВО</a:t>
            </a:r>
            <a:endParaRPr lang="ru-RU" sz="1400" dirty="0">
              <a:solidFill>
                <a:schemeClr val="tx2">
                  <a:lumMod val="75000"/>
                </a:schemeClr>
              </a:solidFill>
              <a:latin typeface="Arial"/>
              <a:cs typeface="Arial"/>
            </a:endParaRPr>
          </a:p>
        </p:txBody>
      </p:sp>
      <p:grpSp>
        <p:nvGrpSpPr>
          <p:cNvPr id="6" name="object 6"/>
          <p:cNvGrpSpPr/>
          <p:nvPr/>
        </p:nvGrpSpPr>
        <p:grpSpPr>
          <a:xfrm>
            <a:off x="6713219" y="424191"/>
            <a:ext cx="2086610" cy="480059"/>
            <a:chOff x="6713219" y="424191"/>
            <a:chExt cx="2086610" cy="480059"/>
          </a:xfrm>
        </p:grpSpPr>
        <p:pic>
          <p:nvPicPr>
            <p:cNvPr id="7" name="object 7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827432" y="424191"/>
              <a:ext cx="1864055" cy="151447"/>
            </a:xfrm>
            <a:prstGeom prst="rect">
              <a:avLst/>
            </a:prstGeom>
          </p:spPr>
        </p:pic>
        <p:pic>
          <p:nvPicPr>
            <p:cNvPr id="8" name="object 8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713219" y="499872"/>
              <a:ext cx="2086355" cy="403860"/>
            </a:xfrm>
            <a:prstGeom prst="rect">
              <a:avLst/>
            </a:prstGeom>
          </p:spPr>
        </p:pic>
      </p:grpSp>
      <p:sp>
        <p:nvSpPr>
          <p:cNvPr id="9" name="object 9"/>
          <p:cNvSpPr txBox="1"/>
          <p:nvPr/>
        </p:nvSpPr>
        <p:spPr>
          <a:xfrm>
            <a:off x="6806310" y="328371"/>
            <a:ext cx="1885950" cy="4533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b="1" dirty="0">
                <a:solidFill>
                  <a:srgbClr val="C00000"/>
                </a:solidFill>
                <a:latin typeface="Arial"/>
                <a:cs typeface="Arial"/>
              </a:rPr>
              <a:t>на</a:t>
            </a:r>
            <a:r>
              <a:rPr sz="1400" b="1" spc="-2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400" b="1" spc="-15" dirty="0">
                <a:solidFill>
                  <a:srgbClr val="C00000"/>
                </a:solidFill>
                <a:latin typeface="Arial"/>
                <a:cs typeface="Arial"/>
              </a:rPr>
              <a:t>уровне</a:t>
            </a:r>
            <a:r>
              <a:rPr sz="1400" b="1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400" b="1" spc="-10" dirty="0">
                <a:solidFill>
                  <a:srgbClr val="C00000"/>
                </a:solidFill>
                <a:latin typeface="Arial"/>
                <a:cs typeface="Arial"/>
              </a:rPr>
              <a:t>основного</a:t>
            </a:r>
            <a:endParaRPr sz="1400">
              <a:latin typeface="Arial"/>
              <a:cs typeface="Arial"/>
            </a:endParaRPr>
          </a:p>
          <a:p>
            <a:pPr marL="21590">
              <a:lnSpc>
                <a:spcPct val="100000"/>
              </a:lnSpc>
            </a:pPr>
            <a:r>
              <a:rPr sz="1400" b="1" spc="-5" dirty="0">
                <a:solidFill>
                  <a:srgbClr val="C00000"/>
                </a:solidFill>
                <a:latin typeface="Arial"/>
                <a:cs typeface="Arial"/>
              </a:rPr>
              <a:t>общего</a:t>
            </a:r>
            <a:r>
              <a:rPr sz="1400" b="1" spc="-7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400" b="1" spc="-10" dirty="0">
                <a:solidFill>
                  <a:srgbClr val="C00000"/>
                </a:solidFill>
                <a:latin typeface="Arial"/>
                <a:cs typeface="Arial"/>
              </a:rPr>
              <a:t>образования</a:t>
            </a:r>
            <a:endParaRPr sz="14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81000" y="1223264"/>
            <a:ext cx="8587359" cy="34599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6985" algn="just">
              <a:lnSpc>
                <a:spcPct val="100000"/>
              </a:lnSpc>
              <a:spcBef>
                <a:spcPts val="100"/>
              </a:spcBef>
              <a:buChar char="–"/>
              <a:tabLst>
                <a:tab pos="164465" algn="l"/>
              </a:tabLst>
            </a:pPr>
            <a:r>
              <a:rPr lang="ru-RU" sz="1400" spc="-10" dirty="0" smtClean="0">
                <a:latin typeface="Microsoft Sans Serif"/>
                <a:cs typeface="Microsoft Sans Serif"/>
              </a:rPr>
              <a:t> </a:t>
            </a:r>
            <a:r>
              <a:rPr sz="1400" spc="-10" smtClean="0">
                <a:latin typeface="Microsoft Sans Serif"/>
                <a:cs typeface="Microsoft Sans Serif"/>
              </a:rPr>
              <a:t>организации </a:t>
            </a:r>
            <a:r>
              <a:rPr sz="1400" spc="-5" dirty="0">
                <a:latin typeface="Microsoft Sans Serif"/>
                <a:cs typeface="Microsoft Sans Serif"/>
              </a:rPr>
              <a:t>мероприятий </a:t>
            </a:r>
            <a:r>
              <a:rPr sz="1400" spc="-10" dirty="0">
                <a:latin typeface="Microsoft Sans Serif"/>
                <a:cs typeface="Microsoft Sans Serif"/>
              </a:rPr>
              <a:t>по профилактике, </a:t>
            </a:r>
            <a:r>
              <a:rPr sz="1400" spc="-5" dirty="0">
                <a:latin typeface="Microsoft Sans Serif"/>
                <a:cs typeface="Microsoft Sans Serif"/>
              </a:rPr>
              <a:t>выявлению и </a:t>
            </a:r>
            <a:r>
              <a:rPr sz="1400" spc="-10" dirty="0">
                <a:latin typeface="Microsoft Sans Serif"/>
                <a:cs typeface="Microsoft Sans Serif"/>
              </a:rPr>
              <a:t>преодолению </a:t>
            </a:r>
            <a:r>
              <a:rPr sz="1400" spc="-5" dirty="0">
                <a:latin typeface="Microsoft Sans Serif"/>
                <a:cs typeface="Microsoft Sans Serif"/>
              </a:rPr>
              <a:t>обучающимися </a:t>
            </a:r>
            <a:r>
              <a:rPr sz="1400" dirty="0">
                <a:latin typeface="Microsoft Sans Serif"/>
                <a:cs typeface="Microsoft Sans Serif"/>
              </a:rPr>
              <a:t> </a:t>
            </a:r>
            <a:r>
              <a:rPr sz="1400" spc="-10" dirty="0">
                <a:latin typeface="Microsoft Sans Serif"/>
                <a:cs typeface="Microsoft Sans Serif"/>
              </a:rPr>
              <a:t>рисков</a:t>
            </a:r>
            <a:r>
              <a:rPr sz="1400" spc="-5" dirty="0">
                <a:latin typeface="Microsoft Sans Serif"/>
                <a:cs typeface="Microsoft Sans Serif"/>
              </a:rPr>
              <a:t> и</a:t>
            </a:r>
            <a:r>
              <a:rPr sz="1400" dirty="0">
                <a:latin typeface="Microsoft Sans Serif"/>
                <a:cs typeface="Microsoft Sans Serif"/>
              </a:rPr>
              <a:t> </a:t>
            </a:r>
            <a:r>
              <a:rPr sz="1400" spc="-15" dirty="0">
                <a:latin typeface="Microsoft Sans Serif"/>
                <a:cs typeface="Microsoft Sans Serif"/>
              </a:rPr>
              <a:t>угроз,</a:t>
            </a:r>
            <a:r>
              <a:rPr sz="1400" spc="-10" dirty="0">
                <a:latin typeface="Microsoft Sans Serif"/>
                <a:cs typeface="Microsoft Sans Serif"/>
              </a:rPr>
              <a:t> связанных</a:t>
            </a:r>
            <a:r>
              <a:rPr sz="1400" spc="-5" dirty="0">
                <a:latin typeface="Microsoft Sans Serif"/>
                <a:cs typeface="Microsoft Sans Serif"/>
              </a:rPr>
              <a:t> </a:t>
            </a:r>
            <a:r>
              <a:rPr sz="1400" dirty="0">
                <a:latin typeface="Microsoft Sans Serif"/>
                <a:cs typeface="Microsoft Sans Serif"/>
              </a:rPr>
              <a:t>с</a:t>
            </a:r>
            <a:r>
              <a:rPr sz="1400" spc="5" dirty="0">
                <a:latin typeface="Microsoft Sans Serif"/>
                <a:cs typeface="Microsoft Sans Serif"/>
              </a:rPr>
              <a:t> </a:t>
            </a:r>
            <a:r>
              <a:rPr sz="1400" spc="-10" dirty="0">
                <a:latin typeface="Microsoft Sans Serif"/>
                <a:cs typeface="Microsoft Sans Serif"/>
              </a:rPr>
              <a:t>использованием</a:t>
            </a:r>
            <a:r>
              <a:rPr sz="1400" spc="-5" dirty="0">
                <a:latin typeface="Microsoft Sans Serif"/>
                <a:cs typeface="Microsoft Sans Serif"/>
              </a:rPr>
              <a:t> </a:t>
            </a:r>
            <a:r>
              <a:rPr sz="1400" spc="-10" dirty="0">
                <a:latin typeface="Microsoft Sans Serif"/>
                <a:cs typeface="Microsoft Sans Serif"/>
              </a:rPr>
              <a:t>интернета</a:t>
            </a:r>
            <a:r>
              <a:rPr sz="1400" spc="-5" dirty="0">
                <a:latin typeface="Microsoft Sans Serif"/>
                <a:cs typeface="Microsoft Sans Serif"/>
              </a:rPr>
              <a:t> </a:t>
            </a:r>
            <a:r>
              <a:rPr sz="1400" spc="-15" dirty="0">
                <a:latin typeface="Microsoft Sans Serif"/>
                <a:cs typeface="Microsoft Sans Serif"/>
              </a:rPr>
              <a:t>(коммуникативных</a:t>
            </a:r>
            <a:r>
              <a:rPr sz="1400" spc="-10" dirty="0">
                <a:latin typeface="Microsoft Sans Serif"/>
                <a:cs typeface="Microsoft Sans Serif"/>
              </a:rPr>
              <a:t> </a:t>
            </a:r>
            <a:r>
              <a:rPr sz="1400" spc="-25" dirty="0">
                <a:latin typeface="Microsoft Sans Serif"/>
                <a:cs typeface="Microsoft Sans Serif"/>
              </a:rPr>
              <a:t>(буллинг, </a:t>
            </a:r>
            <a:r>
              <a:rPr sz="1400" spc="-20" dirty="0">
                <a:latin typeface="Microsoft Sans Serif"/>
                <a:cs typeface="Microsoft Sans Serif"/>
              </a:rPr>
              <a:t> </a:t>
            </a:r>
            <a:r>
              <a:rPr sz="1400" spc="-30" dirty="0">
                <a:latin typeface="Microsoft Sans Serif"/>
                <a:cs typeface="Microsoft Sans Serif"/>
              </a:rPr>
              <a:t>кибербуллинг,</a:t>
            </a:r>
            <a:r>
              <a:rPr sz="1400" spc="-25" dirty="0">
                <a:latin typeface="Microsoft Sans Serif"/>
                <a:cs typeface="Microsoft Sans Serif"/>
              </a:rPr>
              <a:t> </a:t>
            </a:r>
            <a:r>
              <a:rPr sz="1400" spc="-5" dirty="0">
                <a:latin typeface="Microsoft Sans Serif"/>
                <a:cs typeface="Microsoft Sans Serif"/>
              </a:rPr>
              <a:t>конфиденциальность</a:t>
            </a:r>
            <a:r>
              <a:rPr sz="1400" dirty="0">
                <a:latin typeface="Microsoft Sans Serif"/>
                <a:cs typeface="Microsoft Sans Serif"/>
              </a:rPr>
              <a:t> </a:t>
            </a:r>
            <a:r>
              <a:rPr sz="1400" spc="-5" dirty="0">
                <a:latin typeface="Microsoft Sans Serif"/>
                <a:cs typeface="Microsoft Sans Serif"/>
              </a:rPr>
              <a:t>личной</a:t>
            </a:r>
            <a:r>
              <a:rPr sz="1400" dirty="0">
                <a:latin typeface="Microsoft Sans Serif"/>
                <a:cs typeface="Microsoft Sans Serif"/>
              </a:rPr>
              <a:t> </a:t>
            </a:r>
            <a:r>
              <a:rPr sz="1400" spc="-5" dirty="0">
                <a:latin typeface="Microsoft Sans Serif"/>
                <a:cs typeface="Microsoft Sans Serif"/>
              </a:rPr>
              <a:t>информации),</a:t>
            </a:r>
            <a:r>
              <a:rPr sz="1400" dirty="0">
                <a:latin typeface="Microsoft Sans Serif"/>
                <a:cs typeface="Microsoft Sans Serif"/>
              </a:rPr>
              <a:t> </a:t>
            </a:r>
            <a:r>
              <a:rPr sz="1400" spc="-15" dirty="0">
                <a:latin typeface="Microsoft Sans Serif"/>
                <a:cs typeface="Microsoft Sans Serif"/>
              </a:rPr>
              <a:t>технических,</a:t>
            </a:r>
            <a:r>
              <a:rPr sz="1400" spc="-10" dirty="0">
                <a:latin typeface="Microsoft Sans Serif"/>
                <a:cs typeface="Microsoft Sans Serif"/>
              </a:rPr>
              <a:t> контентных, </a:t>
            </a:r>
            <a:r>
              <a:rPr sz="1400" spc="-5" dirty="0">
                <a:latin typeface="Microsoft Sans Serif"/>
                <a:cs typeface="Microsoft Sans Serif"/>
              </a:rPr>
              <a:t> </a:t>
            </a:r>
            <a:r>
              <a:rPr sz="1400" spc="-15" dirty="0">
                <a:latin typeface="Microsoft Sans Serif"/>
                <a:cs typeface="Microsoft Sans Serif"/>
              </a:rPr>
              <a:t>потребительских,</a:t>
            </a:r>
            <a:r>
              <a:rPr sz="1400" spc="-25" dirty="0">
                <a:latin typeface="Microsoft Sans Serif"/>
                <a:cs typeface="Microsoft Sans Serif"/>
              </a:rPr>
              <a:t> </a:t>
            </a:r>
            <a:r>
              <a:rPr sz="1400" spc="-10" dirty="0">
                <a:latin typeface="Microsoft Sans Serif"/>
                <a:cs typeface="Microsoft Sans Serif"/>
              </a:rPr>
              <a:t>интернет-зависимости);</a:t>
            </a:r>
            <a:endParaRPr sz="1400">
              <a:latin typeface="Microsoft Sans Serif"/>
              <a:cs typeface="Microsoft Sans Serif"/>
            </a:endParaRPr>
          </a:p>
          <a:p>
            <a:pPr marL="12700" marR="5080" algn="just">
              <a:lnSpc>
                <a:spcPct val="100000"/>
              </a:lnSpc>
              <a:buChar char="–"/>
              <a:tabLst>
                <a:tab pos="177800" algn="l"/>
              </a:tabLst>
            </a:pPr>
            <a:r>
              <a:rPr lang="ru-RU" sz="1400" spc="-5" dirty="0" smtClean="0">
                <a:latin typeface="Microsoft Sans Serif"/>
                <a:cs typeface="Microsoft Sans Serif"/>
              </a:rPr>
              <a:t> </a:t>
            </a:r>
            <a:r>
              <a:rPr sz="1400" spc="-5" smtClean="0">
                <a:latin typeface="Microsoft Sans Serif"/>
                <a:cs typeface="Microsoft Sans Serif"/>
              </a:rPr>
              <a:t>содействию </a:t>
            </a:r>
            <a:r>
              <a:rPr sz="1400" spc="-15" dirty="0">
                <a:latin typeface="Microsoft Sans Serif"/>
                <a:cs typeface="Microsoft Sans Serif"/>
              </a:rPr>
              <a:t>гармонизации</a:t>
            </a:r>
            <a:r>
              <a:rPr sz="1400" spc="-10" dirty="0">
                <a:latin typeface="Microsoft Sans Serif"/>
                <a:cs typeface="Microsoft Sans Serif"/>
              </a:rPr>
              <a:t> социально-психологического </a:t>
            </a:r>
            <a:r>
              <a:rPr sz="1400" spc="-20" dirty="0">
                <a:latin typeface="Microsoft Sans Serif"/>
                <a:cs typeface="Microsoft Sans Serif"/>
              </a:rPr>
              <a:t>климата</a:t>
            </a:r>
            <a:r>
              <a:rPr sz="1400" spc="-15" dirty="0">
                <a:latin typeface="Microsoft Sans Serif"/>
                <a:cs typeface="Microsoft Sans Serif"/>
              </a:rPr>
              <a:t> </a:t>
            </a:r>
            <a:r>
              <a:rPr sz="1400" dirty="0">
                <a:latin typeface="Microsoft Sans Serif"/>
                <a:cs typeface="Microsoft Sans Serif"/>
              </a:rPr>
              <a:t>в </a:t>
            </a:r>
            <a:r>
              <a:rPr sz="1400" spc="-10" dirty="0">
                <a:latin typeface="Microsoft Sans Serif"/>
                <a:cs typeface="Microsoft Sans Serif"/>
              </a:rPr>
              <a:t>учебном</a:t>
            </a:r>
            <a:r>
              <a:rPr sz="1400" spc="-5" dirty="0">
                <a:latin typeface="Microsoft Sans Serif"/>
                <a:cs typeface="Microsoft Sans Serif"/>
              </a:rPr>
              <a:t> </a:t>
            </a:r>
            <a:r>
              <a:rPr sz="1400" spc="-15" dirty="0">
                <a:latin typeface="Microsoft Sans Serif"/>
                <a:cs typeface="Microsoft Sans Serif"/>
              </a:rPr>
              <a:t>коллективе </a:t>
            </a:r>
            <a:r>
              <a:rPr sz="1400" spc="-10" dirty="0">
                <a:latin typeface="Microsoft Sans Serif"/>
                <a:cs typeface="Microsoft Sans Serif"/>
              </a:rPr>
              <a:t> (классе);</a:t>
            </a:r>
            <a:endParaRPr sz="1400">
              <a:latin typeface="Microsoft Sans Serif"/>
              <a:cs typeface="Microsoft Sans Serif"/>
            </a:endParaRPr>
          </a:p>
          <a:p>
            <a:pPr marL="12700" marR="6985" algn="just">
              <a:lnSpc>
                <a:spcPct val="100000"/>
              </a:lnSpc>
              <a:buChar char="–"/>
              <a:tabLst>
                <a:tab pos="208279" algn="l"/>
              </a:tabLst>
            </a:pPr>
            <a:r>
              <a:rPr lang="ru-RU" sz="1400" spc="-10" dirty="0" smtClean="0">
                <a:latin typeface="Microsoft Sans Serif"/>
                <a:cs typeface="Microsoft Sans Serif"/>
              </a:rPr>
              <a:t> </a:t>
            </a:r>
            <a:r>
              <a:rPr sz="1400" spc="-10" smtClean="0">
                <a:latin typeface="Microsoft Sans Serif"/>
                <a:cs typeface="Microsoft Sans Serif"/>
              </a:rPr>
              <a:t>организации</a:t>
            </a:r>
            <a:r>
              <a:rPr sz="1400" spc="-5" smtClean="0">
                <a:latin typeface="Microsoft Sans Serif"/>
                <a:cs typeface="Microsoft Sans Serif"/>
              </a:rPr>
              <a:t> </a:t>
            </a:r>
            <a:r>
              <a:rPr sz="1400" spc="-5" dirty="0">
                <a:latin typeface="Microsoft Sans Serif"/>
                <a:cs typeface="Microsoft Sans Serif"/>
              </a:rPr>
              <a:t>деятельности</a:t>
            </a:r>
            <a:r>
              <a:rPr sz="1400" dirty="0">
                <a:latin typeface="Microsoft Sans Serif"/>
                <a:cs typeface="Microsoft Sans Serif"/>
              </a:rPr>
              <a:t> </a:t>
            </a:r>
            <a:r>
              <a:rPr sz="1400" spc="-10" dirty="0">
                <a:latin typeface="Microsoft Sans Serif"/>
                <a:cs typeface="Microsoft Sans Serif"/>
              </a:rPr>
              <a:t>по</a:t>
            </a:r>
            <a:r>
              <a:rPr sz="1400" spc="-5" dirty="0">
                <a:latin typeface="Microsoft Sans Serif"/>
                <a:cs typeface="Microsoft Sans Serif"/>
              </a:rPr>
              <a:t> </a:t>
            </a:r>
            <a:r>
              <a:rPr sz="1400" spc="-15" dirty="0">
                <a:latin typeface="Microsoft Sans Serif"/>
                <a:cs typeface="Microsoft Sans Serif"/>
              </a:rPr>
              <a:t>профилактике,</a:t>
            </a:r>
            <a:r>
              <a:rPr sz="1400" spc="-10" dirty="0">
                <a:latin typeface="Microsoft Sans Serif"/>
                <a:cs typeface="Microsoft Sans Serif"/>
              </a:rPr>
              <a:t> </a:t>
            </a:r>
            <a:r>
              <a:rPr sz="1400" spc="-5" dirty="0">
                <a:latin typeface="Microsoft Sans Serif"/>
                <a:cs typeface="Microsoft Sans Serif"/>
              </a:rPr>
              <a:t>выявлению</a:t>
            </a:r>
            <a:r>
              <a:rPr sz="1400" dirty="0">
                <a:latin typeface="Microsoft Sans Serif"/>
                <a:cs typeface="Microsoft Sans Serif"/>
              </a:rPr>
              <a:t> </a:t>
            </a:r>
            <a:r>
              <a:rPr sz="1400" spc="-5" dirty="0">
                <a:latin typeface="Microsoft Sans Serif"/>
                <a:cs typeface="Microsoft Sans Serif"/>
              </a:rPr>
              <a:t>и</a:t>
            </a:r>
            <a:r>
              <a:rPr sz="1400" dirty="0">
                <a:latin typeface="Microsoft Sans Serif"/>
                <a:cs typeface="Microsoft Sans Serif"/>
              </a:rPr>
              <a:t> </a:t>
            </a:r>
            <a:r>
              <a:rPr sz="1400" spc="-10" dirty="0">
                <a:latin typeface="Microsoft Sans Serif"/>
                <a:cs typeface="Microsoft Sans Serif"/>
              </a:rPr>
              <a:t>преодолению</a:t>
            </a:r>
            <a:r>
              <a:rPr sz="1400" spc="-5" dirty="0">
                <a:latin typeface="Microsoft Sans Serif"/>
                <a:cs typeface="Microsoft Sans Serif"/>
              </a:rPr>
              <a:t> </a:t>
            </a:r>
            <a:r>
              <a:rPr sz="1400" spc="-15" dirty="0">
                <a:latin typeface="Microsoft Sans Serif"/>
                <a:cs typeface="Microsoft Sans Serif"/>
              </a:rPr>
              <a:t>школьной </a:t>
            </a:r>
            <a:r>
              <a:rPr sz="1400" spc="-10" dirty="0">
                <a:latin typeface="Microsoft Sans Serif"/>
                <a:cs typeface="Microsoft Sans Serif"/>
              </a:rPr>
              <a:t> тревожности,</a:t>
            </a:r>
            <a:r>
              <a:rPr sz="1400" spc="-20" dirty="0">
                <a:latin typeface="Microsoft Sans Serif"/>
                <a:cs typeface="Microsoft Sans Serif"/>
              </a:rPr>
              <a:t> </a:t>
            </a:r>
            <a:r>
              <a:rPr sz="1400" spc="-5" dirty="0">
                <a:latin typeface="Microsoft Sans Serif"/>
                <a:cs typeface="Microsoft Sans Serif"/>
              </a:rPr>
              <a:t>фрустрации</a:t>
            </a:r>
            <a:r>
              <a:rPr sz="1400" spc="-10" dirty="0">
                <a:latin typeface="Microsoft Sans Serif"/>
                <a:cs typeface="Microsoft Sans Serif"/>
              </a:rPr>
              <a:t> </a:t>
            </a:r>
            <a:r>
              <a:rPr sz="1400" spc="-5" dirty="0">
                <a:latin typeface="Microsoft Sans Serif"/>
                <a:cs typeface="Microsoft Sans Serif"/>
              </a:rPr>
              <a:t>потребности</a:t>
            </a:r>
            <a:r>
              <a:rPr sz="1400" spc="-40" dirty="0">
                <a:latin typeface="Microsoft Sans Serif"/>
                <a:cs typeface="Microsoft Sans Serif"/>
              </a:rPr>
              <a:t> </a:t>
            </a:r>
            <a:r>
              <a:rPr sz="1400" dirty="0">
                <a:latin typeface="Microsoft Sans Serif"/>
                <a:cs typeface="Microsoft Sans Serif"/>
              </a:rPr>
              <a:t>в</a:t>
            </a:r>
            <a:r>
              <a:rPr sz="1400" spc="25" dirty="0">
                <a:latin typeface="Microsoft Sans Serif"/>
                <a:cs typeface="Microsoft Sans Serif"/>
              </a:rPr>
              <a:t> </a:t>
            </a:r>
            <a:r>
              <a:rPr sz="1400" spc="-10" dirty="0">
                <a:latin typeface="Microsoft Sans Serif"/>
                <a:cs typeface="Microsoft Sans Serif"/>
              </a:rPr>
              <a:t>достижении</a:t>
            </a:r>
            <a:r>
              <a:rPr sz="1400" spc="-5" dirty="0">
                <a:latin typeface="Microsoft Sans Serif"/>
                <a:cs typeface="Microsoft Sans Serif"/>
              </a:rPr>
              <a:t> </a:t>
            </a:r>
            <a:r>
              <a:rPr sz="1400" spc="-15" dirty="0">
                <a:latin typeface="Microsoft Sans Serif"/>
                <a:cs typeface="Microsoft Sans Serif"/>
              </a:rPr>
              <a:t>успеха</a:t>
            </a:r>
            <a:endParaRPr sz="1400">
              <a:latin typeface="Microsoft Sans Serif"/>
              <a:cs typeface="Microsoft Sans Serif"/>
            </a:endParaRPr>
          </a:p>
          <a:p>
            <a:pPr marL="217170" indent="-205104" algn="just">
              <a:lnSpc>
                <a:spcPct val="100000"/>
              </a:lnSpc>
              <a:spcBef>
                <a:spcPts val="5"/>
              </a:spcBef>
              <a:buChar char="–"/>
              <a:tabLst>
                <a:tab pos="217804" algn="l"/>
              </a:tabLst>
            </a:pPr>
            <a:r>
              <a:rPr sz="1400" spc="-15" dirty="0">
                <a:latin typeface="Microsoft Sans Serif"/>
                <a:cs typeface="Microsoft Sans Serif"/>
              </a:rPr>
              <a:t>оказанию</a:t>
            </a:r>
            <a:r>
              <a:rPr sz="1400" spc="575" dirty="0">
                <a:latin typeface="Microsoft Sans Serif"/>
                <a:cs typeface="Microsoft Sans Serif"/>
              </a:rPr>
              <a:t> </a:t>
            </a:r>
            <a:r>
              <a:rPr sz="1400" spc="-15" dirty="0">
                <a:latin typeface="Microsoft Sans Serif"/>
                <a:cs typeface="Microsoft Sans Serif"/>
              </a:rPr>
              <a:t>помощи</a:t>
            </a:r>
            <a:r>
              <a:rPr sz="1400" spc="580" dirty="0">
                <a:latin typeface="Microsoft Sans Serif"/>
                <a:cs typeface="Microsoft Sans Serif"/>
              </a:rPr>
              <a:t> </a:t>
            </a:r>
            <a:r>
              <a:rPr sz="1400" spc="-20" dirty="0">
                <a:latin typeface="Microsoft Sans Serif"/>
                <a:cs typeface="Microsoft Sans Serif"/>
              </a:rPr>
              <a:t>педагогам-предметникам,</a:t>
            </a:r>
            <a:r>
              <a:rPr sz="1400" spc="580" dirty="0">
                <a:latin typeface="Microsoft Sans Serif"/>
                <a:cs typeface="Microsoft Sans Serif"/>
              </a:rPr>
              <a:t> </a:t>
            </a:r>
            <a:r>
              <a:rPr sz="1400" spc="-10" dirty="0">
                <a:latin typeface="Microsoft Sans Serif"/>
                <a:cs typeface="Microsoft Sans Serif"/>
              </a:rPr>
              <a:t>классному</a:t>
            </a:r>
            <a:r>
              <a:rPr sz="1400" spc="560" dirty="0">
                <a:latin typeface="Microsoft Sans Serif"/>
                <a:cs typeface="Microsoft Sans Serif"/>
              </a:rPr>
              <a:t> </a:t>
            </a:r>
            <a:r>
              <a:rPr sz="1400" spc="-15" dirty="0">
                <a:latin typeface="Microsoft Sans Serif"/>
                <a:cs typeface="Microsoft Sans Serif"/>
              </a:rPr>
              <a:t>руководителю</a:t>
            </a:r>
            <a:r>
              <a:rPr sz="1400" spc="565" dirty="0">
                <a:latin typeface="Microsoft Sans Serif"/>
                <a:cs typeface="Microsoft Sans Serif"/>
              </a:rPr>
              <a:t> </a:t>
            </a:r>
            <a:r>
              <a:rPr sz="1400" dirty="0">
                <a:latin typeface="Microsoft Sans Serif"/>
                <a:cs typeface="Microsoft Sans Serif"/>
              </a:rPr>
              <a:t>в</a:t>
            </a:r>
            <a:r>
              <a:rPr sz="1400" spc="590" dirty="0">
                <a:latin typeface="Microsoft Sans Serif"/>
                <a:cs typeface="Microsoft Sans Serif"/>
              </a:rPr>
              <a:t> </a:t>
            </a:r>
            <a:r>
              <a:rPr sz="1400" spc="-10" dirty="0">
                <a:latin typeface="Microsoft Sans Serif"/>
                <a:cs typeface="Microsoft Sans Serif"/>
              </a:rPr>
              <a:t>понимании</a:t>
            </a:r>
            <a:endParaRPr sz="1400">
              <a:latin typeface="Microsoft Sans Serif"/>
              <a:cs typeface="Microsoft Sans Serif"/>
            </a:endParaRPr>
          </a:p>
          <a:p>
            <a:pPr marL="12700" algn="just">
              <a:lnSpc>
                <a:spcPct val="100000"/>
              </a:lnSpc>
            </a:pPr>
            <a:r>
              <a:rPr sz="1400" spc="-5" dirty="0">
                <a:latin typeface="Microsoft Sans Serif"/>
                <a:cs typeface="Microsoft Sans Serif"/>
              </a:rPr>
              <a:t>индивидуальных</a:t>
            </a:r>
            <a:r>
              <a:rPr sz="1400" spc="30" dirty="0">
                <a:latin typeface="Microsoft Sans Serif"/>
                <a:cs typeface="Microsoft Sans Serif"/>
              </a:rPr>
              <a:t> </a:t>
            </a:r>
            <a:r>
              <a:rPr sz="1400" spc="-5" dirty="0">
                <a:latin typeface="Microsoft Sans Serif"/>
                <a:cs typeface="Microsoft Sans Serif"/>
              </a:rPr>
              <a:t>и</a:t>
            </a:r>
            <a:r>
              <a:rPr sz="1400" spc="45" dirty="0">
                <a:latin typeface="Microsoft Sans Serif"/>
                <a:cs typeface="Microsoft Sans Serif"/>
              </a:rPr>
              <a:t> </a:t>
            </a:r>
            <a:r>
              <a:rPr sz="1400" spc="-10" dirty="0">
                <a:latin typeface="Microsoft Sans Serif"/>
                <a:cs typeface="Microsoft Sans Serif"/>
              </a:rPr>
              <a:t>возрастных</a:t>
            </a:r>
            <a:r>
              <a:rPr sz="1400" spc="-20" dirty="0">
                <a:latin typeface="Microsoft Sans Serif"/>
                <a:cs typeface="Microsoft Sans Serif"/>
              </a:rPr>
              <a:t> </a:t>
            </a:r>
            <a:r>
              <a:rPr sz="1400" spc="-5" dirty="0">
                <a:latin typeface="Microsoft Sans Serif"/>
                <a:cs typeface="Microsoft Sans Serif"/>
              </a:rPr>
              <a:t>особенностей</a:t>
            </a:r>
            <a:r>
              <a:rPr sz="1400" spc="-30" dirty="0">
                <a:latin typeface="Microsoft Sans Serif"/>
                <a:cs typeface="Microsoft Sans Serif"/>
              </a:rPr>
              <a:t> </a:t>
            </a:r>
            <a:r>
              <a:rPr sz="1400" spc="-10" dirty="0">
                <a:latin typeface="Microsoft Sans Serif"/>
                <a:cs typeface="Microsoft Sans Serif"/>
              </a:rPr>
              <a:t>обучающихся;</a:t>
            </a:r>
            <a:endParaRPr sz="1400">
              <a:latin typeface="Microsoft Sans Serif"/>
              <a:cs typeface="Microsoft Sans Serif"/>
            </a:endParaRPr>
          </a:p>
          <a:p>
            <a:pPr marL="12700" marR="6350" algn="just">
              <a:lnSpc>
                <a:spcPct val="100000"/>
              </a:lnSpc>
              <a:buChar char="–"/>
              <a:tabLst>
                <a:tab pos="233045" algn="l"/>
              </a:tabLst>
            </a:pPr>
            <a:r>
              <a:rPr lang="ru-RU" sz="1400" spc="-10" dirty="0" smtClean="0">
                <a:latin typeface="Microsoft Sans Serif"/>
                <a:cs typeface="Microsoft Sans Serif"/>
              </a:rPr>
              <a:t> </a:t>
            </a:r>
            <a:r>
              <a:rPr sz="1400" spc="-10" smtClean="0">
                <a:latin typeface="Microsoft Sans Serif"/>
                <a:cs typeface="Microsoft Sans Serif"/>
              </a:rPr>
              <a:t>организации</a:t>
            </a:r>
            <a:r>
              <a:rPr sz="1400" spc="-5" smtClean="0">
                <a:latin typeface="Microsoft Sans Serif"/>
                <a:cs typeface="Microsoft Sans Serif"/>
              </a:rPr>
              <a:t> </a:t>
            </a:r>
            <a:r>
              <a:rPr sz="1400" spc="-10" dirty="0">
                <a:latin typeface="Microsoft Sans Serif"/>
                <a:cs typeface="Microsoft Sans Serif"/>
              </a:rPr>
              <a:t>деятельности</a:t>
            </a:r>
            <a:r>
              <a:rPr sz="1400" spc="-5" dirty="0">
                <a:latin typeface="Microsoft Sans Serif"/>
                <a:cs typeface="Microsoft Sans Serif"/>
              </a:rPr>
              <a:t> </a:t>
            </a:r>
            <a:r>
              <a:rPr sz="1400" spc="-10" dirty="0">
                <a:latin typeface="Microsoft Sans Serif"/>
                <a:cs typeface="Microsoft Sans Serif"/>
              </a:rPr>
              <a:t>по</a:t>
            </a:r>
            <a:r>
              <a:rPr sz="1400" spc="-5" dirty="0">
                <a:latin typeface="Microsoft Sans Serif"/>
                <a:cs typeface="Microsoft Sans Serif"/>
              </a:rPr>
              <a:t> </a:t>
            </a:r>
            <a:r>
              <a:rPr sz="1400" spc="-10" dirty="0">
                <a:latin typeface="Microsoft Sans Serif"/>
                <a:cs typeface="Microsoft Sans Serif"/>
              </a:rPr>
              <a:t>преодолению</a:t>
            </a:r>
            <a:r>
              <a:rPr sz="1400" spc="-5" dirty="0">
                <a:latin typeface="Microsoft Sans Serif"/>
                <a:cs typeface="Microsoft Sans Serif"/>
              </a:rPr>
              <a:t> </a:t>
            </a:r>
            <a:r>
              <a:rPr sz="1400" spc="-10" dirty="0">
                <a:latin typeface="Microsoft Sans Serif"/>
                <a:cs typeface="Microsoft Sans Serif"/>
              </a:rPr>
              <a:t>трудностей</a:t>
            </a:r>
            <a:r>
              <a:rPr sz="1400" spc="-5" dirty="0">
                <a:latin typeface="Microsoft Sans Serif"/>
                <a:cs typeface="Microsoft Sans Serif"/>
              </a:rPr>
              <a:t> </a:t>
            </a:r>
            <a:r>
              <a:rPr sz="1400" dirty="0">
                <a:latin typeface="Microsoft Sans Serif"/>
                <a:cs typeface="Microsoft Sans Serif"/>
              </a:rPr>
              <a:t>в</a:t>
            </a:r>
            <a:r>
              <a:rPr sz="1400" spc="5" dirty="0">
                <a:latin typeface="Microsoft Sans Serif"/>
                <a:cs typeface="Microsoft Sans Serif"/>
              </a:rPr>
              <a:t> </a:t>
            </a:r>
            <a:r>
              <a:rPr sz="1400" spc="-10" dirty="0">
                <a:latin typeface="Microsoft Sans Serif"/>
                <a:cs typeface="Microsoft Sans Serif"/>
              </a:rPr>
              <a:t>обучении</a:t>
            </a:r>
            <a:r>
              <a:rPr sz="1400" spc="-5" dirty="0">
                <a:latin typeface="Microsoft Sans Serif"/>
                <a:cs typeface="Microsoft Sans Serif"/>
              </a:rPr>
              <a:t> и</a:t>
            </a:r>
            <a:r>
              <a:rPr sz="1400" dirty="0">
                <a:latin typeface="Microsoft Sans Serif"/>
                <a:cs typeface="Microsoft Sans Serif"/>
              </a:rPr>
              <a:t> </a:t>
            </a:r>
            <a:r>
              <a:rPr sz="1400" spc="-10" dirty="0">
                <a:latin typeface="Microsoft Sans Serif"/>
                <a:cs typeface="Microsoft Sans Serif"/>
              </a:rPr>
              <a:t>школьной </a:t>
            </a:r>
            <a:r>
              <a:rPr sz="1400" spc="-5" dirty="0">
                <a:latin typeface="Microsoft Sans Serif"/>
                <a:cs typeface="Microsoft Sans Serif"/>
              </a:rPr>
              <a:t> </a:t>
            </a:r>
            <a:r>
              <a:rPr sz="1400" spc="-10" dirty="0">
                <a:latin typeface="Microsoft Sans Serif"/>
                <a:cs typeface="Microsoft Sans Serif"/>
              </a:rPr>
              <a:t>неуспешности,</a:t>
            </a:r>
            <a:r>
              <a:rPr sz="1400" spc="-5" dirty="0">
                <a:latin typeface="Microsoft Sans Serif"/>
                <a:cs typeface="Microsoft Sans Serif"/>
              </a:rPr>
              <a:t> участию</a:t>
            </a:r>
            <a:r>
              <a:rPr sz="1400" dirty="0">
                <a:latin typeface="Microsoft Sans Serif"/>
                <a:cs typeface="Microsoft Sans Serif"/>
              </a:rPr>
              <a:t> в</a:t>
            </a:r>
            <a:r>
              <a:rPr sz="1400" spc="5" dirty="0">
                <a:latin typeface="Microsoft Sans Serif"/>
                <a:cs typeface="Microsoft Sans Serif"/>
              </a:rPr>
              <a:t> </a:t>
            </a:r>
            <a:r>
              <a:rPr sz="1400" spc="-20" dirty="0">
                <a:latin typeface="Microsoft Sans Serif"/>
                <a:cs typeface="Microsoft Sans Serif"/>
              </a:rPr>
              <a:t>разработке</a:t>
            </a:r>
            <a:r>
              <a:rPr sz="1400" spc="-15" dirty="0">
                <a:latin typeface="Microsoft Sans Serif"/>
                <a:cs typeface="Microsoft Sans Serif"/>
              </a:rPr>
              <a:t> образовательных</a:t>
            </a:r>
            <a:r>
              <a:rPr sz="1400" spc="290" dirty="0">
                <a:latin typeface="Microsoft Sans Serif"/>
                <a:cs typeface="Microsoft Sans Serif"/>
              </a:rPr>
              <a:t> </a:t>
            </a:r>
            <a:r>
              <a:rPr sz="1400" spc="-15" dirty="0">
                <a:latin typeface="Microsoft Sans Serif"/>
                <a:cs typeface="Microsoft Sans Serif"/>
              </a:rPr>
              <a:t>программ,</a:t>
            </a:r>
            <a:r>
              <a:rPr sz="1400" spc="290" dirty="0">
                <a:latin typeface="Microsoft Sans Serif"/>
                <a:cs typeface="Microsoft Sans Serif"/>
              </a:rPr>
              <a:t> </a:t>
            </a:r>
            <a:r>
              <a:rPr sz="1400" spc="-15" dirty="0">
                <a:latin typeface="Microsoft Sans Serif"/>
                <a:cs typeface="Microsoft Sans Serif"/>
              </a:rPr>
              <a:t>адекватных </a:t>
            </a:r>
            <a:r>
              <a:rPr sz="1400" spc="-10" dirty="0">
                <a:latin typeface="Microsoft Sans Serif"/>
                <a:cs typeface="Microsoft Sans Serif"/>
              </a:rPr>
              <a:t> </a:t>
            </a:r>
            <a:r>
              <a:rPr sz="1400" spc="-15" dirty="0">
                <a:latin typeface="Microsoft Sans Serif"/>
                <a:cs typeface="Microsoft Sans Serif"/>
              </a:rPr>
              <a:t>возможностям</a:t>
            </a:r>
            <a:r>
              <a:rPr sz="1400" spc="-40" dirty="0">
                <a:latin typeface="Microsoft Sans Serif"/>
                <a:cs typeface="Microsoft Sans Serif"/>
              </a:rPr>
              <a:t> </a:t>
            </a:r>
            <a:r>
              <a:rPr sz="1400" spc="-5" dirty="0">
                <a:latin typeface="Microsoft Sans Serif"/>
                <a:cs typeface="Microsoft Sans Serif"/>
              </a:rPr>
              <a:t>и</a:t>
            </a:r>
            <a:r>
              <a:rPr sz="1400" spc="15" dirty="0">
                <a:latin typeface="Microsoft Sans Serif"/>
                <a:cs typeface="Microsoft Sans Serif"/>
              </a:rPr>
              <a:t> </a:t>
            </a:r>
            <a:r>
              <a:rPr sz="1400" spc="-5" dirty="0">
                <a:latin typeface="Microsoft Sans Serif"/>
                <a:cs typeface="Microsoft Sans Serif"/>
              </a:rPr>
              <a:t>особенностям</a:t>
            </a:r>
            <a:r>
              <a:rPr sz="1400" spc="-25" dirty="0">
                <a:latin typeface="Microsoft Sans Serif"/>
                <a:cs typeface="Microsoft Sans Serif"/>
              </a:rPr>
              <a:t> </a:t>
            </a:r>
            <a:r>
              <a:rPr sz="1400" spc="-10" dirty="0">
                <a:latin typeface="Microsoft Sans Serif"/>
                <a:cs typeface="Microsoft Sans Serif"/>
              </a:rPr>
              <a:t>обучающихся;</a:t>
            </a:r>
            <a:endParaRPr sz="1400">
              <a:latin typeface="Microsoft Sans Serif"/>
              <a:cs typeface="Microsoft Sans Serif"/>
            </a:endParaRPr>
          </a:p>
          <a:p>
            <a:pPr marL="151765" indent="-139065" algn="just">
              <a:lnSpc>
                <a:spcPct val="100000"/>
              </a:lnSpc>
              <a:buChar char="–"/>
              <a:tabLst>
                <a:tab pos="151765" algn="l"/>
              </a:tabLst>
            </a:pPr>
            <a:r>
              <a:rPr sz="1400" spc="-15" dirty="0">
                <a:latin typeface="Microsoft Sans Serif"/>
                <a:cs typeface="Microsoft Sans Serif"/>
              </a:rPr>
              <a:t>оказанию</a:t>
            </a:r>
            <a:r>
              <a:rPr sz="1400" spc="65" dirty="0">
                <a:latin typeface="Microsoft Sans Serif"/>
                <a:cs typeface="Microsoft Sans Serif"/>
              </a:rPr>
              <a:t> </a:t>
            </a:r>
            <a:r>
              <a:rPr sz="1400" spc="-10" dirty="0">
                <a:latin typeface="Microsoft Sans Serif"/>
                <a:cs typeface="Microsoft Sans Serif"/>
              </a:rPr>
              <a:t>психологической</a:t>
            </a:r>
            <a:r>
              <a:rPr sz="1400" spc="60" dirty="0">
                <a:latin typeface="Microsoft Sans Serif"/>
                <a:cs typeface="Microsoft Sans Serif"/>
              </a:rPr>
              <a:t> </a:t>
            </a:r>
            <a:r>
              <a:rPr sz="1400" spc="-15" dirty="0">
                <a:latin typeface="Microsoft Sans Serif"/>
                <a:cs typeface="Microsoft Sans Serif"/>
              </a:rPr>
              <a:t>помощи</a:t>
            </a:r>
            <a:r>
              <a:rPr sz="1400" spc="70" dirty="0">
                <a:latin typeface="Microsoft Sans Serif"/>
                <a:cs typeface="Microsoft Sans Serif"/>
              </a:rPr>
              <a:t> </a:t>
            </a:r>
            <a:r>
              <a:rPr sz="1400" spc="-5" dirty="0">
                <a:latin typeface="Microsoft Sans Serif"/>
                <a:cs typeface="Microsoft Sans Serif"/>
              </a:rPr>
              <a:t>и</a:t>
            </a:r>
            <a:r>
              <a:rPr sz="1400" spc="80" dirty="0">
                <a:latin typeface="Microsoft Sans Serif"/>
                <a:cs typeface="Microsoft Sans Serif"/>
              </a:rPr>
              <a:t> </a:t>
            </a:r>
            <a:r>
              <a:rPr sz="1400" spc="-25" dirty="0">
                <a:latin typeface="Microsoft Sans Serif"/>
                <a:cs typeface="Microsoft Sans Serif"/>
              </a:rPr>
              <a:t>поддержки</a:t>
            </a:r>
            <a:r>
              <a:rPr sz="1400" spc="65" dirty="0">
                <a:latin typeface="Microsoft Sans Serif"/>
                <a:cs typeface="Microsoft Sans Serif"/>
              </a:rPr>
              <a:t> </a:t>
            </a:r>
            <a:r>
              <a:rPr sz="1400" spc="-15" dirty="0">
                <a:latin typeface="Microsoft Sans Serif"/>
                <a:cs typeface="Microsoft Sans Serif"/>
              </a:rPr>
              <a:t>родителям</a:t>
            </a:r>
            <a:r>
              <a:rPr sz="1400" spc="65" dirty="0">
                <a:latin typeface="Microsoft Sans Serif"/>
                <a:cs typeface="Microsoft Sans Serif"/>
              </a:rPr>
              <a:t> </a:t>
            </a:r>
            <a:r>
              <a:rPr sz="1400" spc="-5" dirty="0">
                <a:latin typeface="Microsoft Sans Serif"/>
                <a:cs typeface="Microsoft Sans Serif"/>
              </a:rPr>
              <a:t>обучающихся</a:t>
            </a:r>
            <a:r>
              <a:rPr sz="1400" spc="60" dirty="0">
                <a:latin typeface="Microsoft Sans Serif"/>
                <a:cs typeface="Microsoft Sans Serif"/>
              </a:rPr>
              <a:t> </a:t>
            </a:r>
            <a:r>
              <a:rPr sz="1400" spc="-10" dirty="0">
                <a:latin typeface="Microsoft Sans Serif"/>
                <a:cs typeface="Microsoft Sans Serif"/>
              </a:rPr>
              <a:t>по</a:t>
            </a:r>
            <a:r>
              <a:rPr sz="1400" spc="80" dirty="0">
                <a:latin typeface="Microsoft Sans Serif"/>
                <a:cs typeface="Microsoft Sans Serif"/>
              </a:rPr>
              <a:t> </a:t>
            </a:r>
            <a:r>
              <a:rPr sz="1400" spc="-10" dirty="0">
                <a:latin typeface="Microsoft Sans Serif"/>
                <a:cs typeface="Microsoft Sans Serif"/>
              </a:rPr>
              <a:t>актуальным</a:t>
            </a:r>
            <a:endParaRPr sz="1400">
              <a:latin typeface="Microsoft Sans Serif"/>
              <a:cs typeface="Microsoft Sans Serif"/>
            </a:endParaRPr>
          </a:p>
          <a:p>
            <a:pPr marL="12700" algn="just">
              <a:lnSpc>
                <a:spcPct val="100000"/>
              </a:lnSpc>
            </a:pPr>
            <a:r>
              <a:rPr sz="1400" spc="-15" dirty="0">
                <a:latin typeface="Microsoft Sans Serif"/>
                <a:cs typeface="Microsoft Sans Serif"/>
              </a:rPr>
              <a:t>проблемам</a:t>
            </a:r>
            <a:r>
              <a:rPr sz="1400" spc="-60" dirty="0">
                <a:latin typeface="Microsoft Sans Serif"/>
                <a:cs typeface="Microsoft Sans Serif"/>
              </a:rPr>
              <a:t> </a:t>
            </a:r>
            <a:r>
              <a:rPr sz="1400" spc="-10" dirty="0">
                <a:latin typeface="Microsoft Sans Serif"/>
                <a:cs typeface="Microsoft Sans Serif"/>
              </a:rPr>
              <a:t>развития;</a:t>
            </a:r>
            <a:endParaRPr sz="1400">
              <a:latin typeface="Microsoft Sans Serif"/>
              <a:cs typeface="Microsoft Sans Serif"/>
            </a:endParaRPr>
          </a:p>
          <a:p>
            <a:pPr marL="12700" marR="5080" algn="just">
              <a:lnSpc>
                <a:spcPct val="100000"/>
              </a:lnSpc>
              <a:buChar char="–"/>
              <a:tabLst>
                <a:tab pos="235585" algn="l"/>
              </a:tabLst>
            </a:pPr>
            <a:r>
              <a:rPr lang="ru-RU" sz="1400" spc="-15" dirty="0" smtClean="0">
                <a:latin typeface="Microsoft Sans Serif"/>
                <a:cs typeface="Microsoft Sans Serif"/>
              </a:rPr>
              <a:t> </a:t>
            </a:r>
            <a:r>
              <a:rPr sz="1400" spc="-15" smtClean="0">
                <a:latin typeface="Microsoft Sans Serif"/>
                <a:cs typeface="Microsoft Sans Serif"/>
              </a:rPr>
              <a:t>организации</a:t>
            </a:r>
            <a:r>
              <a:rPr sz="1400" spc="-10" smtClean="0">
                <a:latin typeface="Microsoft Sans Serif"/>
                <a:cs typeface="Microsoft Sans Serif"/>
              </a:rPr>
              <a:t> </a:t>
            </a:r>
            <a:r>
              <a:rPr sz="1400" spc="-5" dirty="0">
                <a:latin typeface="Microsoft Sans Serif"/>
                <a:cs typeface="Microsoft Sans Serif"/>
              </a:rPr>
              <a:t>профессионального</a:t>
            </a:r>
            <a:r>
              <a:rPr sz="1400" dirty="0">
                <a:latin typeface="Microsoft Sans Serif"/>
                <a:cs typeface="Microsoft Sans Serif"/>
              </a:rPr>
              <a:t> </a:t>
            </a:r>
            <a:r>
              <a:rPr sz="1400" spc="-10" dirty="0">
                <a:latin typeface="Microsoft Sans Serif"/>
                <a:cs typeface="Microsoft Sans Serif"/>
              </a:rPr>
              <a:t>взаимодействия</a:t>
            </a:r>
            <a:r>
              <a:rPr sz="1400" spc="-5" dirty="0">
                <a:latin typeface="Microsoft Sans Serif"/>
                <a:cs typeface="Microsoft Sans Serif"/>
              </a:rPr>
              <a:t> </a:t>
            </a:r>
            <a:r>
              <a:rPr sz="1400" dirty="0">
                <a:latin typeface="Microsoft Sans Serif"/>
                <a:cs typeface="Microsoft Sans Serif"/>
              </a:rPr>
              <a:t>с</a:t>
            </a:r>
            <a:r>
              <a:rPr sz="1400" spc="5" dirty="0">
                <a:latin typeface="Microsoft Sans Serif"/>
                <a:cs typeface="Microsoft Sans Serif"/>
              </a:rPr>
              <a:t> </a:t>
            </a:r>
            <a:r>
              <a:rPr sz="1400" spc="-10" dirty="0">
                <a:latin typeface="Microsoft Sans Serif"/>
                <a:cs typeface="Microsoft Sans Serif"/>
              </a:rPr>
              <a:t>участниками</a:t>
            </a:r>
            <a:r>
              <a:rPr sz="1400" spc="-5" dirty="0">
                <a:latin typeface="Microsoft Sans Serif"/>
                <a:cs typeface="Microsoft Sans Serif"/>
              </a:rPr>
              <a:t> </a:t>
            </a:r>
            <a:r>
              <a:rPr sz="1400" spc="-15" dirty="0">
                <a:latin typeface="Microsoft Sans Serif"/>
                <a:cs typeface="Microsoft Sans Serif"/>
              </a:rPr>
              <a:t>образовательных </a:t>
            </a:r>
            <a:r>
              <a:rPr sz="1400" spc="-10" dirty="0">
                <a:latin typeface="Microsoft Sans Serif"/>
                <a:cs typeface="Microsoft Sans Serif"/>
              </a:rPr>
              <a:t> отношений</a:t>
            </a:r>
            <a:r>
              <a:rPr sz="1400" spc="-5" dirty="0">
                <a:latin typeface="Microsoft Sans Serif"/>
                <a:cs typeface="Microsoft Sans Serif"/>
              </a:rPr>
              <a:t> </a:t>
            </a:r>
            <a:r>
              <a:rPr sz="1400" dirty="0">
                <a:latin typeface="Microsoft Sans Serif"/>
                <a:cs typeface="Microsoft Sans Serif"/>
              </a:rPr>
              <a:t>с</a:t>
            </a:r>
            <a:r>
              <a:rPr sz="1400" spc="5" dirty="0">
                <a:latin typeface="Microsoft Sans Serif"/>
                <a:cs typeface="Microsoft Sans Serif"/>
              </a:rPr>
              <a:t> </a:t>
            </a:r>
            <a:r>
              <a:rPr sz="1400" spc="-10" dirty="0">
                <a:latin typeface="Microsoft Sans Serif"/>
                <a:cs typeface="Microsoft Sans Serif"/>
              </a:rPr>
              <a:t>целью</a:t>
            </a:r>
            <a:r>
              <a:rPr sz="1400" spc="-5" dirty="0">
                <a:latin typeface="Microsoft Sans Serif"/>
                <a:cs typeface="Microsoft Sans Serif"/>
              </a:rPr>
              <a:t> построения</a:t>
            </a:r>
            <a:r>
              <a:rPr sz="1400" dirty="0">
                <a:latin typeface="Microsoft Sans Serif"/>
                <a:cs typeface="Microsoft Sans Serif"/>
              </a:rPr>
              <a:t> </a:t>
            </a:r>
            <a:r>
              <a:rPr sz="1400" spc="-5" dirty="0">
                <a:latin typeface="Microsoft Sans Serif"/>
                <a:cs typeface="Microsoft Sans Serif"/>
              </a:rPr>
              <a:t>индивидуальной</a:t>
            </a:r>
            <a:r>
              <a:rPr sz="1400" dirty="0">
                <a:latin typeface="Microsoft Sans Serif"/>
                <a:cs typeface="Microsoft Sans Serif"/>
              </a:rPr>
              <a:t> </a:t>
            </a:r>
            <a:r>
              <a:rPr sz="1400" spc="-15" dirty="0">
                <a:latin typeface="Microsoft Sans Serif"/>
                <a:cs typeface="Microsoft Sans Serif"/>
              </a:rPr>
              <a:t>образовательной</a:t>
            </a:r>
            <a:r>
              <a:rPr sz="1400" spc="-10" dirty="0">
                <a:latin typeface="Microsoft Sans Serif"/>
                <a:cs typeface="Microsoft Sans Serif"/>
              </a:rPr>
              <a:t> траектории</a:t>
            </a:r>
            <a:r>
              <a:rPr sz="1400" spc="-5" dirty="0">
                <a:latin typeface="Microsoft Sans Serif"/>
                <a:cs typeface="Microsoft Sans Serif"/>
              </a:rPr>
              <a:t> </a:t>
            </a:r>
            <a:r>
              <a:rPr sz="1400" spc="-10" dirty="0">
                <a:latin typeface="Microsoft Sans Serif"/>
                <a:cs typeface="Microsoft Sans Serif"/>
              </a:rPr>
              <a:t>развития </a:t>
            </a:r>
            <a:r>
              <a:rPr sz="1400" spc="-5" dirty="0">
                <a:latin typeface="Microsoft Sans Serif"/>
                <a:cs typeface="Microsoft Sans Serif"/>
              </a:rPr>
              <a:t> </a:t>
            </a:r>
            <a:r>
              <a:rPr sz="1400" spc="-10" dirty="0">
                <a:latin typeface="Microsoft Sans Serif"/>
                <a:cs typeface="Microsoft Sans Serif"/>
              </a:rPr>
              <a:t>обучающихся</a:t>
            </a:r>
            <a:endParaRPr sz="1400">
              <a:latin typeface="Microsoft Sans Serif"/>
              <a:cs typeface="Microsoft Sans Serif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28600" y="133351"/>
            <a:ext cx="6553200" cy="873957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ctr">
              <a:spcBef>
                <a:spcPts val="105"/>
              </a:spcBef>
            </a:pPr>
            <a:r>
              <a:rPr lang="ru-RU" sz="1400" b="1" spc="-5" dirty="0" smtClean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Организация </a:t>
            </a:r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и </a:t>
            </a:r>
            <a:r>
              <a:rPr lang="ru-RU" sz="1400" b="1" spc="-5" dirty="0" smtClean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проведение мер</a:t>
            </a:r>
            <a:r>
              <a:rPr lang="ru-RU" sz="1400" b="1" spc="-20" dirty="0" smtClean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о</a:t>
            </a:r>
            <a:r>
              <a:rPr lang="ru-RU" sz="1400" b="1" spc="5" dirty="0" smtClean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п</a:t>
            </a:r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рия</a:t>
            </a:r>
            <a:r>
              <a:rPr lang="ru-RU" sz="1400" b="1" spc="-15" dirty="0" smtClean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т</a:t>
            </a:r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ий, </a:t>
            </a:r>
            <a:r>
              <a:rPr lang="ru-RU" sz="1400" b="1" spc="-10" dirty="0" smtClean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н</a:t>
            </a:r>
            <a:r>
              <a:rPr lang="ru-RU" sz="1400" b="1" spc="-5" dirty="0" smtClean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а</a:t>
            </a:r>
            <a:r>
              <a:rPr lang="ru-RU" sz="1400" b="1" spc="5" dirty="0" smtClean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п</a:t>
            </a:r>
            <a:r>
              <a:rPr lang="ru-RU" sz="1400" b="1" spc="-20" dirty="0" smtClean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р</a:t>
            </a:r>
            <a:r>
              <a:rPr lang="ru-RU" sz="1400" b="1" spc="-5" dirty="0" smtClean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а</a:t>
            </a:r>
            <a:r>
              <a:rPr lang="ru-RU" sz="1400" b="1" spc="-20" dirty="0" smtClean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в</a:t>
            </a:r>
            <a:r>
              <a:rPr lang="ru-RU" sz="1400" b="1" spc="-30" dirty="0" smtClean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л</a:t>
            </a:r>
            <a:r>
              <a:rPr lang="ru-RU" sz="1400" b="1" spc="-5" dirty="0" smtClean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е</a:t>
            </a:r>
            <a:r>
              <a:rPr lang="ru-RU" sz="1400" b="1" spc="5" dirty="0" smtClean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нн</a:t>
            </a:r>
            <a:r>
              <a:rPr lang="ru-RU" sz="1400" b="1" spc="-10" dirty="0" smtClean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ы</a:t>
            </a:r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х </a:t>
            </a:r>
            <a:r>
              <a:rPr lang="ru-RU" sz="1400" b="1" spc="-10" dirty="0" smtClean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на формирование</a:t>
            </a:r>
            <a:r>
              <a:rPr lang="ru-RU" sz="1400" b="1" spc="-5" dirty="0" smtClean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 </a:t>
            </a:r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в</a:t>
            </a:r>
            <a:r>
              <a:rPr lang="ru-RU" sz="1400" b="1" spc="5" dirty="0" smtClean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 </a:t>
            </a:r>
            <a:r>
              <a:rPr lang="ru-RU" sz="1400" b="1" spc="-10" dirty="0" smtClean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образовательной</a:t>
            </a:r>
            <a:r>
              <a:rPr lang="ru-RU" sz="1400" b="1" spc="-5" dirty="0" smtClean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 организации</a:t>
            </a:r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 </a:t>
            </a:r>
            <a:r>
              <a:rPr lang="ru-RU" sz="1400" b="1" spc="-15" dirty="0" smtClean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необходимого </a:t>
            </a:r>
            <a:r>
              <a:rPr lang="ru-RU" sz="1400" b="1" spc="-10" dirty="0" smtClean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 </a:t>
            </a:r>
            <a:r>
              <a:rPr lang="ru-RU" sz="1400" b="1" spc="-15" dirty="0" smtClean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психологического</a:t>
            </a:r>
            <a:r>
              <a:rPr lang="ru-RU" sz="1400" b="1" spc="-10" dirty="0" smtClean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 </a:t>
            </a:r>
            <a:r>
              <a:rPr lang="ru-RU" sz="1400" b="1" spc="-5" dirty="0" smtClean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климата</a:t>
            </a:r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 </a:t>
            </a:r>
            <a:r>
              <a:rPr lang="ru-RU" sz="1400" b="1" spc="-5" dirty="0" smtClean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для</a:t>
            </a:r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 </a:t>
            </a:r>
            <a:r>
              <a:rPr lang="ru-RU" sz="1400" b="1" spc="-10" dirty="0" smtClean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сохранения</a:t>
            </a:r>
            <a:r>
              <a:rPr lang="ru-RU" sz="1400" b="1" spc="-5" dirty="0" smtClean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 </a:t>
            </a:r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и</a:t>
            </a:r>
            <a:r>
              <a:rPr lang="ru-RU" sz="1400" b="1" spc="5" dirty="0" smtClean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 </a:t>
            </a:r>
            <a:r>
              <a:rPr lang="ru-RU" sz="1400" b="1" spc="-5" dirty="0" smtClean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(или)</a:t>
            </a:r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 </a:t>
            </a:r>
            <a:r>
              <a:rPr lang="ru-RU" sz="1400" b="1" spc="-10" dirty="0" smtClean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восстановления </a:t>
            </a:r>
            <a:r>
              <a:rPr lang="ru-RU" sz="1400" b="1" spc="-5" dirty="0" smtClean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 </a:t>
            </a:r>
            <a:r>
              <a:rPr lang="ru-RU" sz="1400" b="1" spc="-10" dirty="0" smtClean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психологического</a:t>
            </a:r>
            <a:r>
              <a:rPr lang="ru-RU" sz="1400" b="1" spc="-80" dirty="0" smtClean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 </a:t>
            </a:r>
            <a:r>
              <a:rPr lang="ru-RU" sz="1400" b="1" spc="-5" dirty="0" smtClean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здоровья</a:t>
            </a:r>
            <a:r>
              <a:rPr lang="ru-RU" sz="1400" b="1" spc="-35" dirty="0" smtClean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 </a:t>
            </a:r>
            <a:r>
              <a:rPr lang="ru-RU" sz="1400" b="1" spc="-10" dirty="0" smtClean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детей</a:t>
            </a:r>
            <a:r>
              <a:rPr lang="ru-RU" sz="1400" b="1" spc="-15" dirty="0" smtClean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 </a:t>
            </a:r>
            <a:r>
              <a:rPr lang="ru-RU" sz="1400" b="1" spc="-10" dirty="0" smtClean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ветеранов</a:t>
            </a:r>
            <a:r>
              <a:rPr lang="ru-RU" sz="1400" b="1" spc="-25" dirty="0" smtClean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 </a:t>
            </a:r>
            <a:r>
              <a:rPr lang="ru-RU" sz="1400" b="1" spc="-5" dirty="0" smtClean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(участников)</a:t>
            </a:r>
            <a:r>
              <a:rPr lang="ru-RU" sz="1400" b="1" spc="-15" dirty="0" smtClean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 СВО</a:t>
            </a:r>
            <a:endParaRPr lang="ru-RU" sz="1400" dirty="0">
              <a:solidFill>
                <a:schemeClr val="tx2">
                  <a:lumMod val="75000"/>
                </a:schemeClr>
              </a:solidFill>
              <a:latin typeface="Arial"/>
              <a:cs typeface="Arial"/>
            </a:endParaRPr>
          </a:p>
        </p:txBody>
      </p:sp>
      <p:grpSp>
        <p:nvGrpSpPr>
          <p:cNvPr id="6" name="object 6"/>
          <p:cNvGrpSpPr/>
          <p:nvPr/>
        </p:nvGrpSpPr>
        <p:grpSpPr>
          <a:xfrm>
            <a:off x="6713219" y="424191"/>
            <a:ext cx="2086610" cy="480059"/>
            <a:chOff x="6713219" y="424191"/>
            <a:chExt cx="2086610" cy="480059"/>
          </a:xfrm>
        </p:grpSpPr>
        <p:pic>
          <p:nvPicPr>
            <p:cNvPr id="7" name="object 7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888479" y="424191"/>
              <a:ext cx="1741931" cy="151447"/>
            </a:xfrm>
            <a:prstGeom prst="rect">
              <a:avLst/>
            </a:prstGeom>
          </p:spPr>
        </p:pic>
        <p:pic>
          <p:nvPicPr>
            <p:cNvPr id="8" name="object 8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713219" y="499872"/>
              <a:ext cx="2086355" cy="403860"/>
            </a:xfrm>
            <a:prstGeom prst="rect">
              <a:avLst/>
            </a:prstGeom>
          </p:spPr>
        </p:pic>
      </p:grpSp>
      <p:sp>
        <p:nvSpPr>
          <p:cNvPr id="9" name="object 9"/>
          <p:cNvSpPr txBox="1"/>
          <p:nvPr/>
        </p:nvSpPr>
        <p:spPr>
          <a:xfrm>
            <a:off x="6815455" y="328371"/>
            <a:ext cx="1868170" cy="4533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64135">
              <a:lnSpc>
                <a:spcPct val="100000"/>
              </a:lnSpc>
              <a:spcBef>
                <a:spcPts val="105"/>
              </a:spcBef>
            </a:pPr>
            <a:r>
              <a:rPr sz="1400" b="1" dirty="0">
                <a:solidFill>
                  <a:srgbClr val="C00000"/>
                </a:solidFill>
                <a:latin typeface="Arial"/>
                <a:cs typeface="Arial"/>
              </a:rPr>
              <a:t>на</a:t>
            </a:r>
            <a:r>
              <a:rPr sz="1400" b="1" spc="-2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400" b="1" spc="-15" dirty="0">
                <a:solidFill>
                  <a:srgbClr val="C00000"/>
                </a:solidFill>
                <a:latin typeface="Arial"/>
                <a:cs typeface="Arial"/>
              </a:rPr>
              <a:t>уровне</a:t>
            </a:r>
            <a:r>
              <a:rPr sz="1400" b="1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C00000"/>
                </a:solidFill>
                <a:latin typeface="Arial"/>
                <a:cs typeface="Arial"/>
              </a:rPr>
              <a:t>среднего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400" b="1" spc="-5" dirty="0">
                <a:solidFill>
                  <a:srgbClr val="C00000"/>
                </a:solidFill>
                <a:latin typeface="Arial"/>
                <a:cs typeface="Arial"/>
              </a:rPr>
              <a:t>общего</a:t>
            </a:r>
            <a:r>
              <a:rPr sz="1400" b="1" spc="-6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400" b="1" spc="-10" dirty="0">
                <a:solidFill>
                  <a:srgbClr val="C00000"/>
                </a:solidFill>
                <a:latin typeface="Arial"/>
                <a:cs typeface="Arial"/>
              </a:rPr>
              <a:t>образования</a:t>
            </a:r>
            <a:endParaRPr sz="14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22198" y="1223264"/>
            <a:ext cx="8346440" cy="319318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6985" algn="just">
              <a:lnSpc>
                <a:spcPct val="100000"/>
              </a:lnSpc>
              <a:spcBef>
                <a:spcPts val="100"/>
              </a:spcBef>
            </a:pPr>
            <a:r>
              <a:rPr sz="1200" b="1" i="1" spc="-5" dirty="0">
                <a:latin typeface="Arial"/>
                <a:cs typeface="Arial"/>
              </a:rPr>
              <a:t>Психологическая деятельность на уровне среднего </a:t>
            </a:r>
            <a:r>
              <a:rPr sz="1200" b="1" i="1" spc="-10" dirty="0">
                <a:latin typeface="Arial"/>
                <a:cs typeface="Arial"/>
              </a:rPr>
              <a:t>общего </a:t>
            </a:r>
            <a:r>
              <a:rPr sz="1200" b="1" i="1" spc="-5" dirty="0">
                <a:latin typeface="Arial"/>
                <a:cs typeface="Arial"/>
              </a:rPr>
              <a:t>образования (в </a:t>
            </a:r>
            <a:r>
              <a:rPr sz="1200" b="1" i="1" spc="-10" dirty="0">
                <a:latin typeface="Arial"/>
                <a:cs typeface="Arial"/>
              </a:rPr>
              <a:t>соответствии </a:t>
            </a:r>
            <a:r>
              <a:rPr sz="1200" b="1" i="1" dirty="0">
                <a:latin typeface="Arial"/>
                <a:cs typeface="Arial"/>
              </a:rPr>
              <a:t>с </a:t>
            </a:r>
            <a:r>
              <a:rPr sz="1200" b="1" i="1" spc="-5" dirty="0">
                <a:latin typeface="Arial"/>
                <a:cs typeface="Arial"/>
              </a:rPr>
              <a:t>частью 3 </a:t>
            </a:r>
            <a:r>
              <a:rPr sz="1200" b="1" i="1" dirty="0">
                <a:latin typeface="Arial"/>
                <a:cs typeface="Arial"/>
              </a:rPr>
              <a:t> </a:t>
            </a:r>
            <a:r>
              <a:rPr sz="1200" b="1" i="1" spc="-10" dirty="0">
                <a:latin typeface="Arial"/>
                <a:cs typeface="Arial"/>
              </a:rPr>
              <a:t>статьи </a:t>
            </a:r>
            <a:r>
              <a:rPr sz="1200" b="1" i="1" spc="-5" dirty="0">
                <a:latin typeface="Arial"/>
                <a:cs typeface="Arial"/>
              </a:rPr>
              <a:t>ФЗ </a:t>
            </a:r>
            <a:r>
              <a:rPr sz="1200" b="1" i="1" dirty="0">
                <a:latin typeface="Arial"/>
                <a:cs typeface="Arial"/>
              </a:rPr>
              <a:t>«Об </a:t>
            </a:r>
            <a:r>
              <a:rPr sz="1200" b="1" i="1" spc="-5" dirty="0">
                <a:latin typeface="Arial"/>
                <a:cs typeface="Arial"/>
              </a:rPr>
              <a:t>Образовании </a:t>
            </a:r>
            <a:r>
              <a:rPr sz="1200" b="1" i="1" dirty="0">
                <a:latin typeface="Arial"/>
                <a:cs typeface="Arial"/>
              </a:rPr>
              <a:t>в РФ») </a:t>
            </a:r>
            <a:r>
              <a:rPr sz="1200" b="1" i="1" spc="-5" dirty="0">
                <a:latin typeface="Arial"/>
                <a:cs typeface="Arial"/>
              </a:rPr>
              <a:t>направлена на дальнейшее становление </a:t>
            </a:r>
            <a:r>
              <a:rPr sz="1200" b="1" i="1" dirty="0">
                <a:latin typeface="Arial"/>
                <a:cs typeface="Arial"/>
              </a:rPr>
              <a:t>и </a:t>
            </a:r>
            <a:r>
              <a:rPr sz="1200" b="1" i="1" spc="-5" dirty="0">
                <a:latin typeface="Arial"/>
                <a:cs typeface="Arial"/>
              </a:rPr>
              <a:t>формирование личности </a:t>
            </a:r>
            <a:r>
              <a:rPr sz="1200" b="1" i="1" dirty="0">
                <a:latin typeface="Arial"/>
                <a:cs typeface="Arial"/>
              </a:rPr>
              <a:t> </a:t>
            </a:r>
            <a:r>
              <a:rPr sz="1200" b="1" i="1" spc="-15" dirty="0">
                <a:latin typeface="Arial"/>
                <a:cs typeface="Arial"/>
              </a:rPr>
              <a:t>обучающегося,</a:t>
            </a:r>
            <a:r>
              <a:rPr sz="1200" b="1" i="1" spc="-10" dirty="0">
                <a:latin typeface="Arial"/>
                <a:cs typeface="Arial"/>
              </a:rPr>
              <a:t> </a:t>
            </a:r>
            <a:r>
              <a:rPr sz="1200" b="1" i="1" spc="-5" dirty="0">
                <a:latin typeface="Arial"/>
                <a:cs typeface="Arial"/>
              </a:rPr>
              <a:t>развитие</a:t>
            </a:r>
            <a:r>
              <a:rPr sz="1200" b="1" i="1" dirty="0">
                <a:latin typeface="Arial"/>
                <a:cs typeface="Arial"/>
              </a:rPr>
              <a:t> </a:t>
            </a:r>
            <a:r>
              <a:rPr sz="1200" b="1" i="1" spc="-5" dirty="0">
                <a:latin typeface="Arial"/>
                <a:cs typeface="Arial"/>
              </a:rPr>
              <a:t>интереса</a:t>
            </a:r>
            <a:r>
              <a:rPr sz="1200" b="1" i="1" dirty="0">
                <a:latin typeface="Arial"/>
                <a:cs typeface="Arial"/>
              </a:rPr>
              <a:t> к</a:t>
            </a:r>
            <a:r>
              <a:rPr sz="1200" b="1" i="1" spc="5" dirty="0">
                <a:latin typeface="Arial"/>
                <a:cs typeface="Arial"/>
              </a:rPr>
              <a:t> </a:t>
            </a:r>
            <a:r>
              <a:rPr sz="1200" b="1" i="1" spc="-5" dirty="0">
                <a:latin typeface="Arial"/>
                <a:cs typeface="Arial"/>
              </a:rPr>
              <a:t>познанию,</a:t>
            </a:r>
            <a:r>
              <a:rPr sz="1200" b="1" i="1" dirty="0">
                <a:latin typeface="Arial"/>
                <a:cs typeface="Arial"/>
              </a:rPr>
              <a:t> </a:t>
            </a:r>
            <a:r>
              <a:rPr sz="1200" b="1" i="1" spc="-5" dirty="0">
                <a:latin typeface="Arial"/>
                <a:cs typeface="Arial"/>
              </a:rPr>
              <a:t>формирование</a:t>
            </a:r>
            <a:r>
              <a:rPr sz="1200" b="1" i="1" dirty="0">
                <a:latin typeface="Arial"/>
                <a:cs typeface="Arial"/>
              </a:rPr>
              <a:t> </a:t>
            </a:r>
            <a:r>
              <a:rPr sz="1200" b="1" i="1" spc="-5" dirty="0">
                <a:latin typeface="Arial"/>
                <a:cs typeface="Arial"/>
              </a:rPr>
              <a:t>навыков</a:t>
            </a:r>
            <a:r>
              <a:rPr sz="1200" b="1" i="1" dirty="0">
                <a:latin typeface="Arial"/>
                <a:cs typeface="Arial"/>
              </a:rPr>
              <a:t> </a:t>
            </a:r>
            <a:r>
              <a:rPr sz="1200" b="1" i="1" spc="-5" dirty="0">
                <a:latin typeface="Arial"/>
                <a:cs typeface="Arial"/>
              </a:rPr>
              <a:t>самостоятельной</a:t>
            </a:r>
            <a:r>
              <a:rPr sz="1200" b="1" i="1" dirty="0">
                <a:latin typeface="Arial"/>
                <a:cs typeface="Arial"/>
              </a:rPr>
              <a:t> </a:t>
            </a:r>
            <a:r>
              <a:rPr sz="1200" b="1" i="1" spc="-5" dirty="0">
                <a:latin typeface="Arial"/>
                <a:cs typeface="Arial"/>
              </a:rPr>
              <a:t>учебной </a:t>
            </a:r>
            <a:r>
              <a:rPr sz="1200" b="1" i="1" dirty="0">
                <a:latin typeface="Arial"/>
                <a:cs typeface="Arial"/>
              </a:rPr>
              <a:t> </a:t>
            </a:r>
            <a:r>
              <a:rPr sz="1200" b="1" i="1" spc="-5" dirty="0">
                <a:latin typeface="Arial"/>
                <a:cs typeface="Arial"/>
              </a:rPr>
              <a:t>деятельности,</a:t>
            </a:r>
            <a:r>
              <a:rPr sz="1200" b="1" i="1" dirty="0">
                <a:latin typeface="Arial"/>
                <a:cs typeface="Arial"/>
              </a:rPr>
              <a:t> профессиональной</a:t>
            </a:r>
            <a:r>
              <a:rPr sz="1200" b="1" i="1" spc="5" dirty="0">
                <a:latin typeface="Arial"/>
                <a:cs typeface="Arial"/>
              </a:rPr>
              <a:t> </a:t>
            </a:r>
            <a:r>
              <a:rPr sz="1200" b="1" i="1" spc="-5" dirty="0">
                <a:latin typeface="Arial"/>
                <a:cs typeface="Arial"/>
              </a:rPr>
              <a:t>направленности</a:t>
            </a:r>
            <a:r>
              <a:rPr sz="1200" b="1" i="1" dirty="0">
                <a:latin typeface="Arial"/>
                <a:cs typeface="Arial"/>
              </a:rPr>
              <a:t> </a:t>
            </a:r>
            <a:r>
              <a:rPr sz="1200" b="1" i="1" spc="-5" dirty="0">
                <a:latin typeface="Arial"/>
                <a:cs typeface="Arial"/>
              </a:rPr>
              <a:t>личности,</a:t>
            </a:r>
            <a:r>
              <a:rPr sz="1200" b="1" i="1" dirty="0">
                <a:latin typeface="Arial"/>
                <a:cs typeface="Arial"/>
              </a:rPr>
              <a:t> </a:t>
            </a:r>
            <a:r>
              <a:rPr sz="1200" b="1" i="1" spc="-5" dirty="0">
                <a:latin typeface="Arial"/>
                <a:cs typeface="Arial"/>
              </a:rPr>
              <a:t>подготовку</a:t>
            </a:r>
            <a:r>
              <a:rPr sz="1200" b="1" i="1" dirty="0">
                <a:latin typeface="Arial"/>
                <a:cs typeface="Arial"/>
              </a:rPr>
              <a:t> к</a:t>
            </a:r>
            <a:r>
              <a:rPr sz="1200" b="1" i="1" spc="5" dirty="0">
                <a:latin typeface="Arial"/>
                <a:cs typeface="Arial"/>
              </a:rPr>
              <a:t> </a:t>
            </a:r>
            <a:r>
              <a:rPr sz="1200" b="1" i="1" dirty="0">
                <a:latin typeface="Arial"/>
                <a:cs typeface="Arial"/>
              </a:rPr>
              <a:t>жизни</a:t>
            </a:r>
            <a:r>
              <a:rPr sz="1200" b="1" i="1" spc="5" dirty="0">
                <a:latin typeface="Arial"/>
                <a:cs typeface="Arial"/>
              </a:rPr>
              <a:t> </a:t>
            </a:r>
            <a:r>
              <a:rPr sz="1200" b="1" i="1" dirty="0">
                <a:latin typeface="Arial"/>
                <a:cs typeface="Arial"/>
              </a:rPr>
              <a:t>в</a:t>
            </a:r>
            <a:r>
              <a:rPr sz="1200" b="1" i="1" spc="5" dirty="0">
                <a:latin typeface="Arial"/>
                <a:cs typeface="Arial"/>
              </a:rPr>
              <a:t> </a:t>
            </a:r>
            <a:r>
              <a:rPr sz="1200" b="1" i="1" spc="-10" dirty="0">
                <a:latin typeface="Arial"/>
                <a:cs typeface="Arial"/>
              </a:rPr>
              <a:t>обществе, </a:t>
            </a:r>
            <a:r>
              <a:rPr sz="1200" b="1" i="1" spc="-5" dirty="0">
                <a:latin typeface="Arial"/>
                <a:cs typeface="Arial"/>
              </a:rPr>
              <a:t> жизненному</a:t>
            </a:r>
            <a:r>
              <a:rPr sz="1200" b="1" i="1" spc="25" dirty="0">
                <a:latin typeface="Arial"/>
                <a:cs typeface="Arial"/>
              </a:rPr>
              <a:t> </a:t>
            </a:r>
            <a:r>
              <a:rPr sz="1200" b="1" i="1" spc="-5" dirty="0">
                <a:latin typeface="Arial"/>
                <a:cs typeface="Arial"/>
              </a:rPr>
              <a:t>самоопределению,</a:t>
            </a:r>
            <a:r>
              <a:rPr sz="1200" b="1" i="1" spc="10" dirty="0">
                <a:latin typeface="Arial"/>
                <a:cs typeface="Arial"/>
              </a:rPr>
              <a:t> </a:t>
            </a:r>
            <a:r>
              <a:rPr sz="1200" b="1" i="1" spc="-5" dirty="0">
                <a:latin typeface="Arial"/>
                <a:cs typeface="Arial"/>
              </a:rPr>
              <a:t>продолжению</a:t>
            </a:r>
            <a:r>
              <a:rPr sz="1200" b="1" i="1" spc="50" dirty="0">
                <a:latin typeface="Arial"/>
                <a:cs typeface="Arial"/>
              </a:rPr>
              <a:t> </a:t>
            </a:r>
            <a:r>
              <a:rPr sz="1200" b="1" i="1" spc="-5" dirty="0">
                <a:latin typeface="Arial"/>
                <a:cs typeface="Arial"/>
              </a:rPr>
              <a:t>образования</a:t>
            </a:r>
            <a:r>
              <a:rPr sz="1200" b="1" i="1" spc="15" dirty="0">
                <a:latin typeface="Arial"/>
                <a:cs typeface="Arial"/>
              </a:rPr>
              <a:t> </a:t>
            </a:r>
            <a:r>
              <a:rPr sz="1200" b="1" i="1" dirty="0">
                <a:latin typeface="Arial"/>
                <a:cs typeface="Arial"/>
              </a:rPr>
              <a:t>и</a:t>
            </a:r>
            <a:r>
              <a:rPr sz="1200" b="1" i="1" spc="25" dirty="0">
                <a:latin typeface="Arial"/>
                <a:cs typeface="Arial"/>
              </a:rPr>
              <a:t> </a:t>
            </a:r>
            <a:r>
              <a:rPr sz="1200" b="1" i="1" spc="-10" dirty="0">
                <a:latin typeface="Arial"/>
                <a:cs typeface="Arial"/>
              </a:rPr>
              <a:t>началу</a:t>
            </a:r>
            <a:r>
              <a:rPr sz="1200" b="1" i="1" spc="5" dirty="0">
                <a:latin typeface="Arial"/>
                <a:cs typeface="Arial"/>
              </a:rPr>
              <a:t> </a:t>
            </a:r>
            <a:r>
              <a:rPr sz="1200" b="1" i="1" spc="-5" dirty="0">
                <a:latin typeface="Arial"/>
                <a:cs typeface="Arial"/>
              </a:rPr>
              <a:t>профессиональной</a:t>
            </a:r>
            <a:r>
              <a:rPr sz="1200" b="1" i="1" spc="45" dirty="0">
                <a:latin typeface="Arial"/>
                <a:cs typeface="Arial"/>
              </a:rPr>
              <a:t> </a:t>
            </a:r>
            <a:r>
              <a:rPr sz="1200" b="1" i="1" spc="-5" dirty="0">
                <a:latin typeface="Arial"/>
                <a:cs typeface="Arial"/>
              </a:rPr>
              <a:t>деятельности</a:t>
            </a:r>
            <a:endParaRPr sz="1200">
              <a:latin typeface="Arial"/>
              <a:cs typeface="Arial"/>
            </a:endParaRPr>
          </a:p>
          <a:p>
            <a:pPr marL="361950" marR="5080" algn="just">
              <a:lnSpc>
                <a:spcPct val="100000"/>
              </a:lnSpc>
              <a:spcBef>
                <a:spcPts val="795"/>
              </a:spcBef>
            </a:pPr>
            <a:r>
              <a:rPr sz="1200" spc="345" dirty="0">
                <a:latin typeface="Microsoft Sans Serif"/>
                <a:cs typeface="Microsoft Sans Serif"/>
              </a:rPr>
              <a:t>– </a:t>
            </a:r>
            <a:r>
              <a:rPr sz="1400" spc="-10" dirty="0">
                <a:latin typeface="Microsoft Sans Serif"/>
                <a:cs typeface="Microsoft Sans Serif"/>
              </a:rPr>
              <a:t>проведение</a:t>
            </a:r>
            <a:r>
              <a:rPr sz="1400" spc="-5" dirty="0">
                <a:latin typeface="Microsoft Sans Serif"/>
                <a:cs typeface="Microsoft Sans Serif"/>
              </a:rPr>
              <a:t> </a:t>
            </a:r>
            <a:r>
              <a:rPr sz="1400" spc="-10" dirty="0">
                <a:latin typeface="Microsoft Sans Serif"/>
                <a:cs typeface="Microsoft Sans Serif"/>
              </a:rPr>
              <a:t>психологических</a:t>
            </a:r>
            <a:r>
              <a:rPr sz="1400" spc="-5" dirty="0">
                <a:latin typeface="Microsoft Sans Serif"/>
                <a:cs typeface="Microsoft Sans Serif"/>
              </a:rPr>
              <a:t> </a:t>
            </a:r>
            <a:r>
              <a:rPr sz="1400" spc="-10" dirty="0">
                <a:latin typeface="Microsoft Sans Serif"/>
                <a:cs typeface="Microsoft Sans Serif"/>
              </a:rPr>
              <a:t>занятий,</a:t>
            </a:r>
            <a:r>
              <a:rPr sz="1400" spc="-5" dirty="0">
                <a:latin typeface="Microsoft Sans Serif"/>
                <a:cs typeface="Microsoft Sans Serif"/>
              </a:rPr>
              <a:t> содействующих</a:t>
            </a:r>
            <a:r>
              <a:rPr sz="1400" dirty="0">
                <a:latin typeface="Microsoft Sans Serif"/>
                <a:cs typeface="Microsoft Sans Serif"/>
              </a:rPr>
              <a:t> </a:t>
            </a:r>
            <a:r>
              <a:rPr sz="1400" spc="-15" dirty="0">
                <a:latin typeface="Microsoft Sans Serif"/>
                <a:cs typeface="Microsoft Sans Serif"/>
              </a:rPr>
              <a:t>познавательной</a:t>
            </a:r>
            <a:r>
              <a:rPr sz="1400" spc="-10" dirty="0">
                <a:latin typeface="Microsoft Sans Serif"/>
                <a:cs typeface="Microsoft Sans Serif"/>
              </a:rPr>
              <a:t> </a:t>
            </a:r>
            <a:r>
              <a:rPr sz="1400" spc="-5" dirty="0">
                <a:latin typeface="Microsoft Sans Serif"/>
                <a:cs typeface="Microsoft Sans Serif"/>
              </a:rPr>
              <a:t>и</a:t>
            </a:r>
            <a:r>
              <a:rPr sz="1400" dirty="0">
                <a:latin typeface="Microsoft Sans Serif"/>
                <a:cs typeface="Microsoft Sans Serif"/>
              </a:rPr>
              <a:t> </a:t>
            </a:r>
            <a:r>
              <a:rPr sz="1400" spc="-5" dirty="0">
                <a:latin typeface="Microsoft Sans Serif"/>
                <a:cs typeface="Microsoft Sans Serif"/>
              </a:rPr>
              <a:t>личностной </a:t>
            </a:r>
            <a:r>
              <a:rPr sz="1400" dirty="0">
                <a:latin typeface="Microsoft Sans Serif"/>
                <a:cs typeface="Microsoft Sans Serif"/>
              </a:rPr>
              <a:t> </a:t>
            </a:r>
            <a:r>
              <a:rPr sz="1400" spc="-10" dirty="0">
                <a:latin typeface="Microsoft Sans Serif"/>
                <a:cs typeface="Microsoft Sans Serif"/>
              </a:rPr>
              <a:t>рефлексии</a:t>
            </a:r>
            <a:r>
              <a:rPr sz="1400" spc="-5" dirty="0">
                <a:latin typeface="Microsoft Sans Serif"/>
                <a:cs typeface="Microsoft Sans Serif"/>
              </a:rPr>
              <a:t> </a:t>
            </a:r>
            <a:r>
              <a:rPr sz="1400" dirty="0">
                <a:latin typeface="Microsoft Sans Serif"/>
                <a:cs typeface="Microsoft Sans Serif"/>
              </a:rPr>
              <a:t>для</a:t>
            </a:r>
            <a:r>
              <a:rPr sz="1400" spc="5" dirty="0">
                <a:latin typeface="Microsoft Sans Serif"/>
                <a:cs typeface="Microsoft Sans Serif"/>
              </a:rPr>
              <a:t> </a:t>
            </a:r>
            <a:r>
              <a:rPr sz="1400" dirty="0">
                <a:latin typeface="Microsoft Sans Serif"/>
                <a:cs typeface="Microsoft Sans Serif"/>
              </a:rPr>
              <a:t>выбора</a:t>
            </a:r>
            <a:r>
              <a:rPr sz="1400" spc="5" dirty="0">
                <a:latin typeface="Microsoft Sans Serif"/>
                <a:cs typeface="Microsoft Sans Serif"/>
              </a:rPr>
              <a:t> </a:t>
            </a:r>
            <a:r>
              <a:rPr sz="1400" spc="-5" dirty="0">
                <a:latin typeface="Microsoft Sans Serif"/>
                <a:cs typeface="Microsoft Sans Serif"/>
              </a:rPr>
              <a:t>индивидуальных</a:t>
            </a:r>
            <a:r>
              <a:rPr sz="1400" dirty="0">
                <a:latin typeface="Microsoft Sans Serif"/>
                <a:cs typeface="Microsoft Sans Serif"/>
              </a:rPr>
              <a:t> </a:t>
            </a:r>
            <a:r>
              <a:rPr sz="1400" spc="-10" dirty="0">
                <a:latin typeface="Microsoft Sans Serif"/>
                <a:cs typeface="Microsoft Sans Serif"/>
              </a:rPr>
              <a:t>траекторий</a:t>
            </a:r>
            <a:r>
              <a:rPr sz="1400" spc="-5" dirty="0">
                <a:latin typeface="Microsoft Sans Serif"/>
                <a:cs typeface="Microsoft Sans Serif"/>
              </a:rPr>
              <a:t> </a:t>
            </a:r>
            <a:r>
              <a:rPr sz="1400" spc="-10" dirty="0">
                <a:latin typeface="Microsoft Sans Serif"/>
                <a:cs typeface="Microsoft Sans Serif"/>
              </a:rPr>
              <a:t>личностного</a:t>
            </a:r>
            <a:r>
              <a:rPr sz="1400" spc="-5" dirty="0">
                <a:latin typeface="Microsoft Sans Serif"/>
                <a:cs typeface="Microsoft Sans Serif"/>
              </a:rPr>
              <a:t> </a:t>
            </a:r>
            <a:r>
              <a:rPr sz="1400" dirty="0">
                <a:latin typeface="Microsoft Sans Serif"/>
                <a:cs typeface="Microsoft Sans Serif"/>
              </a:rPr>
              <a:t>и</a:t>
            </a:r>
            <a:r>
              <a:rPr sz="1400" spc="5" dirty="0">
                <a:latin typeface="Microsoft Sans Serif"/>
                <a:cs typeface="Microsoft Sans Serif"/>
              </a:rPr>
              <a:t> </a:t>
            </a:r>
            <a:r>
              <a:rPr sz="1400" spc="-10" dirty="0">
                <a:latin typeface="Microsoft Sans Serif"/>
                <a:cs typeface="Microsoft Sans Serif"/>
              </a:rPr>
              <a:t>профессионального </a:t>
            </a:r>
            <a:r>
              <a:rPr sz="1400" spc="-5" dirty="0">
                <a:latin typeface="Microsoft Sans Serif"/>
                <a:cs typeface="Microsoft Sans Serif"/>
              </a:rPr>
              <a:t> становления.</a:t>
            </a:r>
            <a:endParaRPr sz="1400">
              <a:latin typeface="Microsoft Sans Serif"/>
              <a:cs typeface="Microsoft Sans Serif"/>
            </a:endParaRPr>
          </a:p>
          <a:p>
            <a:pPr marL="361950" marR="8255" algn="just">
              <a:lnSpc>
                <a:spcPct val="100000"/>
              </a:lnSpc>
              <a:spcBef>
                <a:spcPts val="5"/>
              </a:spcBef>
              <a:buChar char="-"/>
              <a:tabLst>
                <a:tab pos="1896110" algn="l"/>
              </a:tabLst>
            </a:pPr>
            <a:r>
              <a:rPr lang="ru-RU" sz="1400" spc="-10" dirty="0" smtClean="0">
                <a:latin typeface="Microsoft Sans Serif"/>
                <a:cs typeface="Microsoft Sans Serif"/>
              </a:rPr>
              <a:t> </a:t>
            </a:r>
            <a:r>
              <a:rPr sz="1400" spc="-10" smtClean="0">
                <a:latin typeface="Microsoft Sans Serif"/>
                <a:cs typeface="Microsoft Sans Serif"/>
              </a:rPr>
              <a:t>проектирование</a:t>
            </a:r>
            <a:r>
              <a:rPr sz="1400" spc="-5" smtClean="0">
                <a:latin typeface="Microsoft Sans Serif"/>
                <a:cs typeface="Microsoft Sans Serif"/>
              </a:rPr>
              <a:t> </a:t>
            </a:r>
            <a:r>
              <a:rPr sz="1400" spc="-5" dirty="0">
                <a:latin typeface="Microsoft Sans Serif"/>
                <a:cs typeface="Microsoft Sans Serif"/>
              </a:rPr>
              <a:t>и</a:t>
            </a:r>
            <a:r>
              <a:rPr sz="1400" dirty="0">
                <a:latin typeface="Microsoft Sans Serif"/>
                <a:cs typeface="Microsoft Sans Serif"/>
              </a:rPr>
              <a:t> </a:t>
            </a:r>
            <a:r>
              <a:rPr sz="1400" spc="-5" dirty="0">
                <a:latin typeface="Microsoft Sans Serif"/>
                <a:cs typeface="Microsoft Sans Serif"/>
              </a:rPr>
              <a:t>реализация</a:t>
            </a:r>
            <a:r>
              <a:rPr sz="1400" dirty="0">
                <a:latin typeface="Microsoft Sans Serif"/>
                <a:cs typeface="Microsoft Sans Serif"/>
              </a:rPr>
              <a:t> </a:t>
            </a:r>
            <a:r>
              <a:rPr sz="1400" spc="-15" dirty="0">
                <a:latin typeface="Microsoft Sans Serif"/>
                <a:cs typeface="Microsoft Sans Serif"/>
              </a:rPr>
              <a:t>программ</a:t>
            </a:r>
            <a:r>
              <a:rPr sz="1400" spc="-10" dirty="0">
                <a:latin typeface="Microsoft Sans Serif"/>
                <a:cs typeface="Microsoft Sans Serif"/>
              </a:rPr>
              <a:t> развития</a:t>
            </a:r>
            <a:r>
              <a:rPr sz="1400" spc="-5" dirty="0">
                <a:latin typeface="Microsoft Sans Serif"/>
                <a:cs typeface="Microsoft Sans Serif"/>
              </a:rPr>
              <a:t> ценностносмысловых</a:t>
            </a:r>
            <a:r>
              <a:rPr sz="1400" dirty="0">
                <a:latin typeface="Microsoft Sans Serif"/>
                <a:cs typeface="Microsoft Sans Serif"/>
              </a:rPr>
              <a:t> </a:t>
            </a:r>
            <a:r>
              <a:rPr sz="1400" spc="-15" dirty="0">
                <a:latin typeface="Microsoft Sans Serif"/>
                <a:cs typeface="Microsoft Sans Serif"/>
              </a:rPr>
              <a:t>установок</a:t>
            </a:r>
            <a:r>
              <a:rPr sz="1400" spc="-10" dirty="0">
                <a:latin typeface="Microsoft Sans Serif"/>
                <a:cs typeface="Microsoft Sans Serif"/>
              </a:rPr>
              <a:t> </a:t>
            </a:r>
            <a:r>
              <a:rPr sz="1400" spc="-25" dirty="0">
                <a:latin typeface="Microsoft Sans Serif"/>
                <a:cs typeface="Microsoft Sans Serif"/>
              </a:rPr>
              <a:t>по </a:t>
            </a:r>
            <a:r>
              <a:rPr sz="1400" spc="-20" dirty="0">
                <a:latin typeface="Microsoft Sans Serif"/>
                <a:cs typeface="Microsoft Sans Serif"/>
              </a:rPr>
              <a:t> </a:t>
            </a:r>
            <a:r>
              <a:rPr sz="1400" spc="-5" dirty="0">
                <a:latin typeface="Microsoft Sans Serif"/>
                <a:cs typeface="Microsoft Sans Serif"/>
              </a:rPr>
              <a:t>отношению</a:t>
            </a:r>
            <a:r>
              <a:rPr sz="1400" spc="-15" dirty="0">
                <a:latin typeface="Microsoft Sans Serif"/>
                <a:cs typeface="Microsoft Sans Serif"/>
              </a:rPr>
              <a:t> </a:t>
            </a:r>
            <a:r>
              <a:rPr sz="1400" spc="-75" dirty="0">
                <a:latin typeface="Microsoft Sans Serif"/>
                <a:cs typeface="Microsoft Sans Serif"/>
              </a:rPr>
              <a:t>к</a:t>
            </a:r>
            <a:r>
              <a:rPr sz="1400" spc="25" dirty="0">
                <a:latin typeface="Microsoft Sans Serif"/>
                <a:cs typeface="Microsoft Sans Serif"/>
              </a:rPr>
              <a:t> </a:t>
            </a:r>
            <a:r>
              <a:rPr sz="1400" spc="-5" dirty="0">
                <a:latin typeface="Microsoft Sans Serif"/>
                <a:cs typeface="Microsoft Sans Serif"/>
              </a:rPr>
              <a:t>собственной</a:t>
            </a:r>
            <a:r>
              <a:rPr sz="1400" spc="-10" dirty="0">
                <a:latin typeface="Microsoft Sans Serif"/>
                <a:cs typeface="Microsoft Sans Serif"/>
              </a:rPr>
              <a:t> </a:t>
            </a:r>
            <a:r>
              <a:rPr sz="1400" spc="-15" dirty="0">
                <a:latin typeface="Microsoft Sans Serif"/>
                <a:cs typeface="Microsoft Sans Serif"/>
              </a:rPr>
              <a:t>жизненной</a:t>
            </a:r>
            <a:r>
              <a:rPr sz="1400" spc="-5" dirty="0">
                <a:latin typeface="Microsoft Sans Serif"/>
                <a:cs typeface="Microsoft Sans Serif"/>
              </a:rPr>
              <a:t> </a:t>
            </a:r>
            <a:r>
              <a:rPr sz="1400" spc="-10" dirty="0">
                <a:latin typeface="Microsoft Sans Serif"/>
                <a:cs typeface="Microsoft Sans Serif"/>
              </a:rPr>
              <a:t>траектории,</a:t>
            </a:r>
            <a:r>
              <a:rPr sz="1400" spc="-20" dirty="0">
                <a:latin typeface="Microsoft Sans Serif"/>
                <a:cs typeface="Microsoft Sans Serif"/>
              </a:rPr>
              <a:t> </a:t>
            </a:r>
            <a:r>
              <a:rPr sz="1400" spc="-15" dirty="0">
                <a:latin typeface="Microsoft Sans Serif"/>
                <a:cs typeface="Microsoft Sans Serif"/>
              </a:rPr>
              <a:t>жизненному</a:t>
            </a:r>
            <a:r>
              <a:rPr sz="1400" spc="-5" dirty="0">
                <a:latin typeface="Microsoft Sans Serif"/>
                <a:cs typeface="Microsoft Sans Serif"/>
              </a:rPr>
              <a:t> </a:t>
            </a:r>
            <a:r>
              <a:rPr sz="1400" spc="-15" dirty="0">
                <a:latin typeface="Microsoft Sans Serif"/>
                <a:cs typeface="Microsoft Sans Serif"/>
              </a:rPr>
              <a:t>предназначению.</a:t>
            </a:r>
            <a:endParaRPr sz="1400">
              <a:latin typeface="Microsoft Sans Serif"/>
              <a:cs typeface="Microsoft Sans Serif"/>
            </a:endParaRPr>
          </a:p>
          <a:p>
            <a:pPr marL="361950" marR="6350" algn="just">
              <a:lnSpc>
                <a:spcPct val="100000"/>
              </a:lnSpc>
              <a:buChar char="-"/>
              <a:tabLst>
                <a:tab pos="1863089" algn="l"/>
              </a:tabLst>
            </a:pPr>
            <a:r>
              <a:rPr lang="ru-RU" sz="1400" spc="-15" dirty="0" smtClean="0">
                <a:latin typeface="Microsoft Sans Serif"/>
                <a:cs typeface="Microsoft Sans Serif"/>
              </a:rPr>
              <a:t> </a:t>
            </a:r>
            <a:r>
              <a:rPr sz="1400" spc="-15" smtClean="0">
                <a:latin typeface="Microsoft Sans Serif"/>
                <a:cs typeface="Microsoft Sans Serif"/>
              </a:rPr>
              <a:t>организация </a:t>
            </a:r>
            <a:r>
              <a:rPr sz="1400" spc="-15" dirty="0">
                <a:latin typeface="Microsoft Sans Serif"/>
                <a:cs typeface="Microsoft Sans Serif"/>
              </a:rPr>
              <a:t>занятий </a:t>
            </a:r>
            <a:r>
              <a:rPr sz="1400" dirty="0">
                <a:latin typeface="Microsoft Sans Serif"/>
                <a:cs typeface="Microsoft Sans Serif"/>
              </a:rPr>
              <a:t>в </a:t>
            </a:r>
            <a:r>
              <a:rPr sz="1400" spc="-15" dirty="0">
                <a:latin typeface="Microsoft Sans Serif"/>
                <a:cs typeface="Microsoft Sans Serif"/>
              </a:rPr>
              <a:t>формате </a:t>
            </a:r>
            <a:r>
              <a:rPr sz="1400" spc="-10" dirty="0">
                <a:latin typeface="Microsoft Sans Serif"/>
                <a:cs typeface="Microsoft Sans Serif"/>
              </a:rPr>
              <a:t>социально-психологического тренинга, направленных на </a:t>
            </a:r>
            <a:r>
              <a:rPr sz="1400" spc="-5" dirty="0">
                <a:latin typeface="Microsoft Sans Serif"/>
                <a:cs typeface="Microsoft Sans Serif"/>
              </a:rPr>
              <a:t> </a:t>
            </a:r>
            <a:r>
              <a:rPr sz="1400" spc="-10" dirty="0">
                <a:latin typeface="Microsoft Sans Serif"/>
                <a:cs typeface="Microsoft Sans Serif"/>
              </a:rPr>
              <a:t>развитие</a:t>
            </a:r>
            <a:r>
              <a:rPr sz="1400" spc="-5" dirty="0">
                <a:latin typeface="Microsoft Sans Serif"/>
                <a:cs typeface="Microsoft Sans Serif"/>
              </a:rPr>
              <a:t> </a:t>
            </a:r>
            <a:r>
              <a:rPr sz="1400" spc="-10" dirty="0">
                <a:latin typeface="Microsoft Sans Serif"/>
                <a:cs typeface="Microsoft Sans Serif"/>
              </a:rPr>
              <a:t>позитивных</a:t>
            </a:r>
            <a:r>
              <a:rPr sz="1400" spc="-5" dirty="0">
                <a:latin typeface="Microsoft Sans Serif"/>
                <a:cs typeface="Microsoft Sans Serif"/>
              </a:rPr>
              <a:t> </a:t>
            </a:r>
            <a:r>
              <a:rPr sz="1400" spc="-10" dirty="0">
                <a:latin typeface="Microsoft Sans Serif"/>
                <a:cs typeface="Microsoft Sans Serif"/>
              </a:rPr>
              <a:t>межличностных</a:t>
            </a:r>
            <a:r>
              <a:rPr sz="1400" spc="-5" dirty="0">
                <a:latin typeface="Microsoft Sans Serif"/>
                <a:cs typeface="Microsoft Sans Serif"/>
              </a:rPr>
              <a:t> отношений,</a:t>
            </a:r>
            <a:r>
              <a:rPr sz="1400" dirty="0">
                <a:latin typeface="Microsoft Sans Serif"/>
                <a:cs typeface="Microsoft Sans Serif"/>
              </a:rPr>
              <a:t> </a:t>
            </a:r>
            <a:r>
              <a:rPr sz="1400" spc="-15" dirty="0">
                <a:latin typeface="Microsoft Sans Serif"/>
                <a:cs typeface="Microsoft Sans Serif"/>
              </a:rPr>
              <a:t>разрешение</a:t>
            </a:r>
            <a:r>
              <a:rPr sz="1400" spc="-10" dirty="0">
                <a:latin typeface="Microsoft Sans Serif"/>
                <a:cs typeface="Microsoft Sans Serif"/>
              </a:rPr>
              <a:t> сложных</a:t>
            </a:r>
            <a:r>
              <a:rPr sz="1400" spc="-5" dirty="0">
                <a:latin typeface="Microsoft Sans Serif"/>
                <a:cs typeface="Microsoft Sans Serif"/>
              </a:rPr>
              <a:t> ситуаций</a:t>
            </a:r>
            <a:r>
              <a:rPr sz="1400" dirty="0">
                <a:latin typeface="Microsoft Sans Serif"/>
                <a:cs typeface="Microsoft Sans Serif"/>
              </a:rPr>
              <a:t> </a:t>
            </a:r>
            <a:r>
              <a:rPr sz="1400" spc="-15" dirty="0">
                <a:latin typeface="Microsoft Sans Serif"/>
                <a:cs typeface="Microsoft Sans Serif"/>
              </a:rPr>
              <a:t>во </a:t>
            </a:r>
            <a:r>
              <a:rPr sz="1400" spc="-10" dirty="0">
                <a:latin typeface="Microsoft Sans Serif"/>
                <a:cs typeface="Microsoft Sans Serif"/>
              </a:rPr>
              <a:t> взаимоотношениях</a:t>
            </a:r>
            <a:r>
              <a:rPr sz="1400" spc="-5" dirty="0">
                <a:latin typeface="Microsoft Sans Serif"/>
                <a:cs typeface="Microsoft Sans Serif"/>
              </a:rPr>
              <a:t> </a:t>
            </a:r>
            <a:r>
              <a:rPr sz="1400" dirty="0">
                <a:latin typeface="Microsoft Sans Serif"/>
                <a:cs typeface="Microsoft Sans Serif"/>
              </a:rPr>
              <a:t>с</a:t>
            </a:r>
            <a:r>
              <a:rPr sz="1400" spc="5" dirty="0">
                <a:latin typeface="Microsoft Sans Serif"/>
                <a:cs typeface="Microsoft Sans Serif"/>
              </a:rPr>
              <a:t> </a:t>
            </a:r>
            <a:r>
              <a:rPr sz="1400" spc="-15" dirty="0">
                <a:latin typeface="Microsoft Sans Serif"/>
                <a:cs typeface="Microsoft Sans Serif"/>
              </a:rPr>
              <a:t>родителями</a:t>
            </a:r>
            <a:r>
              <a:rPr sz="1400" spc="-10" dirty="0">
                <a:latin typeface="Microsoft Sans Serif"/>
                <a:cs typeface="Microsoft Sans Serif"/>
              </a:rPr>
              <a:t> </a:t>
            </a:r>
            <a:r>
              <a:rPr sz="1400" dirty="0">
                <a:latin typeface="Microsoft Sans Serif"/>
                <a:cs typeface="Microsoft Sans Serif"/>
              </a:rPr>
              <a:t>и</a:t>
            </a:r>
            <a:r>
              <a:rPr sz="1400" spc="5" dirty="0">
                <a:latin typeface="Microsoft Sans Serif"/>
                <a:cs typeface="Microsoft Sans Serif"/>
              </a:rPr>
              <a:t> </a:t>
            </a:r>
            <a:r>
              <a:rPr sz="1400" spc="-20" dirty="0">
                <a:latin typeface="Microsoft Sans Serif"/>
                <a:cs typeface="Microsoft Sans Serif"/>
              </a:rPr>
              <a:t>педагогами,</a:t>
            </a:r>
            <a:r>
              <a:rPr sz="1400" spc="280" dirty="0">
                <a:latin typeface="Microsoft Sans Serif"/>
                <a:cs typeface="Microsoft Sans Serif"/>
              </a:rPr>
              <a:t> </a:t>
            </a:r>
            <a:r>
              <a:rPr sz="1400" spc="-5" dirty="0">
                <a:latin typeface="Microsoft Sans Serif"/>
                <a:cs typeface="Microsoft Sans Serif"/>
              </a:rPr>
              <a:t>овладение</a:t>
            </a:r>
            <a:r>
              <a:rPr sz="1400" dirty="0">
                <a:latin typeface="Microsoft Sans Serif"/>
                <a:cs typeface="Microsoft Sans Serif"/>
              </a:rPr>
              <a:t> </a:t>
            </a:r>
            <a:r>
              <a:rPr sz="1400" spc="-10" dirty="0">
                <a:latin typeface="Microsoft Sans Serif"/>
                <a:cs typeface="Microsoft Sans Serif"/>
              </a:rPr>
              <a:t>приемами</a:t>
            </a:r>
            <a:r>
              <a:rPr sz="1400" spc="-5" dirty="0">
                <a:latin typeface="Microsoft Sans Serif"/>
                <a:cs typeface="Microsoft Sans Serif"/>
              </a:rPr>
              <a:t> </a:t>
            </a:r>
            <a:r>
              <a:rPr sz="1400" dirty="0">
                <a:latin typeface="Microsoft Sans Serif"/>
                <a:cs typeface="Microsoft Sans Serif"/>
              </a:rPr>
              <a:t>социальной </a:t>
            </a:r>
            <a:r>
              <a:rPr sz="1400" spc="5" dirty="0">
                <a:latin typeface="Microsoft Sans Serif"/>
                <a:cs typeface="Microsoft Sans Serif"/>
              </a:rPr>
              <a:t> </a:t>
            </a:r>
            <a:r>
              <a:rPr sz="1400" spc="-5" dirty="0">
                <a:latin typeface="Microsoft Sans Serif"/>
                <a:cs typeface="Microsoft Sans Serif"/>
              </a:rPr>
              <a:t>перцепции.</a:t>
            </a:r>
            <a:endParaRPr sz="1400">
              <a:latin typeface="Microsoft Sans Serif"/>
              <a:cs typeface="Microsoft Sans Serif"/>
            </a:endParaRPr>
          </a:p>
          <a:p>
            <a:pPr marL="361950" marR="8255" algn="just">
              <a:lnSpc>
                <a:spcPct val="100000"/>
              </a:lnSpc>
              <a:buChar char="-"/>
              <a:tabLst>
                <a:tab pos="1879600" algn="l"/>
              </a:tabLst>
            </a:pPr>
            <a:r>
              <a:rPr lang="ru-RU" sz="1400" spc="-10" dirty="0" smtClean="0">
                <a:latin typeface="Microsoft Sans Serif"/>
                <a:cs typeface="Microsoft Sans Serif"/>
              </a:rPr>
              <a:t> </a:t>
            </a:r>
            <a:r>
              <a:rPr sz="1400" spc="-10" smtClean="0">
                <a:latin typeface="Microsoft Sans Serif"/>
                <a:cs typeface="Microsoft Sans Serif"/>
              </a:rPr>
              <a:t>проведение </a:t>
            </a:r>
            <a:r>
              <a:rPr sz="1400" spc="-10" dirty="0">
                <a:latin typeface="Microsoft Sans Serif"/>
                <a:cs typeface="Microsoft Sans Serif"/>
              </a:rPr>
              <a:t>психологических занятий по обучению </a:t>
            </a:r>
            <a:r>
              <a:rPr sz="1400" spc="-15" dirty="0">
                <a:latin typeface="Microsoft Sans Serif"/>
                <a:cs typeface="Microsoft Sans Serif"/>
              </a:rPr>
              <a:t>подростков навыкам </a:t>
            </a:r>
            <a:r>
              <a:rPr sz="1400" spc="-10" dirty="0">
                <a:latin typeface="Microsoft Sans Serif"/>
                <a:cs typeface="Microsoft Sans Serif"/>
              </a:rPr>
              <a:t>саморегуляции </a:t>
            </a:r>
            <a:r>
              <a:rPr sz="1400" spc="-5" dirty="0">
                <a:latin typeface="Microsoft Sans Serif"/>
                <a:cs typeface="Microsoft Sans Serif"/>
              </a:rPr>
              <a:t> </a:t>
            </a:r>
            <a:r>
              <a:rPr sz="1400" spc="-10" dirty="0">
                <a:latin typeface="Microsoft Sans Serif"/>
                <a:cs typeface="Microsoft Sans Serif"/>
              </a:rPr>
              <a:t>собственного</a:t>
            </a:r>
            <a:r>
              <a:rPr sz="1400" spc="-20" dirty="0">
                <a:latin typeface="Microsoft Sans Serif"/>
                <a:cs typeface="Microsoft Sans Serif"/>
              </a:rPr>
              <a:t> </a:t>
            </a:r>
            <a:r>
              <a:rPr sz="1400" dirty="0">
                <a:latin typeface="Microsoft Sans Serif"/>
                <a:cs typeface="Microsoft Sans Serif"/>
              </a:rPr>
              <a:t>состояния,</a:t>
            </a:r>
            <a:r>
              <a:rPr sz="1400" spc="-10" dirty="0">
                <a:latin typeface="Microsoft Sans Serif"/>
                <a:cs typeface="Microsoft Sans Serif"/>
              </a:rPr>
              <a:t> снижению</a:t>
            </a:r>
            <a:r>
              <a:rPr sz="1400" spc="10" dirty="0">
                <a:latin typeface="Microsoft Sans Serif"/>
                <a:cs typeface="Microsoft Sans Serif"/>
              </a:rPr>
              <a:t> </a:t>
            </a:r>
            <a:r>
              <a:rPr sz="1400" spc="-5" dirty="0">
                <a:latin typeface="Microsoft Sans Serif"/>
                <a:cs typeface="Microsoft Sans Serif"/>
              </a:rPr>
              <a:t>неуверенности</a:t>
            </a:r>
            <a:r>
              <a:rPr sz="1400" spc="-25" dirty="0">
                <a:latin typeface="Microsoft Sans Serif"/>
                <a:cs typeface="Microsoft Sans Serif"/>
              </a:rPr>
              <a:t> </a:t>
            </a:r>
            <a:r>
              <a:rPr sz="1400" dirty="0">
                <a:latin typeface="Microsoft Sans Serif"/>
                <a:cs typeface="Microsoft Sans Serif"/>
              </a:rPr>
              <a:t>в</a:t>
            </a:r>
            <a:r>
              <a:rPr sz="1400" spc="15" dirty="0">
                <a:latin typeface="Microsoft Sans Serif"/>
                <a:cs typeface="Microsoft Sans Serif"/>
              </a:rPr>
              <a:t> </a:t>
            </a:r>
            <a:r>
              <a:rPr sz="1400" spc="-10" dirty="0">
                <a:latin typeface="Microsoft Sans Serif"/>
                <a:cs typeface="Microsoft Sans Serif"/>
              </a:rPr>
              <a:t>себе,</a:t>
            </a:r>
            <a:r>
              <a:rPr sz="1400" spc="10" dirty="0">
                <a:latin typeface="Microsoft Sans Serif"/>
                <a:cs typeface="Microsoft Sans Serif"/>
              </a:rPr>
              <a:t> </a:t>
            </a:r>
            <a:r>
              <a:rPr sz="1400" spc="-10" dirty="0">
                <a:latin typeface="Microsoft Sans Serif"/>
                <a:cs typeface="Microsoft Sans Serif"/>
              </a:rPr>
              <a:t>тревожности.</a:t>
            </a:r>
            <a:endParaRPr sz="1400">
              <a:latin typeface="Microsoft Sans Serif"/>
              <a:cs typeface="Microsoft Sans Serif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04800" y="133350"/>
            <a:ext cx="6400800" cy="873957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ctr">
              <a:spcBef>
                <a:spcPts val="105"/>
              </a:spcBef>
            </a:pPr>
            <a:r>
              <a:rPr lang="ru-RU" sz="1400" b="1" spc="-5" dirty="0" smtClean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Организация </a:t>
            </a:r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и </a:t>
            </a:r>
            <a:r>
              <a:rPr lang="ru-RU" sz="1400" b="1" spc="-5" dirty="0" smtClean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проведение мер</a:t>
            </a:r>
            <a:r>
              <a:rPr lang="ru-RU" sz="1400" b="1" spc="-20" dirty="0" smtClean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о</a:t>
            </a:r>
            <a:r>
              <a:rPr lang="ru-RU" sz="1400" b="1" spc="5" dirty="0" smtClean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п</a:t>
            </a:r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рия</a:t>
            </a:r>
            <a:r>
              <a:rPr lang="ru-RU" sz="1400" b="1" spc="-15" dirty="0" smtClean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т</a:t>
            </a:r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ий, </a:t>
            </a:r>
            <a:r>
              <a:rPr lang="ru-RU" sz="1400" b="1" spc="-10" dirty="0" smtClean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н</a:t>
            </a:r>
            <a:r>
              <a:rPr lang="ru-RU" sz="1400" b="1" spc="-5" dirty="0" smtClean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а</a:t>
            </a:r>
            <a:r>
              <a:rPr lang="ru-RU" sz="1400" b="1" spc="5" dirty="0" smtClean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п</a:t>
            </a:r>
            <a:r>
              <a:rPr lang="ru-RU" sz="1400" b="1" spc="-20" dirty="0" smtClean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р</a:t>
            </a:r>
            <a:r>
              <a:rPr lang="ru-RU" sz="1400" b="1" spc="-5" dirty="0" smtClean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а</a:t>
            </a:r>
            <a:r>
              <a:rPr lang="ru-RU" sz="1400" b="1" spc="-20" dirty="0" smtClean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в</a:t>
            </a:r>
            <a:r>
              <a:rPr lang="ru-RU" sz="1400" b="1" spc="-30" dirty="0" smtClean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л</a:t>
            </a:r>
            <a:r>
              <a:rPr lang="ru-RU" sz="1400" b="1" spc="-5" dirty="0" smtClean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е</a:t>
            </a:r>
            <a:r>
              <a:rPr lang="ru-RU" sz="1400" b="1" spc="5" dirty="0" smtClean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нн</a:t>
            </a:r>
            <a:r>
              <a:rPr lang="ru-RU" sz="1400" b="1" spc="-10" dirty="0" smtClean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ы</a:t>
            </a:r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х </a:t>
            </a:r>
            <a:r>
              <a:rPr lang="ru-RU" sz="1400" b="1" spc="-10" dirty="0" smtClean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на формирование</a:t>
            </a:r>
            <a:r>
              <a:rPr lang="ru-RU" sz="1400" b="1" spc="-5" dirty="0" smtClean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 </a:t>
            </a:r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в</a:t>
            </a:r>
            <a:r>
              <a:rPr lang="ru-RU" sz="1400" b="1" spc="5" dirty="0" smtClean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 </a:t>
            </a:r>
            <a:r>
              <a:rPr lang="ru-RU" sz="1400" b="1" spc="-10" dirty="0" smtClean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образовательной</a:t>
            </a:r>
            <a:r>
              <a:rPr lang="ru-RU" sz="1400" b="1" spc="-5" dirty="0" smtClean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 организации</a:t>
            </a:r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 </a:t>
            </a:r>
            <a:r>
              <a:rPr lang="ru-RU" sz="1400" b="1" spc="-15" dirty="0" smtClean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необходимого </a:t>
            </a:r>
            <a:r>
              <a:rPr lang="ru-RU" sz="1400" b="1" spc="-10" dirty="0" smtClean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 </a:t>
            </a:r>
            <a:r>
              <a:rPr lang="ru-RU" sz="1400" b="1" spc="-15" dirty="0" smtClean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психологического</a:t>
            </a:r>
            <a:r>
              <a:rPr lang="ru-RU" sz="1400" b="1" spc="-10" dirty="0" smtClean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 </a:t>
            </a:r>
            <a:r>
              <a:rPr lang="ru-RU" sz="1400" b="1" spc="-5" dirty="0" smtClean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климата</a:t>
            </a:r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 </a:t>
            </a:r>
            <a:r>
              <a:rPr lang="ru-RU" sz="1400" b="1" spc="-5" dirty="0" smtClean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для</a:t>
            </a:r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 </a:t>
            </a:r>
            <a:r>
              <a:rPr lang="ru-RU" sz="1400" b="1" spc="-10" dirty="0" smtClean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сохранения</a:t>
            </a:r>
            <a:r>
              <a:rPr lang="ru-RU" sz="1400" b="1" spc="-5" dirty="0" smtClean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 </a:t>
            </a:r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и</a:t>
            </a:r>
            <a:r>
              <a:rPr lang="ru-RU" sz="1400" b="1" spc="5" dirty="0" smtClean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 </a:t>
            </a:r>
            <a:r>
              <a:rPr lang="ru-RU" sz="1400" b="1" spc="-5" dirty="0" smtClean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(или)</a:t>
            </a:r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 </a:t>
            </a:r>
            <a:r>
              <a:rPr lang="ru-RU" sz="1400" b="1" spc="-10" dirty="0" smtClean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восстановления </a:t>
            </a:r>
            <a:r>
              <a:rPr lang="ru-RU" sz="1400" b="1" spc="-5" dirty="0" smtClean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 </a:t>
            </a:r>
            <a:r>
              <a:rPr lang="ru-RU" sz="1400" b="1" spc="-10" dirty="0" smtClean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психологического</a:t>
            </a:r>
            <a:r>
              <a:rPr lang="ru-RU" sz="1400" b="1" spc="-80" dirty="0" smtClean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 </a:t>
            </a:r>
            <a:r>
              <a:rPr lang="ru-RU" sz="1400" b="1" spc="-5" dirty="0" smtClean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здоровья</a:t>
            </a:r>
            <a:r>
              <a:rPr lang="ru-RU" sz="1400" b="1" spc="-35" dirty="0" smtClean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 </a:t>
            </a:r>
            <a:r>
              <a:rPr lang="ru-RU" sz="1400" b="1" spc="-10" dirty="0" smtClean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детей</a:t>
            </a:r>
            <a:r>
              <a:rPr lang="ru-RU" sz="1400" b="1" spc="-15" dirty="0" smtClean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 </a:t>
            </a:r>
            <a:r>
              <a:rPr lang="ru-RU" sz="1400" b="1" spc="-10" dirty="0" smtClean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ветеранов</a:t>
            </a:r>
            <a:r>
              <a:rPr lang="ru-RU" sz="1400" b="1" spc="-25" dirty="0" smtClean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 </a:t>
            </a:r>
            <a:r>
              <a:rPr lang="ru-RU" sz="1400" b="1" spc="-5" dirty="0" smtClean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(участников)</a:t>
            </a:r>
            <a:r>
              <a:rPr lang="ru-RU" sz="1400" b="1" spc="-15" dirty="0" smtClean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 СВО</a:t>
            </a:r>
            <a:endParaRPr lang="ru-RU" sz="1400" dirty="0">
              <a:solidFill>
                <a:schemeClr val="tx2">
                  <a:lumMod val="75000"/>
                </a:schemeClr>
              </a:solidFill>
              <a:latin typeface="Arial"/>
              <a:cs typeface="Arial"/>
            </a:endParaRPr>
          </a:p>
        </p:txBody>
      </p:sp>
      <p:grpSp>
        <p:nvGrpSpPr>
          <p:cNvPr id="6" name="object 6"/>
          <p:cNvGrpSpPr/>
          <p:nvPr/>
        </p:nvGrpSpPr>
        <p:grpSpPr>
          <a:xfrm>
            <a:off x="6713219" y="424191"/>
            <a:ext cx="2086610" cy="480059"/>
            <a:chOff x="6713219" y="424191"/>
            <a:chExt cx="2086610" cy="480059"/>
          </a:xfrm>
        </p:grpSpPr>
        <p:pic>
          <p:nvPicPr>
            <p:cNvPr id="7" name="object 7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888479" y="424191"/>
              <a:ext cx="1741931" cy="151447"/>
            </a:xfrm>
            <a:prstGeom prst="rect">
              <a:avLst/>
            </a:prstGeom>
          </p:spPr>
        </p:pic>
        <p:pic>
          <p:nvPicPr>
            <p:cNvPr id="8" name="object 8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713219" y="499872"/>
              <a:ext cx="2086355" cy="403860"/>
            </a:xfrm>
            <a:prstGeom prst="rect">
              <a:avLst/>
            </a:prstGeom>
          </p:spPr>
        </p:pic>
      </p:grpSp>
      <p:sp>
        <p:nvSpPr>
          <p:cNvPr id="9" name="object 9"/>
          <p:cNvSpPr txBox="1"/>
          <p:nvPr/>
        </p:nvSpPr>
        <p:spPr>
          <a:xfrm>
            <a:off x="6815455" y="328371"/>
            <a:ext cx="1868170" cy="4533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64135">
              <a:lnSpc>
                <a:spcPct val="100000"/>
              </a:lnSpc>
              <a:spcBef>
                <a:spcPts val="105"/>
              </a:spcBef>
            </a:pPr>
            <a:r>
              <a:rPr sz="1400" b="1" dirty="0">
                <a:solidFill>
                  <a:srgbClr val="C00000"/>
                </a:solidFill>
                <a:latin typeface="Arial"/>
                <a:cs typeface="Arial"/>
              </a:rPr>
              <a:t>на</a:t>
            </a:r>
            <a:r>
              <a:rPr sz="1400" b="1" spc="-2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400" b="1" spc="-15" dirty="0">
                <a:solidFill>
                  <a:srgbClr val="C00000"/>
                </a:solidFill>
                <a:latin typeface="Arial"/>
                <a:cs typeface="Arial"/>
              </a:rPr>
              <a:t>уровне</a:t>
            </a:r>
            <a:r>
              <a:rPr sz="1400" b="1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C00000"/>
                </a:solidFill>
                <a:latin typeface="Arial"/>
                <a:cs typeface="Arial"/>
              </a:rPr>
              <a:t>среднего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400" b="1" spc="-5" dirty="0">
                <a:solidFill>
                  <a:srgbClr val="C00000"/>
                </a:solidFill>
                <a:latin typeface="Arial"/>
                <a:cs typeface="Arial"/>
              </a:rPr>
              <a:t>общего</a:t>
            </a:r>
            <a:r>
              <a:rPr sz="1400" b="1" spc="-6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400" b="1" spc="-10" dirty="0">
                <a:solidFill>
                  <a:srgbClr val="C00000"/>
                </a:solidFill>
                <a:latin typeface="Arial"/>
                <a:cs typeface="Arial"/>
              </a:rPr>
              <a:t>образования</a:t>
            </a:r>
            <a:endParaRPr sz="14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22198" y="1223264"/>
            <a:ext cx="8343900" cy="1407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r>
              <a:rPr sz="1200" b="1" i="1" spc="-5" dirty="0">
                <a:latin typeface="Arial"/>
                <a:cs typeface="Arial"/>
              </a:rPr>
              <a:t>Психологическая деятельность на уровне среднего </a:t>
            </a:r>
            <a:r>
              <a:rPr sz="1200" b="1" i="1" spc="-10" dirty="0">
                <a:latin typeface="Arial"/>
                <a:cs typeface="Arial"/>
              </a:rPr>
              <a:t>общего </a:t>
            </a:r>
            <a:r>
              <a:rPr sz="1200" b="1" i="1" spc="-5" dirty="0">
                <a:latin typeface="Arial"/>
                <a:cs typeface="Arial"/>
              </a:rPr>
              <a:t>образования (в </a:t>
            </a:r>
            <a:r>
              <a:rPr sz="1200" b="1" i="1" spc="-10" dirty="0">
                <a:latin typeface="Arial"/>
                <a:cs typeface="Arial"/>
              </a:rPr>
              <a:t>соответствии </a:t>
            </a:r>
            <a:r>
              <a:rPr sz="1200" b="1" i="1" dirty="0">
                <a:latin typeface="Arial"/>
                <a:cs typeface="Arial"/>
              </a:rPr>
              <a:t>с </a:t>
            </a:r>
            <a:r>
              <a:rPr sz="1200" b="1" i="1" spc="-5" dirty="0">
                <a:latin typeface="Arial"/>
                <a:cs typeface="Arial"/>
              </a:rPr>
              <a:t>частью 3 </a:t>
            </a:r>
            <a:r>
              <a:rPr sz="1200" b="1" i="1" dirty="0">
                <a:latin typeface="Arial"/>
                <a:cs typeface="Arial"/>
              </a:rPr>
              <a:t> </a:t>
            </a:r>
            <a:r>
              <a:rPr sz="1200" b="1" i="1" spc="-10" dirty="0">
                <a:latin typeface="Arial"/>
                <a:cs typeface="Arial"/>
              </a:rPr>
              <a:t>статьи </a:t>
            </a:r>
            <a:r>
              <a:rPr sz="1200" b="1" i="1" spc="-5" dirty="0">
                <a:latin typeface="Arial"/>
                <a:cs typeface="Arial"/>
              </a:rPr>
              <a:t>ФЗ </a:t>
            </a:r>
            <a:r>
              <a:rPr sz="1200" b="1" i="1" dirty="0">
                <a:latin typeface="Arial"/>
                <a:cs typeface="Arial"/>
              </a:rPr>
              <a:t>«Об </a:t>
            </a:r>
            <a:r>
              <a:rPr sz="1200" b="1" i="1" spc="-5" dirty="0">
                <a:latin typeface="Arial"/>
                <a:cs typeface="Arial"/>
              </a:rPr>
              <a:t>Образовании </a:t>
            </a:r>
            <a:r>
              <a:rPr sz="1200" b="1" i="1" dirty="0">
                <a:latin typeface="Arial"/>
                <a:cs typeface="Arial"/>
              </a:rPr>
              <a:t>в РФ») </a:t>
            </a:r>
            <a:r>
              <a:rPr sz="1200" b="1" i="1" spc="-5" dirty="0">
                <a:latin typeface="Arial"/>
                <a:cs typeface="Arial"/>
              </a:rPr>
              <a:t>направлена на дальнейшее становление </a:t>
            </a:r>
            <a:r>
              <a:rPr sz="1200" b="1" i="1" dirty="0">
                <a:latin typeface="Arial"/>
                <a:cs typeface="Arial"/>
              </a:rPr>
              <a:t>и </a:t>
            </a:r>
            <a:r>
              <a:rPr sz="1200" b="1" i="1" spc="-5" dirty="0">
                <a:latin typeface="Arial"/>
                <a:cs typeface="Arial"/>
              </a:rPr>
              <a:t>формирование личности </a:t>
            </a:r>
            <a:r>
              <a:rPr sz="1200" b="1" i="1" dirty="0">
                <a:latin typeface="Arial"/>
                <a:cs typeface="Arial"/>
              </a:rPr>
              <a:t> </a:t>
            </a:r>
            <a:r>
              <a:rPr sz="1200" b="1" i="1" spc="-15" dirty="0">
                <a:latin typeface="Arial"/>
                <a:cs typeface="Arial"/>
              </a:rPr>
              <a:t>обучающегося,</a:t>
            </a:r>
            <a:r>
              <a:rPr sz="1200" b="1" i="1" spc="-10" dirty="0">
                <a:latin typeface="Arial"/>
                <a:cs typeface="Arial"/>
              </a:rPr>
              <a:t> </a:t>
            </a:r>
            <a:r>
              <a:rPr sz="1200" b="1" i="1" spc="-5" dirty="0">
                <a:latin typeface="Arial"/>
                <a:cs typeface="Arial"/>
              </a:rPr>
              <a:t>развитие</a:t>
            </a:r>
            <a:r>
              <a:rPr sz="1200" b="1" i="1" dirty="0">
                <a:latin typeface="Arial"/>
                <a:cs typeface="Arial"/>
              </a:rPr>
              <a:t> </a:t>
            </a:r>
            <a:r>
              <a:rPr sz="1200" b="1" i="1" spc="-5" dirty="0">
                <a:latin typeface="Arial"/>
                <a:cs typeface="Arial"/>
              </a:rPr>
              <a:t>интереса</a:t>
            </a:r>
            <a:r>
              <a:rPr sz="1200" b="1" i="1" dirty="0">
                <a:latin typeface="Arial"/>
                <a:cs typeface="Arial"/>
              </a:rPr>
              <a:t> к</a:t>
            </a:r>
            <a:r>
              <a:rPr sz="1200" b="1" i="1" spc="5" dirty="0">
                <a:latin typeface="Arial"/>
                <a:cs typeface="Arial"/>
              </a:rPr>
              <a:t> </a:t>
            </a:r>
            <a:r>
              <a:rPr sz="1200" b="1" i="1" spc="-5" dirty="0">
                <a:latin typeface="Arial"/>
                <a:cs typeface="Arial"/>
              </a:rPr>
              <a:t>познанию,</a:t>
            </a:r>
            <a:r>
              <a:rPr sz="1200" b="1" i="1" dirty="0">
                <a:latin typeface="Arial"/>
                <a:cs typeface="Arial"/>
              </a:rPr>
              <a:t> </a:t>
            </a:r>
            <a:r>
              <a:rPr sz="1200" b="1" i="1" spc="-5" dirty="0">
                <a:latin typeface="Arial"/>
                <a:cs typeface="Arial"/>
              </a:rPr>
              <a:t>формирование</a:t>
            </a:r>
            <a:r>
              <a:rPr sz="1200" b="1" i="1" dirty="0">
                <a:latin typeface="Arial"/>
                <a:cs typeface="Arial"/>
              </a:rPr>
              <a:t> </a:t>
            </a:r>
            <a:r>
              <a:rPr sz="1200" b="1" i="1" spc="-5" dirty="0">
                <a:latin typeface="Arial"/>
                <a:cs typeface="Arial"/>
              </a:rPr>
              <a:t>навыков</a:t>
            </a:r>
            <a:r>
              <a:rPr sz="1200" b="1" i="1" dirty="0">
                <a:latin typeface="Arial"/>
                <a:cs typeface="Arial"/>
              </a:rPr>
              <a:t> </a:t>
            </a:r>
            <a:r>
              <a:rPr sz="1200" b="1" i="1" spc="-5" dirty="0">
                <a:latin typeface="Arial"/>
                <a:cs typeface="Arial"/>
              </a:rPr>
              <a:t>самостоятельной</a:t>
            </a:r>
            <a:r>
              <a:rPr sz="1200" b="1" i="1" dirty="0">
                <a:latin typeface="Arial"/>
                <a:cs typeface="Arial"/>
              </a:rPr>
              <a:t> </a:t>
            </a:r>
            <a:r>
              <a:rPr sz="1200" b="1" i="1" spc="-5" dirty="0">
                <a:latin typeface="Arial"/>
                <a:cs typeface="Arial"/>
              </a:rPr>
              <a:t>учебной </a:t>
            </a:r>
            <a:r>
              <a:rPr sz="1200" b="1" i="1" dirty="0">
                <a:latin typeface="Arial"/>
                <a:cs typeface="Arial"/>
              </a:rPr>
              <a:t> </a:t>
            </a:r>
            <a:r>
              <a:rPr sz="1200" b="1" i="1" spc="-5" dirty="0">
                <a:latin typeface="Arial"/>
                <a:cs typeface="Arial"/>
              </a:rPr>
              <a:t>деятельности,</a:t>
            </a:r>
            <a:r>
              <a:rPr sz="1200" b="1" i="1" dirty="0">
                <a:latin typeface="Arial"/>
                <a:cs typeface="Arial"/>
              </a:rPr>
              <a:t> профессиональной</a:t>
            </a:r>
            <a:r>
              <a:rPr sz="1200" b="1" i="1" spc="5" dirty="0">
                <a:latin typeface="Arial"/>
                <a:cs typeface="Arial"/>
              </a:rPr>
              <a:t> </a:t>
            </a:r>
            <a:r>
              <a:rPr sz="1200" b="1" i="1" spc="-5" dirty="0">
                <a:latin typeface="Arial"/>
                <a:cs typeface="Arial"/>
              </a:rPr>
              <a:t>направленности</a:t>
            </a:r>
            <a:r>
              <a:rPr sz="1200" b="1" i="1" dirty="0">
                <a:latin typeface="Arial"/>
                <a:cs typeface="Arial"/>
              </a:rPr>
              <a:t> </a:t>
            </a:r>
            <a:r>
              <a:rPr sz="1200" b="1" i="1" spc="-5" dirty="0">
                <a:latin typeface="Arial"/>
                <a:cs typeface="Arial"/>
              </a:rPr>
              <a:t>личности,</a:t>
            </a:r>
            <a:r>
              <a:rPr sz="1200" b="1" i="1" dirty="0">
                <a:latin typeface="Arial"/>
                <a:cs typeface="Arial"/>
              </a:rPr>
              <a:t> </a:t>
            </a:r>
            <a:r>
              <a:rPr sz="1200" b="1" i="1" spc="-5" dirty="0">
                <a:latin typeface="Arial"/>
                <a:cs typeface="Arial"/>
              </a:rPr>
              <a:t>подготовку</a:t>
            </a:r>
            <a:r>
              <a:rPr sz="1200" b="1" i="1" dirty="0">
                <a:latin typeface="Arial"/>
                <a:cs typeface="Arial"/>
              </a:rPr>
              <a:t> к</a:t>
            </a:r>
            <a:r>
              <a:rPr sz="1200" b="1" i="1" spc="5" dirty="0">
                <a:latin typeface="Arial"/>
                <a:cs typeface="Arial"/>
              </a:rPr>
              <a:t> </a:t>
            </a:r>
            <a:r>
              <a:rPr sz="1200" b="1" i="1" dirty="0">
                <a:latin typeface="Arial"/>
                <a:cs typeface="Arial"/>
              </a:rPr>
              <a:t>жизни</a:t>
            </a:r>
            <a:r>
              <a:rPr sz="1200" b="1" i="1" spc="5" dirty="0">
                <a:latin typeface="Arial"/>
                <a:cs typeface="Arial"/>
              </a:rPr>
              <a:t> </a:t>
            </a:r>
            <a:r>
              <a:rPr sz="1200" b="1" i="1" dirty="0">
                <a:latin typeface="Arial"/>
                <a:cs typeface="Arial"/>
              </a:rPr>
              <a:t>в</a:t>
            </a:r>
            <a:r>
              <a:rPr sz="1200" b="1" i="1" spc="5" dirty="0">
                <a:latin typeface="Arial"/>
                <a:cs typeface="Arial"/>
              </a:rPr>
              <a:t> </a:t>
            </a:r>
            <a:r>
              <a:rPr sz="1200" b="1" i="1" spc="-10" dirty="0">
                <a:latin typeface="Arial"/>
                <a:cs typeface="Arial"/>
              </a:rPr>
              <a:t>обществе, </a:t>
            </a:r>
            <a:r>
              <a:rPr sz="1200" b="1" i="1" spc="-5" dirty="0">
                <a:latin typeface="Arial"/>
                <a:cs typeface="Arial"/>
              </a:rPr>
              <a:t> жизненному</a:t>
            </a:r>
            <a:r>
              <a:rPr sz="1200" b="1" i="1" spc="25" dirty="0">
                <a:latin typeface="Arial"/>
                <a:cs typeface="Arial"/>
              </a:rPr>
              <a:t> </a:t>
            </a:r>
            <a:r>
              <a:rPr sz="1200" b="1" i="1" spc="-5" dirty="0">
                <a:latin typeface="Arial"/>
                <a:cs typeface="Arial"/>
              </a:rPr>
              <a:t>самоопределению,</a:t>
            </a:r>
            <a:r>
              <a:rPr sz="1200" b="1" i="1" spc="10" dirty="0">
                <a:latin typeface="Arial"/>
                <a:cs typeface="Arial"/>
              </a:rPr>
              <a:t> </a:t>
            </a:r>
            <a:r>
              <a:rPr sz="1200" b="1" i="1" spc="-5" dirty="0">
                <a:latin typeface="Arial"/>
                <a:cs typeface="Arial"/>
              </a:rPr>
              <a:t>продолжению</a:t>
            </a:r>
            <a:r>
              <a:rPr sz="1200" b="1" i="1" spc="50" dirty="0">
                <a:latin typeface="Arial"/>
                <a:cs typeface="Arial"/>
              </a:rPr>
              <a:t> </a:t>
            </a:r>
            <a:r>
              <a:rPr sz="1200" b="1" i="1" spc="-5" dirty="0">
                <a:latin typeface="Arial"/>
                <a:cs typeface="Arial"/>
              </a:rPr>
              <a:t>образования</a:t>
            </a:r>
            <a:r>
              <a:rPr sz="1200" b="1" i="1" spc="15" dirty="0">
                <a:latin typeface="Arial"/>
                <a:cs typeface="Arial"/>
              </a:rPr>
              <a:t> </a:t>
            </a:r>
            <a:r>
              <a:rPr sz="1200" b="1" i="1" dirty="0">
                <a:latin typeface="Arial"/>
                <a:cs typeface="Arial"/>
              </a:rPr>
              <a:t>и</a:t>
            </a:r>
            <a:r>
              <a:rPr sz="1200" b="1" i="1" spc="25" dirty="0">
                <a:latin typeface="Arial"/>
                <a:cs typeface="Arial"/>
              </a:rPr>
              <a:t> </a:t>
            </a:r>
            <a:r>
              <a:rPr sz="1200" b="1" i="1" spc="-10" dirty="0">
                <a:latin typeface="Arial"/>
                <a:cs typeface="Arial"/>
              </a:rPr>
              <a:t>началу</a:t>
            </a:r>
            <a:r>
              <a:rPr sz="1200" b="1" i="1" spc="5" dirty="0">
                <a:latin typeface="Arial"/>
                <a:cs typeface="Arial"/>
              </a:rPr>
              <a:t> </a:t>
            </a:r>
            <a:r>
              <a:rPr sz="1200" b="1" i="1" spc="-5" dirty="0">
                <a:latin typeface="Arial"/>
                <a:cs typeface="Arial"/>
              </a:rPr>
              <a:t>профессиональной</a:t>
            </a:r>
            <a:r>
              <a:rPr sz="1200" b="1" i="1" spc="45" dirty="0">
                <a:latin typeface="Arial"/>
                <a:cs typeface="Arial"/>
              </a:rPr>
              <a:t> </a:t>
            </a:r>
            <a:r>
              <a:rPr sz="1200" b="1" i="1" spc="-5" dirty="0">
                <a:latin typeface="Arial"/>
                <a:cs typeface="Arial"/>
              </a:rPr>
              <a:t>деятельности</a:t>
            </a:r>
            <a:endParaRPr sz="1200">
              <a:latin typeface="Arial"/>
              <a:cs typeface="Arial"/>
            </a:endParaRPr>
          </a:p>
          <a:p>
            <a:pPr marL="1755139">
              <a:lnSpc>
                <a:spcPct val="100000"/>
              </a:lnSpc>
              <a:spcBef>
                <a:spcPts val="795"/>
              </a:spcBef>
            </a:pPr>
            <a:r>
              <a:rPr sz="1200" dirty="0">
                <a:latin typeface="Microsoft Sans Serif"/>
                <a:cs typeface="Microsoft Sans Serif"/>
              </a:rPr>
              <a:t>-  </a:t>
            </a:r>
            <a:r>
              <a:rPr sz="1200" spc="30" dirty="0">
                <a:latin typeface="Microsoft Sans Serif"/>
                <a:cs typeface="Microsoft Sans Serif"/>
              </a:rPr>
              <a:t> </a:t>
            </a:r>
            <a:r>
              <a:rPr sz="1200" spc="-15" dirty="0">
                <a:latin typeface="Microsoft Sans Serif"/>
                <a:cs typeface="Microsoft Sans Serif"/>
              </a:rPr>
              <a:t>создание</a:t>
            </a:r>
            <a:r>
              <a:rPr sz="1200" spc="660" dirty="0">
                <a:latin typeface="Microsoft Sans Serif"/>
                <a:cs typeface="Microsoft Sans Serif"/>
              </a:rPr>
              <a:t> </a:t>
            </a:r>
            <a:r>
              <a:rPr sz="1200" spc="-10" dirty="0">
                <a:latin typeface="Microsoft Sans Serif"/>
                <a:cs typeface="Microsoft Sans Serif"/>
              </a:rPr>
              <a:t>аналитических</a:t>
            </a:r>
            <a:r>
              <a:rPr sz="1200" spc="645" dirty="0">
                <a:latin typeface="Microsoft Sans Serif"/>
                <a:cs typeface="Microsoft Sans Serif"/>
              </a:rPr>
              <a:t> </a:t>
            </a:r>
            <a:r>
              <a:rPr sz="1200" dirty="0">
                <a:latin typeface="Microsoft Sans Serif"/>
                <a:cs typeface="Microsoft Sans Serif"/>
              </a:rPr>
              <a:t>ситуаций,  </a:t>
            </a:r>
            <a:r>
              <a:rPr sz="1200" spc="20" dirty="0">
                <a:latin typeface="Microsoft Sans Serif"/>
                <a:cs typeface="Microsoft Sans Serif"/>
              </a:rPr>
              <a:t> </a:t>
            </a:r>
            <a:r>
              <a:rPr sz="1200" spc="-5" dirty="0">
                <a:latin typeface="Microsoft Sans Serif"/>
                <a:cs typeface="Microsoft Sans Serif"/>
              </a:rPr>
              <a:t>направленных</a:t>
            </a:r>
            <a:r>
              <a:rPr sz="1200" spc="640" dirty="0">
                <a:latin typeface="Microsoft Sans Serif"/>
                <a:cs typeface="Microsoft Sans Serif"/>
              </a:rPr>
              <a:t> </a:t>
            </a:r>
            <a:r>
              <a:rPr sz="1200" spc="-5" dirty="0">
                <a:latin typeface="Microsoft Sans Serif"/>
                <a:cs typeface="Microsoft Sans Serif"/>
              </a:rPr>
              <a:t>на</a:t>
            </a:r>
            <a:r>
              <a:rPr sz="1200" spc="675" dirty="0">
                <a:latin typeface="Microsoft Sans Serif"/>
                <a:cs typeface="Microsoft Sans Serif"/>
              </a:rPr>
              <a:t> </a:t>
            </a:r>
            <a:r>
              <a:rPr sz="1200" spc="-10" dirty="0">
                <a:latin typeface="Microsoft Sans Serif"/>
                <a:cs typeface="Microsoft Sans Serif"/>
              </a:rPr>
              <a:t>формирование</a:t>
            </a:r>
            <a:r>
              <a:rPr sz="1200" spc="645" dirty="0">
                <a:latin typeface="Microsoft Sans Serif"/>
                <a:cs typeface="Microsoft Sans Serif"/>
              </a:rPr>
              <a:t> </a:t>
            </a:r>
            <a:r>
              <a:rPr sz="1200" spc="-10" dirty="0">
                <a:latin typeface="Microsoft Sans Serif"/>
                <a:cs typeface="Microsoft Sans Serif"/>
              </a:rPr>
              <a:t>рефлексии</a:t>
            </a:r>
            <a:r>
              <a:rPr sz="1200" spc="655" dirty="0">
                <a:latin typeface="Microsoft Sans Serif"/>
                <a:cs typeface="Microsoft Sans Serif"/>
              </a:rPr>
              <a:t> </a:t>
            </a:r>
            <a:r>
              <a:rPr sz="1200" dirty="0">
                <a:latin typeface="Microsoft Sans Serif"/>
                <a:cs typeface="Microsoft Sans Serif"/>
              </a:rPr>
              <a:t>в</a:t>
            </a:r>
            <a:endParaRPr sz="1200">
              <a:latin typeface="Microsoft Sans Serif"/>
              <a:cs typeface="Microsoft Sans Serif"/>
            </a:endParaRPr>
          </a:p>
          <a:p>
            <a:pPr marL="1755139">
              <a:lnSpc>
                <a:spcPct val="100000"/>
              </a:lnSpc>
              <a:spcBef>
                <a:spcPts val="5"/>
              </a:spcBef>
              <a:tabLst>
                <a:tab pos="8253095" algn="l"/>
              </a:tabLst>
            </a:pPr>
            <a:r>
              <a:rPr sz="1200" spc="-10" dirty="0">
                <a:latin typeface="Microsoft Sans Serif"/>
                <a:cs typeface="Microsoft Sans Serif"/>
              </a:rPr>
              <a:t>пре</a:t>
            </a:r>
            <a:r>
              <a:rPr sz="1200" spc="-20" dirty="0">
                <a:latin typeface="Microsoft Sans Serif"/>
                <a:cs typeface="Microsoft Sans Serif"/>
              </a:rPr>
              <a:t>о</a:t>
            </a:r>
            <a:r>
              <a:rPr sz="1200" spc="-15" dirty="0">
                <a:latin typeface="Microsoft Sans Serif"/>
                <a:cs typeface="Microsoft Sans Serif"/>
              </a:rPr>
              <a:t>д</a:t>
            </a:r>
            <a:r>
              <a:rPr sz="1200" spc="-20" dirty="0">
                <a:latin typeface="Microsoft Sans Serif"/>
                <a:cs typeface="Microsoft Sans Serif"/>
              </a:rPr>
              <a:t>о</a:t>
            </a:r>
            <a:r>
              <a:rPr sz="1200" dirty="0">
                <a:latin typeface="Microsoft Sans Serif"/>
                <a:cs typeface="Microsoft Sans Serif"/>
              </a:rPr>
              <a:t>ле</a:t>
            </a:r>
            <a:r>
              <a:rPr sz="1200" spc="-10" dirty="0">
                <a:latin typeface="Microsoft Sans Serif"/>
                <a:cs typeface="Microsoft Sans Serif"/>
              </a:rPr>
              <a:t>ни</a:t>
            </a:r>
            <a:r>
              <a:rPr sz="1200" spc="-5" dirty="0">
                <a:latin typeface="Microsoft Sans Serif"/>
                <a:cs typeface="Microsoft Sans Serif"/>
              </a:rPr>
              <a:t>и</a:t>
            </a:r>
            <a:r>
              <a:rPr sz="1200" dirty="0">
                <a:latin typeface="Microsoft Sans Serif"/>
                <a:cs typeface="Microsoft Sans Serif"/>
              </a:rPr>
              <a:t>  </a:t>
            </a:r>
            <a:r>
              <a:rPr sz="1200" spc="30" dirty="0">
                <a:latin typeface="Microsoft Sans Serif"/>
                <a:cs typeface="Microsoft Sans Serif"/>
              </a:rPr>
              <a:t> </a:t>
            </a:r>
            <a:r>
              <a:rPr sz="1200" dirty="0">
                <a:latin typeface="Microsoft Sans Serif"/>
                <a:cs typeface="Microsoft Sans Serif"/>
              </a:rPr>
              <a:t>т</a:t>
            </a:r>
            <a:r>
              <a:rPr sz="1200" spc="-10" dirty="0">
                <a:latin typeface="Microsoft Sans Serif"/>
                <a:cs typeface="Microsoft Sans Serif"/>
              </a:rPr>
              <a:t>р</a:t>
            </a:r>
            <a:r>
              <a:rPr sz="1200" spc="-50" dirty="0">
                <a:latin typeface="Microsoft Sans Serif"/>
                <a:cs typeface="Microsoft Sans Serif"/>
              </a:rPr>
              <a:t>у</a:t>
            </a:r>
            <a:r>
              <a:rPr sz="1200" spc="-10" dirty="0">
                <a:latin typeface="Microsoft Sans Serif"/>
                <a:cs typeface="Microsoft Sans Serif"/>
              </a:rPr>
              <a:t>дн</a:t>
            </a:r>
            <a:r>
              <a:rPr sz="1200" dirty="0">
                <a:latin typeface="Microsoft Sans Serif"/>
                <a:cs typeface="Microsoft Sans Serif"/>
              </a:rPr>
              <a:t>ос</a:t>
            </a:r>
            <a:r>
              <a:rPr sz="1200" spc="-10" dirty="0">
                <a:latin typeface="Microsoft Sans Serif"/>
                <a:cs typeface="Microsoft Sans Serif"/>
              </a:rPr>
              <a:t>т</a:t>
            </a:r>
            <a:r>
              <a:rPr sz="1200" dirty="0">
                <a:latin typeface="Microsoft Sans Serif"/>
                <a:cs typeface="Microsoft Sans Serif"/>
              </a:rPr>
              <a:t>ей  </a:t>
            </a:r>
            <a:r>
              <a:rPr sz="1200" spc="35" dirty="0">
                <a:latin typeface="Microsoft Sans Serif"/>
                <a:cs typeface="Microsoft Sans Serif"/>
              </a:rPr>
              <a:t> </a:t>
            </a:r>
            <a:r>
              <a:rPr sz="1200" dirty="0">
                <a:latin typeface="Microsoft Sans Serif"/>
                <a:cs typeface="Microsoft Sans Serif"/>
              </a:rPr>
              <a:t>о</a:t>
            </a:r>
            <a:r>
              <a:rPr sz="1200" spc="-15" dirty="0">
                <a:latin typeface="Microsoft Sans Serif"/>
                <a:cs typeface="Microsoft Sans Serif"/>
              </a:rPr>
              <a:t>б</a:t>
            </a:r>
            <a:r>
              <a:rPr sz="1200" spc="-10" dirty="0">
                <a:latin typeface="Microsoft Sans Serif"/>
                <a:cs typeface="Microsoft Sans Serif"/>
              </a:rPr>
              <a:t>ра</a:t>
            </a:r>
            <a:r>
              <a:rPr sz="1200" spc="-75" dirty="0">
                <a:latin typeface="Microsoft Sans Serif"/>
                <a:cs typeface="Microsoft Sans Serif"/>
              </a:rPr>
              <a:t>з</a:t>
            </a:r>
            <a:r>
              <a:rPr sz="1200" dirty="0">
                <a:latin typeface="Microsoft Sans Serif"/>
                <a:cs typeface="Microsoft Sans Serif"/>
              </a:rPr>
              <a:t>о</a:t>
            </a:r>
            <a:r>
              <a:rPr sz="1200" spc="-25" dirty="0">
                <a:latin typeface="Microsoft Sans Serif"/>
                <a:cs typeface="Microsoft Sans Serif"/>
              </a:rPr>
              <a:t>в</a:t>
            </a:r>
            <a:r>
              <a:rPr sz="1200" spc="-20" dirty="0">
                <a:latin typeface="Microsoft Sans Serif"/>
                <a:cs typeface="Microsoft Sans Serif"/>
              </a:rPr>
              <a:t>а</a:t>
            </a:r>
            <a:r>
              <a:rPr sz="1200" spc="-25" dirty="0">
                <a:latin typeface="Microsoft Sans Serif"/>
                <a:cs typeface="Microsoft Sans Serif"/>
              </a:rPr>
              <a:t>т</a:t>
            </a:r>
            <a:r>
              <a:rPr sz="1200" spc="-35" dirty="0">
                <a:latin typeface="Microsoft Sans Serif"/>
                <a:cs typeface="Microsoft Sans Serif"/>
              </a:rPr>
              <a:t>е</a:t>
            </a:r>
            <a:r>
              <a:rPr sz="1200" spc="-5" dirty="0">
                <a:latin typeface="Microsoft Sans Serif"/>
                <a:cs typeface="Microsoft Sans Serif"/>
              </a:rPr>
              <a:t>ль</a:t>
            </a:r>
            <a:r>
              <a:rPr sz="1200" spc="-20" dirty="0">
                <a:latin typeface="Microsoft Sans Serif"/>
                <a:cs typeface="Microsoft Sans Serif"/>
              </a:rPr>
              <a:t>н</a:t>
            </a:r>
            <a:r>
              <a:rPr sz="1200" dirty="0">
                <a:latin typeface="Microsoft Sans Serif"/>
                <a:cs typeface="Microsoft Sans Serif"/>
              </a:rPr>
              <a:t>ой  </a:t>
            </a:r>
            <a:r>
              <a:rPr sz="1200" spc="20" dirty="0">
                <a:latin typeface="Microsoft Sans Serif"/>
                <a:cs typeface="Microsoft Sans Serif"/>
              </a:rPr>
              <a:t> </a:t>
            </a:r>
            <a:r>
              <a:rPr sz="1200" dirty="0">
                <a:latin typeface="Microsoft Sans Serif"/>
                <a:cs typeface="Microsoft Sans Serif"/>
              </a:rPr>
              <a:t>с</a:t>
            </a:r>
            <a:r>
              <a:rPr sz="1200" spc="-5" dirty="0">
                <a:latin typeface="Microsoft Sans Serif"/>
                <a:cs typeface="Microsoft Sans Serif"/>
              </a:rPr>
              <a:t>р</a:t>
            </a:r>
            <a:r>
              <a:rPr sz="1200" spc="-20" dirty="0">
                <a:latin typeface="Microsoft Sans Serif"/>
                <a:cs typeface="Microsoft Sans Serif"/>
              </a:rPr>
              <a:t>е</a:t>
            </a:r>
            <a:r>
              <a:rPr sz="1200" spc="-5" dirty="0">
                <a:latin typeface="Microsoft Sans Serif"/>
                <a:cs typeface="Microsoft Sans Serif"/>
              </a:rPr>
              <a:t>ды</a:t>
            </a:r>
            <a:r>
              <a:rPr sz="1200" dirty="0">
                <a:latin typeface="Microsoft Sans Serif"/>
                <a:cs typeface="Microsoft Sans Serif"/>
              </a:rPr>
              <a:t>,  </a:t>
            </a:r>
            <a:r>
              <a:rPr sz="1200" spc="40" dirty="0">
                <a:latin typeface="Microsoft Sans Serif"/>
                <a:cs typeface="Microsoft Sans Serif"/>
              </a:rPr>
              <a:t> </a:t>
            </a:r>
            <a:r>
              <a:rPr sz="1200" spc="-5" dirty="0">
                <a:latin typeface="Microsoft Sans Serif"/>
                <a:cs typeface="Microsoft Sans Serif"/>
              </a:rPr>
              <a:t>спо</a:t>
            </a:r>
            <a:r>
              <a:rPr sz="1200" dirty="0">
                <a:latin typeface="Microsoft Sans Serif"/>
                <a:cs typeface="Microsoft Sans Serif"/>
              </a:rPr>
              <a:t>с</a:t>
            </a:r>
            <a:r>
              <a:rPr sz="1200" spc="5" dirty="0">
                <a:latin typeface="Microsoft Sans Serif"/>
                <a:cs typeface="Microsoft Sans Serif"/>
              </a:rPr>
              <a:t>о</a:t>
            </a:r>
            <a:r>
              <a:rPr sz="1200" spc="-15" dirty="0">
                <a:latin typeface="Microsoft Sans Serif"/>
                <a:cs typeface="Microsoft Sans Serif"/>
              </a:rPr>
              <a:t>б</a:t>
            </a:r>
            <a:r>
              <a:rPr sz="1200" dirty="0">
                <a:latin typeface="Microsoft Sans Serif"/>
                <a:cs typeface="Microsoft Sans Serif"/>
              </a:rPr>
              <a:t>с</a:t>
            </a:r>
            <a:r>
              <a:rPr sz="1200" spc="-10" dirty="0">
                <a:latin typeface="Microsoft Sans Serif"/>
                <a:cs typeface="Microsoft Sans Serif"/>
              </a:rPr>
              <a:t>т</a:t>
            </a:r>
            <a:r>
              <a:rPr sz="1200" spc="-25" dirty="0">
                <a:latin typeface="Microsoft Sans Serif"/>
                <a:cs typeface="Microsoft Sans Serif"/>
              </a:rPr>
              <a:t>в</a:t>
            </a:r>
            <a:r>
              <a:rPr sz="1200" spc="-15" dirty="0">
                <a:latin typeface="Microsoft Sans Serif"/>
                <a:cs typeface="Microsoft Sans Serif"/>
              </a:rPr>
              <a:t>у</a:t>
            </a:r>
            <a:r>
              <a:rPr sz="1200" spc="5" dirty="0">
                <a:latin typeface="Microsoft Sans Serif"/>
                <a:cs typeface="Microsoft Sans Serif"/>
              </a:rPr>
              <a:t>ю</a:t>
            </a:r>
            <a:r>
              <a:rPr sz="1200" spc="-10" dirty="0">
                <a:latin typeface="Microsoft Sans Serif"/>
                <a:cs typeface="Microsoft Sans Serif"/>
              </a:rPr>
              <a:t>щ</a:t>
            </a:r>
            <a:r>
              <a:rPr sz="1200" dirty="0">
                <a:latin typeface="Microsoft Sans Serif"/>
                <a:cs typeface="Microsoft Sans Serif"/>
              </a:rPr>
              <a:t>ей  </a:t>
            </a:r>
            <a:r>
              <a:rPr sz="1200" spc="25" dirty="0">
                <a:latin typeface="Microsoft Sans Serif"/>
                <a:cs typeface="Microsoft Sans Serif"/>
              </a:rPr>
              <a:t> </a:t>
            </a:r>
            <a:r>
              <a:rPr sz="1200" dirty="0">
                <a:latin typeface="Microsoft Sans Serif"/>
                <a:cs typeface="Microsoft Sans Serif"/>
              </a:rPr>
              <a:t>фо</a:t>
            </a:r>
            <a:r>
              <a:rPr sz="1200" spc="5" dirty="0">
                <a:latin typeface="Microsoft Sans Serif"/>
                <a:cs typeface="Microsoft Sans Serif"/>
              </a:rPr>
              <a:t>р</a:t>
            </a:r>
            <a:r>
              <a:rPr sz="1200" spc="-15" dirty="0">
                <a:latin typeface="Microsoft Sans Serif"/>
                <a:cs typeface="Microsoft Sans Serif"/>
              </a:rPr>
              <a:t>ми</a:t>
            </a:r>
            <a:r>
              <a:rPr sz="1200" spc="-10" dirty="0">
                <a:latin typeface="Microsoft Sans Serif"/>
                <a:cs typeface="Microsoft Sans Serif"/>
              </a:rPr>
              <a:t>р</a:t>
            </a:r>
            <a:r>
              <a:rPr sz="1200" dirty="0">
                <a:latin typeface="Microsoft Sans Serif"/>
                <a:cs typeface="Microsoft Sans Serif"/>
              </a:rPr>
              <a:t>о</a:t>
            </a:r>
            <a:r>
              <a:rPr sz="1200" spc="-25" dirty="0">
                <a:latin typeface="Microsoft Sans Serif"/>
                <a:cs typeface="Microsoft Sans Serif"/>
              </a:rPr>
              <a:t>в</a:t>
            </a:r>
            <a:r>
              <a:rPr sz="1200" spc="-10" dirty="0">
                <a:latin typeface="Microsoft Sans Serif"/>
                <a:cs typeface="Microsoft Sans Serif"/>
              </a:rPr>
              <a:t>а</a:t>
            </a:r>
            <a:r>
              <a:rPr sz="1200" spc="-5" dirty="0">
                <a:latin typeface="Microsoft Sans Serif"/>
                <a:cs typeface="Microsoft Sans Serif"/>
              </a:rPr>
              <a:t>ни</a:t>
            </a:r>
            <a:r>
              <a:rPr sz="1200" dirty="0">
                <a:latin typeface="Microsoft Sans Serif"/>
                <a:cs typeface="Microsoft Sans Serif"/>
              </a:rPr>
              <a:t>ю	у</a:t>
            </a:r>
            <a:endParaRPr sz="1200">
              <a:latin typeface="Microsoft Sans Serif"/>
              <a:cs typeface="Microsoft Sans Serif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364994" y="2605277"/>
            <a:ext cx="112839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200" spc="-10" dirty="0">
                <a:latin typeface="Microsoft Sans Serif"/>
                <a:cs typeface="Microsoft Sans Serif"/>
              </a:rPr>
              <a:t>обучающихся </a:t>
            </a:r>
            <a:r>
              <a:rPr sz="1200" spc="-5" dirty="0">
                <a:latin typeface="Microsoft Sans Serif"/>
                <a:cs typeface="Microsoft Sans Serif"/>
              </a:rPr>
              <a:t> ф</a:t>
            </a:r>
            <a:r>
              <a:rPr sz="1200" dirty="0">
                <a:latin typeface="Microsoft Sans Serif"/>
                <a:cs typeface="Microsoft Sans Serif"/>
              </a:rPr>
              <a:t>о</a:t>
            </a:r>
            <a:r>
              <a:rPr sz="1200" spc="-5" dirty="0">
                <a:latin typeface="Microsoft Sans Serif"/>
                <a:cs typeface="Microsoft Sans Serif"/>
              </a:rPr>
              <a:t>р</a:t>
            </a:r>
            <a:r>
              <a:rPr sz="1200" spc="-35" dirty="0">
                <a:latin typeface="Microsoft Sans Serif"/>
                <a:cs typeface="Microsoft Sans Serif"/>
              </a:rPr>
              <a:t>м</a:t>
            </a:r>
            <a:r>
              <a:rPr sz="1200" spc="-5" dirty="0">
                <a:latin typeface="Microsoft Sans Serif"/>
                <a:cs typeface="Microsoft Sans Serif"/>
              </a:rPr>
              <a:t>ир</a:t>
            </a:r>
            <a:r>
              <a:rPr sz="1200" dirty="0">
                <a:latin typeface="Microsoft Sans Serif"/>
                <a:cs typeface="Microsoft Sans Serif"/>
              </a:rPr>
              <a:t>о</a:t>
            </a:r>
            <a:r>
              <a:rPr sz="1200" spc="-25" dirty="0">
                <a:latin typeface="Microsoft Sans Serif"/>
                <a:cs typeface="Microsoft Sans Serif"/>
              </a:rPr>
              <a:t>в</a:t>
            </a:r>
            <a:r>
              <a:rPr sz="1200" spc="5" dirty="0">
                <a:latin typeface="Microsoft Sans Serif"/>
                <a:cs typeface="Microsoft Sans Serif"/>
              </a:rPr>
              <a:t>а</a:t>
            </a:r>
            <a:r>
              <a:rPr sz="1200" spc="-5" dirty="0">
                <a:latin typeface="Microsoft Sans Serif"/>
                <a:cs typeface="Microsoft Sans Serif"/>
              </a:rPr>
              <a:t>нию</a:t>
            </a:r>
            <a:endParaRPr sz="1200">
              <a:latin typeface="Microsoft Sans Serif"/>
              <a:cs typeface="Microsoft Sans Serif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485515" y="2605277"/>
            <a:ext cx="548005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54305" marR="5080" indent="-142240">
              <a:lnSpc>
                <a:spcPct val="100000"/>
              </a:lnSpc>
              <a:spcBef>
                <a:spcPts val="100"/>
              </a:spcBef>
              <a:tabLst>
                <a:tab pos="625475" algn="l"/>
                <a:tab pos="760730" algn="l"/>
                <a:tab pos="1207135" algn="l"/>
                <a:tab pos="1918970" algn="l"/>
                <a:tab pos="2192020" algn="l"/>
                <a:tab pos="2882900" algn="l"/>
                <a:tab pos="3510279" algn="l"/>
                <a:tab pos="3910329" algn="l"/>
                <a:tab pos="4452620" algn="l"/>
                <a:tab pos="4692015" algn="l"/>
              </a:tabLst>
            </a:pPr>
            <a:r>
              <a:rPr sz="1200" spc="-10" dirty="0">
                <a:latin typeface="Microsoft Sans Serif"/>
                <a:cs typeface="Microsoft Sans Serif"/>
              </a:rPr>
              <a:t>н</a:t>
            </a:r>
            <a:r>
              <a:rPr sz="1200" dirty="0">
                <a:latin typeface="Microsoft Sans Serif"/>
                <a:cs typeface="Microsoft Sans Serif"/>
              </a:rPr>
              <a:t>а</a:t>
            </a:r>
            <a:r>
              <a:rPr sz="1200" spc="-5" dirty="0">
                <a:latin typeface="Microsoft Sans Serif"/>
                <a:cs typeface="Microsoft Sans Serif"/>
              </a:rPr>
              <a:t>в</a:t>
            </a:r>
            <a:r>
              <a:rPr sz="1200" dirty="0">
                <a:latin typeface="Microsoft Sans Serif"/>
                <a:cs typeface="Microsoft Sans Serif"/>
              </a:rPr>
              <a:t>ы</a:t>
            </a:r>
            <a:r>
              <a:rPr sz="1200" spc="-60" dirty="0">
                <a:latin typeface="Microsoft Sans Serif"/>
                <a:cs typeface="Microsoft Sans Serif"/>
              </a:rPr>
              <a:t>к</a:t>
            </a:r>
            <a:r>
              <a:rPr sz="1200" spc="5" dirty="0">
                <a:latin typeface="Microsoft Sans Serif"/>
                <a:cs typeface="Microsoft Sans Serif"/>
              </a:rPr>
              <a:t>о</a:t>
            </a:r>
            <a:r>
              <a:rPr sz="1200" dirty="0">
                <a:latin typeface="Microsoft Sans Serif"/>
                <a:cs typeface="Microsoft Sans Serif"/>
              </a:rPr>
              <a:t>в		с</a:t>
            </a:r>
            <a:r>
              <a:rPr sz="1200" spc="5" dirty="0">
                <a:latin typeface="Microsoft Sans Serif"/>
                <a:cs typeface="Microsoft Sans Serif"/>
              </a:rPr>
              <a:t>а</a:t>
            </a:r>
            <a:r>
              <a:rPr sz="1200" spc="-45" dirty="0">
                <a:latin typeface="Microsoft Sans Serif"/>
                <a:cs typeface="Microsoft Sans Serif"/>
              </a:rPr>
              <a:t>м</a:t>
            </a:r>
            <a:r>
              <a:rPr sz="1200" spc="5" dirty="0">
                <a:latin typeface="Microsoft Sans Serif"/>
                <a:cs typeface="Microsoft Sans Serif"/>
              </a:rPr>
              <a:t>о</a:t>
            </a:r>
            <a:r>
              <a:rPr sz="1200" spc="-35" dirty="0">
                <a:latin typeface="Microsoft Sans Serif"/>
                <a:cs typeface="Microsoft Sans Serif"/>
              </a:rPr>
              <a:t>п</a:t>
            </a:r>
            <a:r>
              <a:rPr sz="1200" spc="-5" dirty="0">
                <a:latin typeface="Microsoft Sans Serif"/>
                <a:cs typeface="Microsoft Sans Serif"/>
              </a:rPr>
              <a:t>о</a:t>
            </a:r>
            <a:r>
              <a:rPr sz="1200" spc="-50" dirty="0">
                <a:latin typeface="Microsoft Sans Serif"/>
                <a:cs typeface="Microsoft Sans Serif"/>
              </a:rPr>
              <a:t>з</a:t>
            </a:r>
            <a:r>
              <a:rPr sz="1200" spc="-20" dirty="0">
                <a:latin typeface="Microsoft Sans Serif"/>
                <a:cs typeface="Microsoft Sans Serif"/>
              </a:rPr>
              <a:t>н</a:t>
            </a:r>
            <a:r>
              <a:rPr sz="1200" spc="5" dirty="0">
                <a:latin typeface="Microsoft Sans Serif"/>
                <a:cs typeface="Microsoft Sans Serif"/>
              </a:rPr>
              <a:t>а</a:t>
            </a:r>
            <a:r>
              <a:rPr sz="1200" spc="-10" dirty="0">
                <a:latin typeface="Microsoft Sans Serif"/>
                <a:cs typeface="Microsoft Sans Serif"/>
              </a:rPr>
              <a:t>ни</a:t>
            </a:r>
            <a:r>
              <a:rPr sz="1200" spc="-5" dirty="0">
                <a:latin typeface="Microsoft Sans Serif"/>
                <a:cs typeface="Microsoft Sans Serif"/>
              </a:rPr>
              <a:t>я</a:t>
            </a:r>
            <a:r>
              <a:rPr sz="1200" dirty="0">
                <a:latin typeface="Microsoft Sans Serif"/>
                <a:cs typeface="Microsoft Sans Serif"/>
              </a:rPr>
              <a:t>	</a:t>
            </a:r>
            <a:r>
              <a:rPr sz="1200" spc="-10" dirty="0">
                <a:latin typeface="Microsoft Sans Serif"/>
                <a:cs typeface="Microsoft Sans Serif"/>
              </a:rPr>
              <a:t>вн</a:t>
            </a:r>
            <a:r>
              <a:rPr sz="1200" spc="-15" dirty="0">
                <a:latin typeface="Microsoft Sans Serif"/>
                <a:cs typeface="Microsoft Sans Serif"/>
              </a:rPr>
              <a:t>у</a:t>
            </a:r>
            <a:r>
              <a:rPr sz="1200" dirty="0">
                <a:latin typeface="Microsoft Sans Serif"/>
                <a:cs typeface="Microsoft Sans Serif"/>
              </a:rPr>
              <a:t>т</a:t>
            </a:r>
            <a:r>
              <a:rPr sz="1200" spc="5" dirty="0">
                <a:latin typeface="Microsoft Sans Serif"/>
                <a:cs typeface="Microsoft Sans Serif"/>
              </a:rPr>
              <a:t>ре</a:t>
            </a:r>
            <a:r>
              <a:rPr sz="1200" spc="-10" dirty="0">
                <a:latin typeface="Microsoft Sans Serif"/>
                <a:cs typeface="Microsoft Sans Serif"/>
              </a:rPr>
              <a:t>нни</a:t>
            </a:r>
            <a:r>
              <a:rPr sz="1200" spc="-5" dirty="0">
                <a:latin typeface="Microsoft Sans Serif"/>
                <a:cs typeface="Microsoft Sans Serif"/>
              </a:rPr>
              <a:t>х</a:t>
            </a:r>
            <a:r>
              <a:rPr sz="1200" dirty="0">
                <a:latin typeface="Microsoft Sans Serif"/>
                <a:cs typeface="Microsoft Sans Serif"/>
              </a:rPr>
              <a:t>	</a:t>
            </a:r>
            <a:r>
              <a:rPr sz="1200" spc="-10" dirty="0">
                <a:latin typeface="Microsoft Sans Serif"/>
                <a:cs typeface="Microsoft Sans Serif"/>
              </a:rPr>
              <a:t>пс</a:t>
            </a:r>
            <a:r>
              <a:rPr sz="1200" spc="5" dirty="0">
                <a:latin typeface="Microsoft Sans Serif"/>
                <a:cs typeface="Microsoft Sans Serif"/>
              </a:rPr>
              <a:t>и</a:t>
            </a:r>
            <a:r>
              <a:rPr sz="1200" spc="-10" dirty="0">
                <a:latin typeface="Microsoft Sans Serif"/>
                <a:cs typeface="Microsoft Sans Serif"/>
              </a:rPr>
              <a:t>хич</a:t>
            </a:r>
            <a:r>
              <a:rPr sz="1200" spc="5" dirty="0">
                <a:latin typeface="Microsoft Sans Serif"/>
                <a:cs typeface="Microsoft Sans Serif"/>
              </a:rPr>
              <a:t>е</a:t>
            </a:r>
            <a:r>
              <a:rPr sz="1200" spc="-40" dirty="0">
                <a:latin typeface="Microsoft Sans Serif"/>
                <a:cs typeface="Microsoft Sans Serif"/>
              </a:rPr>
              <a:t>с</a:t>
            </a:r>
            <a:r>
              <a:rPr sz="1200" spc="-35" dirty="0">
                <a:latin typeface="Microsoft Sans Serif"/>
                <a:cs typeface="Microsoft Sans Serif"/>
              </a:rPr>
              <a:t>к</a:t>
            </a:r>
            <a:r>
              <a:rPr sz="1200" spc="-5" dirty="0">
                <a:latin typeface="Microsoft Sans Serif"/>
                <a:cs typeface="Microsoft Sans Serif"/>
              </a:rPr>
              <a:t>их</a:t>
            </a:r>
            <a:r>
              <a:rPr sz="1200" dirty="0">
                <a:latin typeface="Microsoft Sans Serif"/>
                <a:cs typeface="Microsoft Sans Serif"/>
              </a:rPr>
              <a:t>	</a:t>
            </a:r>
            <a:r>
              <a:rPr sz="1200" spc="5" dirty="0">
                <a:latin typeface="Microsoft Sans Serif"/>
                <a:cs typeface="Microsoft Sans Serif"/>
              </a:rPr>
              <a:t>а</a:t>
            </a:r>
            <a:r>
              <a:rPr sz="1200" spc="-60" dirty="0">
                <a:latin typeface="Microsoft Sans Serif"/>
                <a:cs typeface="Microsoft Sans Serif"/>
              </a:rPr>
              <a:t>к</a:t>
            </a:r>
            <a:r>
              <a:rPr sz="1200" spc="-10" dirty="0">
                <a:latin typeface="Microsoft Sans Serif"/>
                <a:cs typeface="Microsoft Sans Serif"/>
              </a:rPr>
              <a:t>т</a:t>
            </a:r>
            <a:r>
              <a:rPr sz="1200" spc="5" dirty="0">
                <a:latin typeface="Microsoft Sans Serif"/>
                <a:cs typeface="Microsoft Sans Serif"/>
              </a:rPr>
              <a:t>о</a:t>
            </a:r>
            <a:r>
              <a:rPr sz="1200" dirty="0">
                <a:latin typeface="Microsoft Sans Serif"/>
                <a:cs typeface="Microsoft Sans Serif"/>
              </a:rPr>
              <a:t>в	</a:t>
            </a:r>
            <a:r>
              <a:rPr sz="1200" spc="-5" dirty="0">
                <a:latin typeface="Microsoft Sans Serif"/>
                <a:cs typeface="Microsoft Sans Serif"/>
              </a:rPr>
              <a:t>и</a:t>
            </a:r>
            <a:r>
              <a:rPr sz="1200" dirty="0">
                <a:latin typeface="Microsoft Sans Serif"/>
                <a:cs typeface="Microsoft Sans Serif"/>
              </a:rPr>
              <a:t>	</a:t>
            </a:r>
            <a:r>
              <a:rPr sz="1200" spc="10" dirty="0">
                <a:latin typeface="Microsoft Sans Serif"/>
                <a:cs typeface="Microsoft Sans Serif"/>
              </a:rPr>
              <a:t>с</a:t>
            </a:r>
            <a:r>
              <a:rPr sz="1200" spc="5" dirty="0">
                <a:latin typeface="Microsoft Sans Serif"/>
                <a:cs typeface="Microsoft Sans Serif"/>
              </a:rPr>
              <a:t>о</a:t>
            </a:r>
            <a:r>
              <a:rPr sz="1200" dirty="0">
                <a:latin typeface="Microsoft Sans Serif"/>
                <a:cs typeface="Microsoft Sans Serif"/>
              </a:rPr>
              <a:t>с</a:t>
            </a:r>
            <a:r>
              <a:rPr sz="1200" spc="-5" dirty="0">
                <a:latin typeface="Microsoft Sans Serif"/>
                <a:cs typeface="Microsoft Sans Serif"/>
              </a:rPr>
              <a:t>тояни</a:t>
            </a:r>
            <a:r>
              <a:rPr sz="1200" spc="10" dirty="0">
                <a:latin typeface="Microsoft Sans Serif"/>
                <a:cs typeface="Microsoft Sans Serif"/>
              </a:rPr>
              <a:t>й</a:t>
            </a:r>
            <a:r>
              <a:rPr sz="1200" dirty="0">
                <a:latin typeface="Microsoft Sans Serif"/>
                <a:cs typeface="Microsoft Sans Serif"/>
              </a:rPr>
              <a:t>,  </a:t>
            </a:r>
            <a:r>
              <a:rPr sz="1200" spc="-15" dirty="0">
                <a:latin typeface="Microsoft Sans Serif"/>
                <a:cs typeface="Microsoft Sans Serif"/>
              </a:rPr>
              <a:t>в</a:t>
            </a:r>
            <a:r>
              <a:rPr sz="1200" spc="-10" dirty="0">
                <a:latin typeface="Microsoft Sans Serif"/>
                <a:cs typeface="Microsoft Sans Serif"/>
              </a:rPr>
              <a:t>с</a:t>
            </a:r>
            <a:r>
              <a:rPr sz="1200" spc="-30" dirty="0">
                <a:latin typeface="Microsoft Sans Serif"/>
                <a:cs typeface="Microsoft Sans Serif"/>
              </a:rPr>
              <a:t>е</a:t>
            </a:r>
            <a:r>
              <a:rPr sz="1200" dirty="0">
                <a:latin typeface="Microsoft Sans Serif"/>
                <a:cs typeface="Microsoft Sans Serif"/>
              </a:rPr>
              <a:t>х	</a:t>
            </a:r>
            <a:r>
              <a:rPr sz="1200" spc="-5" dirty="0">
                <a:latin typeface="Microsoft Sans Serif"/>
                <a:cs typeface="Microsoft Sans Serif"/>
              </a:rPr>
              <a:t>в</a:t>
            </a:r>
            <a:r>
              <a:rPr sz="1200" dirty="0">
                <a:latin typeface="Microsoft Sans Serif"/>
                <a:cs typeface="Microsoft Sans Serif"/>
              </a:rPr>
              <a:t>и</a:t>
            </a:r>
            <a:r>
              <a:rPr sz="1200" spc="-5" dirty="0">
                <a:latin typeface="Microsoft Sans Serif"/>
                <a:cs typeface="Microsoft Sans Serif"/>
              </a:rPr>
              <a:t>д</a:t>
            </a:r>
            <a:r>
              <a:rPr sz="1200" dirty="0">
                <a:latin typeface="Microsoft Sans Serif"/>
                <a:cs typeface="Microsoft Sans Serif"/>
              </a:rPr>
              <a:t>ов	</a:t>
            </a:r>
            <a:r>
              <a:rPr sz="1200" spc="5" dirty="0">
                <a:latin typeface="Microsoft Sans Serif"/>
                <a:cs typeface="Microsoft Sans Serif"/>
              </a:rPr>
              <a:t>ре</a:t>
            </a:r>
            <a:r>
              <a:rPr sz="1200" spc="-30" dirty="0">
                <a:latin typeface="Microsoft Sans Serif"/>
                <a:cs typeface="Microsoft Sans Serif"/>
              </a:rPr>
              <a:t>ф</a:t>
            </a:r>
            <a:r>
              <a:rPr sz="1200" dirty="0">
                <a:latin typeface="Microsoft Sans Serif"/>
                <a:cs typeface="Microsoft Sans Serif"/>
              </a:rPr>
              <a:t>л</a:t>
            </a:r>
            <a:r>
              <a:rPr sz="1200" spc="5" dirty="0">
                <a:latin typeface="Microsoft Sans Serif"/>
                <a:cs typeface="Microsoft Sans Serif"/>
              </a:rPr>
              <a:t>е</a:t>
            </a:r>
            <a:r>
              <a:rPr sz="1200" spc="-60" dirty="0">
                <a:latin typeface="Microsoft Sans Serif"/>
                <a:cs typeface="Microsoft Sans Serif"/>
              </a:rPr>
              <a:t>к</a:t>
            </a:r>
            <a:r>
              <a:rPr sz="1200" spc="-5" dirty="0">
                <a:latin typeface="Microsoft Sans Serif"/>
                <a:cs typeface="Microsoft Sans Serif"/>
              </a:rPr>
              <a:t>си</a:t>
            </a:r>
            <a:r>
              <a:rPr sz="1200" spc="-20" dirty="0">
                <a:latin typeface="Microsoft Sans Serif"/>
                <a:cs typeface="Microsoft Sans Serif"/>
              </a:rPr>
              <a:t>и</a:t>
            </a:r>
            <a:r>
              <a:rPr sz="1200" dirty="0">
                <a:latin typeface="Microsoft Sans Serif"/>
                <a:cs typeface="Microsoft Sans Serif"/>
              </a:rPr>
              <a:t>:	</a:t>
            </a:r>
            <a:r>
              <a:rPr sz="1200" spc="-15" dirty="0">
                <a:latin typeface="Microsoft Sans Serif"/>
                <a:cs typeface="Microsoft Sans Serif"/>
              </a:rPr>
              <a:t>э</a:t>
            </a:r>
            <a:r>
              <a:rPr sz="1200" spc="-10" dirty="0">
                <a:latin typeface="Microsoft Sans Serif"/>
                <a:cs typeface="Microsoft Sans Serif"/>
              </a:rPr>
              <a:t>м</a:t>
            </a:r>
            <a:r>
              <a:rPr sz="1200" spc="5" dirty="0">
                <a:latin typeface="Microsoft Sans Serif"/>
                <a:cs typeface="Microsoft Sans Serif"/>
              </a:rPr>
              <a:t>о</a:t>
            </a:r>
            <a:r>
              <a:rPr sz="1200" spc="-5" dirty="0">
                <a:latin typeface="Microsoft Sans Serif"/>
                <a:cs typeface="Microsoft Sans Serif"/>
              </a:rPr>
              <a:t>ци</a:t>
            </a:r>
            <a:r>
              <a:rPr sz="1200" dirty="0">
                <a:latin typeface="Microsoft Sans Serif"/>
                <a:cs typeface="Microsoft Sans Serif"/>
              </a:rPr>
              <a:t>о</a:t>
            </a:r>
            <a:r>
              <a:rPr sz="1200" spc="-20" dirty="0">
                <a:latin typeface="Microsoft Sans Serif"/>
                <a:cs typeface="Microsoft Sans Serif"/>
              </a:rPr>
              <a:t>н</a:t>
            </a:r>
            <a:r>
              <a:rPr sz="1200" spc="5" dirty="0">
                <a:latin typeface="Microsoft Sans Serif"/>
                <a:cs typeface="Microsoft Sans Serif"/>
              </a:rPr>
              <a:t>а</a:t>
            </a:r>
            <a:r>
              <a:rPr sz="1200" spc="-5" dirty="0">
                <a:latin typeface="Microsoft Sans Serif"/>
                <a:cs typeface="Microsoft Sans Serif"/>
              </a:rPr>
              <a:t>льн</a:t>
            </a:r>
            <a:r>
              <a:rPr sz="1200" spc="5" dirty="0">
                <a:latin typeface="Microsoft Sans Serif"/>
                <a:cs typeface="Microsoft Sans Serif"/>
              </a:rPr>
              <a:t>о</a:t>
            </a:r>
            <a:r>
              <a:rPr sz="1200" spc="-25" dirty="0">
                <a:latin typeface="Microsoft Sans Serif"/>
                <a:cs typeface="Microsoft Sans Serif"/>
              </a:rPr>
              <a:t>й</a:t>
            </a:r>
            <a:r>
              <a:rPr sz="1200" dirty="0">
                <a:latin typeface="Microsoft Sans Serif"/>
                <a:cs typeface="Microsoft Sans Serif"/>
              </a:rPr>
              <a:t>,	</a:t>
            </a:r>
            <a:r>
              <a:rPr sz="1200" spc="-5" dirty="0">
                <a:latin typeface="Microsoft Sans Serif"/>
                <a:cs typeface="Microsoft Sans Serif"/>
              </a:rPr>
              <a:t>р</a:t>
            </a:r>
            <a:r>
              <a:rPr sz="1200" spc="5" dirty="0">
                <a:latin typeface="Microsoft Sans Serif"/>
                <a:cs typeface="Microsoft Sans Serif"/>
              </a:rPr>
              <a:t>е</a:t>
            </a:r>
            <a:r>
              <a:rPr sz="1200" spc="-30" dirty="0">
                <a:latin typeface="Microsoft Sans Serif"/>
                <a:cs typeface="Microsoft Sans Serif"/>
              </a:rPr>
              <a:t>ф</a:t>
            </a:r>
            <a:r>
              <a:rPr sz="1200" dirty="0">
                <a:latin typeface="Microsoft Sans Serif"/>
                <a:cs typeface="Microsoft Sans Serif"/>
              </a:rPr>
              <a:t>л</a:t>
            </a:r>
            <a:r>
              <a:rPr sz="1200" spc="5" dirty="0">
                <a:latin typeface="Microsoft Sans Serif"/>
                <a:cs typeface="Microsoft Sans Serif"/>
              </a:rPr>
              <a:t>е</a:t>
            </a:r>
            <a:r>
              <a:rPr sz="1200" spc="-60" dirty="0">
                <a:latin typeface="Microsoft Sans Serif"/>
                <a:cs typeface="Microsoft Sans Serif"/>
              </a:rPr>
              <a:t>к</a:t>
            </a:r>
            <a:r>
              <a:rPr sz="1200" spc="-5" dirty="0">
                <a:latin typeface="Microsoft Sans Serif"/>
                <a:cs typeface="Microsoft Sans Serif"/>
              </a:rPr>
              <a:t>сии</a:t>
            </a:r>
            <a:r>
              <a:rPr sz="1200" dirty="0">
                <a:latin typeface="Microsoft Sans Serif"/>
                <a:cs typeface="Microsoft Sans Serif"/>
              </a:rPr>
              <a:t>	</a:t>
            </a:r>
            <a:r>
              <a:rPr sz="1200" spc="-15" dirty="0">
                <a:latin typeface="Microsoft Sans Serif"/>
                <a:cs typeface="Microsoft Sans Serif"/>
              </a:rPr>
              <a:t>д</a:t>
            </a:r>
            <a:r>
              <a:rPr sz="1200" spc="5" dirty="0">
                <a:latin typeface="Microsoft Sans Serif"/>
                <a:cs typeface="Microsoft Sans Serif"/>
              </a:rPr>
              <a:t>е</a:t>
            </a:r>
            <a:r>
              <a:rPr sz="1200" spc="-5" dirty="0">
                <a:latin typeface="Microsoft Sans Serif"/>
                <a:cs typeface="Microsoft Sans Serif"/>
              </a:rPr>
              <a:t>я</a:t>
            </a:r>
            <a:r>
              <a:rPr sz="1200" spc="-25" dirty="0">
                <a:latin typeface="Microsoft Sans Serif"/>
                <a:cs typeface="Microsoft Sans Serif"/>
              </a:rPr>
              <a:t>т</a:t>
            </a:r>
            <a:r>
              <a:rPr sz="1200" spc="-45" dirty="0">
                <a:latin typeface="Microsoft Sans Serif"/>
                <a:cs typeface="Microsoft Sans Serif"/>
              </a:rPr>
              <a:t>е</a:t>
            </a:r>
            <a:r>
              <a:rPr sz="1200" spc="-5" dirty="0">
                <a:latin typeface="Microsoft Sans Serif"/>
                <a:cs typeface="Microsoft Sans Serif"/>
              </a:rPr>
              <a:t>льн</a:t>
            </a:r>
            <a:r>
              <a:rPr sz="1200" spc="5" dirty="0">
                <a:latin typeface="Microsoft Sans Serif"/>
                <a:cs typeface="Microsoft Sans Serif"/>
              </a:rPr>
              <a:t>о</a:t>
            </a:r>
            <a:r>
              <a:rPr sz="1200" dirty="0">
                <a:latin typeface="Microsoft Sans Serif"/>
                <a:cs typeface="Microsoft Sans Serif"/>
              </a:rPr>
              <a:t>с</a:t>
            </a:r>
            <a:r>
              <a:rPr sz="1200" spc="5" dirty="0">
                <a:latin typeface="Microsoft Sans Serif"/>
                <a:cs typeface="Microsoft Sans Serif"/>
              </a:rPr>
              <a:t>т</a:t>
            </a:r>
            <a:r>
              <a:rPr sz="1200" spc="-5" dirty="0">
                <a:latin typeface="Microsoft Sans Serif"/>
                <a:cs typeface="Microsoft Sans Serif"/>
              </a:rPr>
              <a:t>и,</a:t>
            </a:r>
            <a:endParaRPr sz="1200">
              <a:latin typeface="Microsoft Sans Serif"/>
              <a:cs typeface="Microsoft Sans Serif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364994" y="2971038"/>
            <a:ext cx="6602095" cy="7575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100"/>
              </a:spcBef>
            </a:pPr>
            <a:r>
              <a:rPr sz="1200" spc="-10" dirty="0">
                <a:latin typeface="Microsoft Sans Serif"/>
                <a:cs typeface="Microsoft Sans Serif"/>
              </a:rPr>
              <a:t>рефлексии</a:t>
            </a:r>
            <a:r>
              <a:rPr sz="1200" dirty="0">
                <a:latin typeface="Microsoft Sans Serif"/>
                <a:cs typeface="Microsoft Sans Serif"/>
              </a:rPr>
              <a:t> </a:t>
            </a:r>
            <a:r>
              <a:rPr sz="1200" spc="-10" dirty="0">
                <a:latin typeface="Microsoft Sans Serif"/>
                <a:cs typeface="Microsoft Sans Serif"/>
              </a:rPr>
              <a:t>содержания</a:t>
            </a:r>
            <a:r>
              <a:rPr sz="1200" spc="-20" dirty="0">
                <a:latin typeface="Microsoft Sans Serif"/>
                <a:cs typeface="Microsoft Sans Serif"/>
              </a:rPr>
              <a:t> </a:t>
            </a:r>
            <a:r>
              <a:rPr sz="1200" spc="-15" dirty="0">
                <a:latin typeface="Microsoft Sans Serif"/>
                <a:cs typeface="Microsoft Sans Serif"/>
              </a:rPr>
              <a:t>учебного</a:t>
            </a:r>
            <a:r>
              <a:rPr sz="1200" spc="15" dirty="0">
                <a:latin typeface="Microsoft Sans Serif"/>
                <a:cs typeface="Microsoft Sans Serif"/>
              </a:rPr>
              <a:t> </a:t>
            </a:r>
            <a:r>
              <a:rPr sz="1200" spc="-10" dirty="0">
                <a:latin typeface="Microsoft Sans Serif"/>
                <a:cs typeface="Microsoft Sans Serif"/>
              </a:rPr>
              <a:t>материала.</a:t>
            </a:r>
            <a:endParaRPr sz="1200">
              <a:latin typeface="Microsoft Sans Serif"/>
              <a:cs typeface="Microsoft Sans Serif"/>
            </a:endParaRPr>
          </a:p>
          <a:p>
            <a:pPr marL="12700" marR="5080" algn="just">
              <a:lnSpc>
                <a:spcPct val="100000"/>
              </a:lnSpc>
            </a:pPr>
            <a:r>
              <a:rPr sz="1200" dirty="0">
                <a:latin typeface="Microsoft Sans Serif"/>
                <a:cs typeface="Microsoft Sans Serif"/>
              </a:rPr>
              <a:t>- </a:t>
            </a:r>
            <a:r>
              <a:rPr sz="1200" spc="-10" dirty="0">
                <a:latin typeface="Microsoft Sans Serif"/>
                <a:cs typeface="Microsoft Sans Serif"/>
              </a:rPr>
              <a:t>обеспечение </a:t>
            </a:r>
            <a:r>
              <a:rPr sz="1200" dirty="0">
                <a:latin typeface="Microsoft Sans Serif"/>
                <a:cs typeface="Microsoft Sans Serif"/>
              </a:rPr>
              <a:t>условий </a:t>
            </a:r>
            <a:r>
              <a:rPr sz="1200" spc="-5" dirty="0">
                <a:latin typeface="Microsoft Sans Serif"/>
                <a:cs typeface="Microsoft Sans Serif"/>
              </a:rPr>
              <a:t>вариативности </a:t>
            </a:r>
            <a:r>
              <a:rPr sz="1200" spc="-15" dirty="0">
                <a:latin typeface="Microsoft Sans Serif"/>
                <a:cs typeface="Microsoft Sans Serif"/>
              </a:rPr>
              <a:t>образовательной </a:t>
            </a:r>
            <a:r>
              <a:rPr sz="1200" spc="-10" dirty="0">
                <a:latin typeface="Microsoft Sans Serif"/>
                <a:cs typeface="Microsoft Sans Serif"/>
              </a:rPr>
              <a:t>среды, </a:t>
            </a:r>
            <a:r>
              <a:rPr sz="1200" spc="-15" dirty="0">
                <a:latin typeface="Microsoft Sans Serif"/>
                <a:cs typeface="Microsoft Sans Serif"/>
              </a:rPr>
              <a:t>максимально отвечающей </a:t>
            </a:r>
            <a:r>
              <a:rPr sz="1200" spc="-10" dirty="0">
                <a:latin typeface="Microsoft Sans Serif"/>
                <a:cs typeface="Microsoft Sans Serif"/>
              </a:rPr>
              <a:t> потребностям</a:t>
            </a:r>
            <a:r>
              <a:rPr sz="1200" spc="-5" dirty="0">
                <a:latin typeface="Microsoft Sans Serif"/>
                <a:cs typeface="Microsoft Sans Serif"/>
              </a:rPr>
              <a:t> и</a:t>
            </a:r>
            <a:r>
              <a:rPr sz="1200" dirty="0">
                <a:latin typeface="Microsoft Sans Serif"/>
                <a:cs typeface="Microsoft Sans Serif"/>
              </a:rPr>
              <a:t> </a:t>
            </a:r>
            <a:r>
              <a:rPr sz="1200" spc="-10" dirty="0">
                <a:latin typeface="Microsoft Sans Serif"/>
                <a:cs typeface="Microsoft Sans Serif"/>
              </a:rPr>
              <a:t>индивидуально-типологическим</a:t>
            </a:r>
            <a:r>
              <a:rPr sz="1200" spc="-5" dirty="0">
                <a:latin typeface="Microsoft Sans Serif"/>
                <a:cs typeface="Microsoft Sans Serif"/>
              </a:rPr>
              <a:t> особенностям</a:t>
            </a:r>
            <a:r>
              <a:rPr sz="1200" dirty="0">
                <a:latin typeface="Microsoft Sans Serif"/>
                <a:cs typeface="Microsoft Sans Serif"/>
              </a:rPr>
              <a:t> </a:t>
            </a:r>
            <a:r>
              <a:rPr sz="1200" spc="-15" dirty="0">
                <a:latin typeface="Microsoft Sans Serif"/>
                <a:cs typeface="Microsoft Sans Serif"/>
              </a:rPr>
              <a:t>всех</a:t>
            </a:r>
            <a:r>
              <a:rPr sz="1200" spc="-10" dirty="0">
                <a:latin typeface="Microsoft Sans Serif"/>
                <a:cs typeface="Microsoft Sans Serif"/>
              </a:rPr>
              <a:t> участников </a:t>
            </a:r>
            <a:r>
              <a:rPr sz="1200" spc="-5" dirty="0">
                <a:latin typeface="Microsoft Sans Serif"/>
                <a:cs typeface="Microsoft Sans Serif"/>
              </a:rPr>
              <a:t> </a:t>
            </a:r>
            <a:r>
              <a:rPr sz="1200" spc="-15" dirty="0">
                <a:latin typeface="Microsoft Sans Serif"/>
                <a:cs typeface="Microsoft Sans Serif"/>
              </a:rPr>
              <a:t>образовательных</a:t>
            </a:r>
            <a:r>
              <a:rPr sz="1200" spc="-40" dirty="0">
                <a:latin typeface="Microsoft Sans Serif"/>
                <a:cs typeface="Microsoft Sans Serif"/>
              </a:rPr>
              <a:t> </a:t>
            </a:r>
            <a:r>
              <a:rPr sz="1200" spc="-10" dirty="0">
                <a:latin typeface="Microsoft Sans Serif"/>
                <a:cs typeface="Microsoft Sans Serif"/>
              </a:rPr>
              <a:t>отношений.</a:t>
            </a:r>
            <a:endParaRPr sz="1200">
              <a:latin typeface="Microsoft Sans Serif"/>
              <a:cs typeface="Microsoft Sans Serif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364994" y="3702811"/>
            <a:ext cx="560260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  <a:tabLst>
                <a:tab pos="206375" algn="l"/>
                <a:tab pos="1149350" algn="l"/>
                <a:tab pos="1377950" algn="l"/>
                <a:tab pos="2358390" algn="l"/>
                <a:tab pos="3469640" algn="l"/>
                <a:tab pos="4342765" algn="l"/>
              </a:tabLst>
            </a:pPr>
            <a:r>
              <a:rPr sz="1200" dirty="0">
                <a:latin typeface="Microsoft Sans Serif"/>
                <a:cs typeface="Microsoft Sans Serif"/>
              </a:rPr>
              <a:t>-	</a:t>
            </a:r>
            <a:r>
              <a:rPr sz="1200" spc="-15" dirty="0">
                <a:latin typeface="Microsoft Sans Serif"/>
                <a:cs typeface="Microsoft Sans Serif"/>
              </a:rPr>
              <a:t>разработка	</a:t>
            </a:r>
            <a:r>
              <a:rPr sz="1200" spc="-5" dirty="0">
                <a:latin typeface="Microsoft Sans Serif"/>
                <a:cs typeface="Microsoft Sans Serif"/>
              </a:rPr>
              <a:t>и	реализация	</a:t>
            </a:r>
            <a:r>
              <a:rPr sz="1200" spc="-10" dirty="0">
                <a:latin typeface="Microsoft Sans Serif"/>
                <a:cs typeface="Microsoft Sans Serif"/>
              </a:rPr>
              <a:t>развивающих	</a:t>
            </a:r>
            <a:r>
              <a:rPr sz="1200" spc="-15" dirty="0">
                <a:latin typeface="Microsoft Sans Serif"/>
                <a:cs typeface="Microsoft Sans Serif"/>
              </a:rPr>
              <a:t>программ,	</a:t>
            </a:r>
            <a:r>
              <a:rPr sz="1200" spc="-5" dirty="0">
                <a:latin typeface="Microsoft Sans Serif"/>
                <a:cs typeface="Microsoft Sans Serif"/>
              </a:rPr>
              <a:t>способствующих </a:t>
            </a:r>
            <a:r>
              <a:rPr sz="1200" dirty="0">
                <a:latin typeface="Microsoft Sans Serif"/>
                <a:cs typeface="Microsoft Sans Serif"/>
              </a:rPr>
              <a:t> </a:t>
            </a:r>
            <a:r>
              <a:rPr sz="1200" spc="-10" dirty="0">
                <a:latin typeface="Microsoft Sans Serif"/>
                <a:cs typeface="Microsoft Sans Serif"/>
              </a:rPr>
              <a:t>осознанию</a:t>
            </a:r>
            <a:r>
              <a:rPr sz="1200" spc="45" dirty="0">
                <a:latin typeface="Microsoft Sans Serif"/>
                <a:cs typeface="Microsoft Sans Serif"/>
              </a:rPr>
              <a:t> </a:t>
            </a:r>
            <a:r>
              <a:rPr sz="1200" spc="-5" dirty="0">
                <a:latin typeface="Microsoft Sans Serif"/>
                <a:cs typeface="Microsoft Sans Serif"/>
              </a:rPr>
              <a:t>обучающимися</a:t>
            </a:r>
            <a:r>
              <a:rPr sz="1200" spc="25" dirty="0">
                <a:latin typeface="Microsoft Sans Serif"/>
                <a:cs typeface="Microsoft Sans Serif"/>
              </a:rPr>
              <a:t> </a:t>
            </a:r>
            <a:r>
              <a:rPr sz="1200" spc="-5" dirty="0">
                <a:latin typeface="Microsoft Sans Serif"/>
                <a:cs typeface="Microsoft Sans Serif"/>
              </a:rPr>
              <a:t>индивидуальных</a:t>
            </a:r>
            <a:r>
              <a:rPr sz="1200" spc="25" dirty="0">
                <a:latin typeface="Microsoft Sans Serif"/>
                <a:cs typeface="Microsoft Sans Serif"/>
              </a:rPr>
              <a:t> </a:t>
            </a:r>
            <a:r>
              <a:rPr sz="1200" dirty="0">
                <a:latin typeface="Microsoft Sans Serif"/>
                <a:cs typeface="Microsoft Sans Serif"/>
              </a:rPr>
              <a:t>сильных</a:t>
            </a:r>
            <a:r>
              <a:rPr sz="1200" spc="25" dirty="0">
                <a:latin typeface="Microsoft Sans Serif"/>
                <a:cs typeface="Microsoft Sans Serif"/>
              </a:rPr>
              <a:t> </a:t>
            </a:r>
            <a:r>
              <a:rPr sz="1200" spc="-5" dirty="0">
                <a:latin typeface="Microsoft Sans Serif"/>
                <a:cs typeface="Microsoft Sans Serif"/>
              </a:rPr>
              <a:t>сторон,</a:t>
            </a:r>
            <a:r>
              <a:rPr sz="1200" spc="35" dirty="0">
                <a:latin typeface="Microsoft Sans Serif"/>
                <a:cs typeface="Microsoft Sans Serif"/>
              </a:rPr>
              <a:t> </a:t>
            </a:r>
            <a:r>
              <a:rPr sz="1200" spc="-10" dirty="0">
                <a:latin typeface="Microsoft Sans Serif"/>
                <a:cs typeface="Microsoft Sans Serif"/>
              </a:rPr>
              <a:t>раскрытию</a:t>
            </a:r>
            <a:endParaRPr sz="1200">
              <a:latin typeface="Microsoft Sans Serif"/>
              <a:cs typeface="Microsoft Sans Serif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8029447" y="3702811"/>
            <a:ext cx="93853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8895" marR="5080" indent="-36830">
              <a:lnSpc>
                <a:spcPct val="100000"/>
              </a:lnSpc>
              <a:spcBef>
                <a:spcPts val="100"/>
              </a:spcBef>
              <a:tabLst>
                <a:tab pos="835025" algn="l"/>
              </a:tabLst>
            </a:pPr>
            <a:r>
              <a:rPr sz="1200" spc="-30" dirty="0">
                <a:latin typeface="Microsoft Sans Serif"/>
                <a:cs typeface="Microsoft Sans Serif"/>
              </a:rPr>
              <a:t>и</a:t>
            </a:r>
            <a:r>
              <a:rPr sz="1200" spc="-20" dirty="0">
                <a:latin typeface="Microsoft Sans Serif"/>
                <a:cs typeface="Microsoft Sans Serif"/>
              </a:rPr>
              <a:t>з</a:t>
            </a:r>
            <a:r>
              <a:rPr sz="1200" spc="-10" dirty="0">
                <a:latin typeface="Microsoft Sans Serif"/>
                <a:cs typeface="Microsoft Sans Serif"/>
              </a:rPr>
              <a:t>уч</a:t>
            </a:r>
            <a:r>
              <a:rPr sz="1200" spc="-5" dirty="0">
                <a:latin typeface="Microsoft Sans Serif"/>
                <a:cs typeface="Microsoft Sans Serif"/>
              </a:rPr>
              <a:t>ени</a:t>
            </a:r>
            <a:r>
              <a:rPr sz="1200" dirty="0">
                <a:latin typeface="Microsoft Sans Serif"/>
                <a:cs typeface="Microsoft Sans Serif"/>
              </a:rPr>
              <a:t>ю	</a:t>
            </a:r>
            <a:r>
              <a:rPr sz="1200" spc="-5" dirty="0">
                <a:latin typeface="Microsoft Sans Serif"/>
                <a:cs typeface="Microsoft Sans Serif"/>
              </a:rPr>
              <a:t>и  ли</a:t>
            </a:r>
            <a:r>
              <a:rPr sz="1200" dirty="0">
                <a:latin typeface="Microsoft Sans Serif"/>
                <a:cs typeface="Microsoft Sans Serif"/>
              </a:rPr>
              <a:t>ч</a:t>
            </a:r>
            <a:r>
              <a:rPr sz="1200" spc="5" dirty="0">
                <a:latin typeface="Microsoft Sans Serif"/>
                <a:cs typeface="Microsoft Sans Serif"/>
              </a:rPr>
              <a:t>но</a:t>
            </a:r>
            <a:r>
              <a:rPr sz="1200" dirty="0">
                <a:latin typeface="Microsoft Sans Serif"/>
                <a:cs typeface="Microsoft Sans Serif"/>
              </a:rPr>
              <a:t>с</a:t>
            </a:r>
            <a:r>
              <a:rPr sz="1200" spc="5" dirty="0">
                <a:latin typeface="Microsoft Sans Serif"/>
                <a:cs typeface="Microsoft Sans Serif"/>
              </a:rPr>
              <a:t>т</a:t>
            </a:r>
            <a:r>
              <a:rPr sz="1200" spc="-20" dirty="0">
                <a:latin typeface="Microsoft Sans Serif"/>
                <a:cs typeface="Microsoft Sans Serif"/>
              </a:rPr>
              <a:t>н</a:t>
            </a:r>
            <a:r>
              <a:rPr sz="1200" spc="5" dirty="0">
                <a:latin typeface="Microsoft Sans Serif"/>
                <a:cs typeface="Microsoft Sans Serif"/>
              </a:rPr>
              <a:t>о</a:t>
            </a:r>
            <a:r>
              <a:rPr sz="1200" spc="-55" dirty="0">
                <a:latin typeface="Microsoft Sans Serif"/>
                <a:cs typeface="Microsoft Sans Serif"/>
              </a:rPr>
              <a:t>г</a:t>
            </a:r>
            <a:r>
              <a:rPr sz="1200" dirty="0">
                <a:latin typeface="Microsoft Sans Serif"/>
                <a:cs typeface="Microsoft Sans Serif"/>
              </a:rPr>
              <a:t>о</a:t>
            </a:r>
            <a:endParaRPr sz="1200">
              <a:latin typeface="Microsoft Sans Serif"/>
              <a:cs typeface="Microsoft Sans Serif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2364994" y="4068571"/>
            <a:ext cx="660082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r>
              <a:rPr sz="1200" spc="-10" dirty="0">
                <a:latin typeface="Microsoft Sans Serif"/>
                <a:cs typeface="Microsoft Sans Serif"/>
              </a:rPr>
              <a:t>потенциала,</a:t>
            </a:r>
            <a:r>
              <a:rPr sz="1200" spc="-5" dirty="0">
                <a:latin typeface="Microsoft Sans Serif"/>
                <a:cs typeface="Microsoft Sans Serif"/>
              </a:rPr>
              <a:t> </a:t>
            </a:r>
            <a:r>
              <a:rPr sz="1200" spc="-10" dirty="0">
                <a:latin typeface="Microsoft Sans Serif"/>
                <a:cs typeface="Microsoft Sans Serif"/>
              </a:rPr>
              <a:t>преодолению</a:t>
            </a:r>
            <a:r>
              <a:rPr sz="1200" spc="-5" dirty="0">
                <a:latin typeface="Microsoft Sans Serif"/>
                <a:cs typeface="Microsoft Sans Serif"/>
              </a:rPr>
              <a:t> </a:t>
            </a:r>
            <a:r>
              <a:rPr sz="1200" dirty="0">
                <a:latin typeface="Microsoft Sans Serif"/>
                <a:cs typeface="Microsoft Sans Serif"/>
              </a:rPr>
              <a:t>инфантильности</a:t>
            </a:r>
            <a:r>
              <a:rPr sz="1200" spc="5" dirty="0">
                <a:latin typeface="Microsoft Sans Serif"/>
                <a:cs typeface="Microsoft Sans Serif"/>
              </a:rPr>
              <a:t> </a:t>
            </a:r>
            <a:r>
              <a:rPr sz="1200" spc="-5" dirty="0">
                <a:latin typeface="Microsoft Sans Serif"/>
                <a:cs typeface="Microsoft Sans Serif"/>
              </a:rPr>
              <a:t>и</a:t>
            </a:r>
            <a:r>
              <a:rPr sz="1200" dirty="0">
                <a:latin typeface="Microsoft Sans Serif"/>
                <a:cs typeface="Microsoft Sans Serif"/>
              </a:rPr>
              <a:t> личностной</a:t>
            </a:r>
            <a:r>
              <a:rPr sz="1200" spc="5" dirty="0">
                <a:latin typeface="Microsoft Sans Serif"/>
                <a:cs typeface="Microsoft Sans Serif"/>
              </a:rPr>
              <a:t> </a:t>
            </a:r>
            <a:r>
              <a:rPr sz="1200" spc="-10" dirty="0">
                <a:latin typeface="Microsoft Sans Serif"/>
                <a:cs typeface="Microsoft Sans Serif"/>
              </a:rPr>
              <a:t>незрелости,</a:t>
            </a:r>
            <a:r>
              <a:rPr sz="1200" spc="-5" dirty="0">
                <a:latin typeface="Microsoft Sans Serif"/>
                <a:cs typeface="Microsoft Sans Serif"/>
              </a:rPr>
              <a:t> освоению</a:t>
            </a:r>
            <a:r>
              <a:rPr sz="1200" dirty="0">
                <a:latin typeface="Microsoft Sans Serif"/>
                <a:cs typeface="Microsoft Sans Serif"/>
              </a:rPr>
              <a:t> </a:t>
            </a:r>
            <a:r>
              <a:rPr sz="1200" spc="-10" dirty="0">
                <a:latin typeface="Microsoft Sans Serif"/>
                <a:cs typeface="Microsoft Sans Serif"/>
              </a:rPr>
              <a:t>умения </a:t>
            </a:r>
            <a:r>
              <a:rPr sz="1200" spc="-5" dirty="0">
                <a:latin typeface="Microsoft Sans Serif"/>
                <a:cs typeface="Microsoft Sans Serif"/>
              </a:rPr>
              <a:t> осуществлять </a:t>
            </a:r>
            <a:r>
              <a:rPr sz="1200" spc="-10" dirty="0">
                <a:latin typeface="Microsoft Sans Serif"/>
                <a:cs typeface="Microsoft Sans Serif"/>
              </a:rPr>
              <a:t>осознанный ответственный </a:t>
            </a:r>
            <a:r>
              <a:rPr sz="1200" dirty="0">
                <a:latin typeface="Microsoft Sans Serif"/>
                <a:cs typeface="Microsoft Sans Serif"/>
              </a:rPr>
              <a:t>выбор в </a:t>
            </a:r>
            <a:r>
              <a:rPr sz="1200" spc="-5" dirty="0">
                <a:latin typeface="Microsoft Sans Serif"/>
                <a:cs typeface="Microsoft Sans Serif"/>
              </a:rPr>
              <a:t>решении </a:t>
            </a:r>
            <a:r>
              <a:rPr sz="1200" spc="-15" dirty="0">
                <a:latin typeface="Microsoft Sans Serif"/>
                <a:cs typeface="Microsoft Sans Serif"/>
              </a:rPr>
              <a:t>возникающих </a:t>
            </a:r>
            <a:r>
              <a:rPr sz="1200" spc="-10" dirty="0">
                <a:latin typeface="Microsoft Sans Serif"/>
                <a:cs typeface="Microsoft Sans Serif"/>
              </a:rPr>
              <a:t>трудностей </a:t>
            </a:r>
            <a:r>
              <a:rPr sz="1200" spc="-5" dirty="0">
                <a:latin typeface="Microsoft Sans Serif"/>
                <a:cs typeface="Microsoft Sans Serif"/>
              </a:rPr>
              <a:t>и </a:t>
            </a:r>
            <a:r>
              <a:rPr sz="1200" dirty="0">
                <a:latin typeface="Microsoft Sans Serif"/>
                <a:cs typeface="Microsoft Sans Serif"/>
              </a:rPr>
              <a:t>в </a:t>
            </a:r>
            <a:r>
              <a:rPr sz="1200" spc="5" dirty="0">
                <a:latin typeface="Microsoft Sans Serif"/>
                <a:cs typeface="Microsoft Sans Serif"/>
              </a:rPr>
              <a:t> </a:t>
            </a:r>
            <a:r>
              <a:rPr sz="1200" spc="-5" dirty="0">
                <a:latin typeface="Microsoft Sans Serif"/>
                <a:cs typeface="Microsoft Sans Serif"/>
              </a:rPr>
              <a:t>ситуации</a:t>
            </a:r>
            <a:r>
              <a:rPr sz="1200" spc="15" dirty="0">
                <a:latin typeface="Microsoft Sans Serif"/>
                <a:cs typeface="Microsoft Sans Serif"/>
              </a:rPr>
              <a:t> </a:t>
            </a:r>
            <a:r>
              <a:rPr sz="1200" spc="-10" dirty="0">
                <a:latin typeface="Microsoft Sans Serif"/>
                <a:cs typeface="Microsoft Sans Serif"/>
              </a:rPr>
              <a:t>неопределенности.</a:t>
            </a:r>
            <a:endParaRPr sz="1200">
              <a:latin typeface="Microsoft Sans Serif"/>
              <a:cs typeface="Microsoft Sans Serif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47268" y="217119"/>
            <a:ext cx="8110932" cy="65851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ctr">
              <a:spcBef>
                <a:spcPts val="105"/>
              </a:spcBef>
            </a:pPr>
            <a:r>
              <a:rPr lang="ru-RU" sz="1400" b="1" spc="-5" dirty="0" smtClean="0">
                <a:latin typeface="Arial"/>
                <a:cs typeface="Arial"/>
              </a:rPr>
              <a:t>Организация </a:t>
            </a:r>
            <a:r>
              <a:rPr lang="ru-RU" sz="1400" b="1" dirty="0" smtClean="0">
                <a:latin typeface="Arial"/>
                <a:cs typeface="Arial"/>
              </a:rPr>
              <a:t>и </a:t>
            </a:r>
            <a:r>
              <a:rPr lang="ru-RU" sz="1400" b="1" spc="-5" dirty="0" smtClean="0">
                <a:latin typeface="Arial"/>
                <a:cs typeface="Arial"/>
              </a:rPr>
              <a:t>проведение мер</a:t>
            </a:r>
            <a:r>
              <a:rPr lang="ru-RU" sz="1400" b="1" spc="-20" dirty="0" smtClean="0">
                <a:latin typeface="Arial"/>
                <a:cs typeface="Arial"/>
              </a:rPr>
              <a:t>о</a:t>
            </a:r>
            <a:r>
              <a:rPr lang="ru-RU" sz="1400" b="1" spc="5" dirty="0" smtClean="0">
                <a:latin typeface="Arial"/>
                <a:cs typeface="Arial"/>
              </a:rPr>
              <a:t>п</a:t>
            </a:r>
            <a:r>
              <a:rPr lang="ru-RU" sz="1400" b="1" dirty="0" smtClean="0">
                <a:latin typeface="Arial"/>
                <a:cs typeface="Arial"/>
              </a:rPr>
              <a:t>рия</a:t>
            </a:r>
            <a:r>
              <a:rPr lang="ru-RU" sz="1400" b="1" spc="-15" dirty="0" smtClean="0">
                <a:latin typeface="Arial"/>
                <a:cs typeface="Arial"/>
              </a:rPr>
              <a:t>т</a:t>
            </a:r>
            <a:r>
              <a:rPr lang="ru-RU" sz="1400" b="1" dirty="0" smtClean="0">
                <a:latin typeface="Arial"/>
                <a:cs typeface="Arial"/>
              </a:rPr>
              <a:t>ий, </a:t>
            </a:r>
            <a:r>
              <a:rPr lang="ru-RU" sz="1400" b="1" spc="-10" dirty="0" smtClean="0">
                <a:latin typeface="Arial"/>
                <a:cs typeface="Arial"/>
              </a:rPr>
              <a:t>н</a:t>
            </a:r>
            <a:r>
              <a:rPr lang="ru-RU" sz="1400" b="1" spc="-5" dirty="0" smtClean="0">
                <a:latin typeface="Arial"/>
                <a:cs typeface="Arial"/>
              </a:rPr>
              <a:t>а</a:t>
            </a:r>
            <a:r>
              <a:rPr lang="ru-RU" sz="1400" b="1" spc="5" dirty="0" smtClean="0">
                <a:latin typeface="Arial"/>
                <a:cs typeface="Arial"/>
              </a:rPr>
              <a:t>п</a:t>
            </a:r>
            <a:r>
              <a:rPr lang="ru-RU" sz="1400" b="1" spc="-20" dirty="0" smtClean="0">
                <a:latin typeface="Arial"/>
                <a:cs typeface="Arial"/>
              </a:rPr>
              <a:t>р</a:t>
            </a:r>
            <a:r>
              <a:rPr lang="ru-RU" sz="1400" b="1" spc="-5" dirty="0" smtClean="0">
                <a:latin typeface="Arial"/>
                <a:cs typeface="Arial"/>
              </a:rPr>
              <a:t>а</a:t>
            </a:r>
            <a:r>
              <a:rPr lang="ru-RU" sz="1400" b="1" spc="-20" dirty="0" smtClean="0">
                <a:latin typeface="Arial"/>
                <a:cs typeface="Arial"/>
              </a:rPr>
              <a:t>в</a:t>
            </a:r>
            <a:r>
              <a:rPr lang="ru-RU" sz="1400" b="1" spc="-30" dirty="0" smtClean="0">
                <a:latin typeface="Arial"/>
                <a:cs typeface="Arial"/>
              </a:rPr>
              <a:t>л</a:t>
            </a:r>
            <a:r>
              <a:rPr lang="ru-RU" sz="1400" b="1" spc="-5" dirty="0" smtClean="0">
                <a:latin typeface="Arial"/>
                <a:cs typeface="Arial"/>
              </a:rPr>
              <a:t>е</a:t>
            </a:r>
            <a:r>
              <a:rPr lang="ru-RU" sz="1400" b="1" spc="5" dirty="0" smtClean="0">
                <a:latin typeface="Arial"/>
                <a:cs typeface="Arial"/>
              </a:rPr>
              <a:t>нн</a:t>
            </a:r>
            <a:r>
              <a:rPr lang="ru-RU" sz="1400" b="1" spc="-10" dirty="0" smtClean="0">
                <a:latin typeface="Arial"/>
                <a:cs typeface="Arial"/>
              </a:rPr>
              <a:t>ы</a:t>
            </a:r>
            <a:r>
              <a:rPr lang="ru-RU" sz="1400" b="1" dirty="0" smtClean="0">
                <a:latin typeface="Arial"/>
                <a:cs typeface="Arial"/>
              </a:rPr>
              <a:t>х </a:t>
            </a:r>
            <a:r>
              <a:rPr lang="ru-RU" sz="1400" b="1" spc="-10" dirty="0" smtClean="0">
                <a:latin typeface="Arial"/>
                <a:cs typeface="Arial"/>
              </a:rPr>
              <a:t>на формирование</a:t>
            </a:r>
            <a:r>
              <a:rPr lang="ru-RU" sz="1400" b="1" spc="-5" dirty="0" smtClean="0">
                <a:latin typeface="Arial"/>
                <a:cs typeface="Arial"/>
              </a:rPr>
              <a:t> </a:t>
            </a:r>
            <a:r>
              <a:rPr lang="ru-RU" sz="1400" b="1" dirty="0" smtClean="0">
                <a:latin typeface="Arial"/>
                <a:cs typeface="Arial"/>
              </a:rPr>
              <a:t>в</a:t>
            </a:r>
            <a:r>
              <a:rPr lang="ru-RU" sz="1400" b="1" spc="5" dirty="0" smtClean="0">
                <a:latin typeface="Arial"/>
                <a:cs typeface="Arial"/>
              </a:rPr>
              <a:t> </a:t>
            </a:r>
            <a:r>
              <a:rPr lang="ru-RU" sz="1400" b="1" spc="-10" dirty="0" smtClean="0">
                <a:latin typeface="Arial"/>
                <a:cs typeface="Arial"/>
              </a:rPr>
              <a:t>образовательной</a:t>
            </a:r>
            <a:r>
              <a:rPr lang="ru-RU" sz="1400" b="1" spc="-5" dirty="0" smtClean="0">
                <a:latin typeface="Arial"/>
                <a:cs typeface="Arial"/>
              </a:rPr>
              <a:t> организации</a:t>
            </a:r>
            <a:r>
              <a:rPr lang="ru-RU" sz="1400" b="1" dirty="0" smtClean="0">
                <a:latin typeface="Arial"/>
                <a:cs typeface="Arial"/>
              </a:rPr>
              <a:t> </a:t>
            </a:r>
            <a:r>
              <a:rPr lang="ru-RU" sz="1400" b="1" spc="-15" dirty="0" smtClean="0">
                <a:latin typeface="Arial"/>
                <a:cs typeface="Arial"/>
              </a:rPr>
              <a:t>необходимого </a:t>
            </a:r>
            <a:r>
              <a:rPr lang="ru-RU" sz="1400" b="1" spc="-10" dirty="0" smtClean="0">
                <a:latin typeface="Arial"/>
                <a:cs typeface="Arial"/>
              </a:rPr>
              <a:t> </a:t>
            </a:r>
            <a:r>
              <a:rPr lang="ru-RU" sz="1400" b="1" spc="-15" dirty="0" smtClean="0">
                <a:latin typeface="Arial"/>
                <a:cs typeface="Arial"/>
              </a:rPr>
              <a:t>психологического</a:t>
            </a:r>
            <a:r>
              <a:rPr lang="ru-RU" sz="1400" b="1" spc="-10" dirty="0" smtClean="0">
                <a:latin typeface="Arial"/>
                <a:cs typeface="Arial"/>
              </a:rPr>
              <a:t> </a:t>
            </a:r>
            <a:r>
              <a:rPr lang="ru-RU" sz="1400" b="1" spc="-5" dirty="0" smtClean="0">
                <a:latin typeface="Arial"/>
                <a:cs typeface="Arial"/>
              </a:rPr>
              <a:t>климата</a:t>
            </a:r>
            <a:r>
              <a:rPr lang="ru-RU" sz="1400" b="1" dirty="0" smtClean="0">
                <a:latin typeface="Arial"/>
                <a:cs typeface="Arial"/>
              </a:rPr>
              <a:t> </a:t>
            </a:r>
            <a:r>
              <a:rPr lang="ru-RU" sz="1400" b="1" spc="-5" dirty="0" smtClean="0">
                <a:latin typeface="Arial"/>
                <a:cs typeface="Arial"/>
              </a:rPr>
              <a:t>для</a:t>
            </a:r>
            <a:r>
              <a:rPr lang="ru-RU" sz="1400" b="1" dirty="0" smtClean="0">
                <a:latin typeface="Arial"/>
                <a:cs typeface="Arial"/>
              </a:rPr>
              <a:t> </a:t>
            </a:r>
            <a:r>
              <a:rPr lang="ru-RU" sz="1400" b="1" spc="-10" dirty="0" smtClean="0">
                <a:latin typeface="Arial"/>
                <a:cs typeface="Arial"/>
              </a:rPr>
              <a:t>сохранения</a:t>
            </a:r>
            <a:r>
              <a:rPr lang="ru-RU" sz="1400" b="1" spc="-5" dirty="0" smtClean="0">
                <a:latin typeface="Arial"/>
                <a:cs typeface="Arial"/>
              </a:rPr>
              <a:t> </a:t>
            </a:r>
            <a:r>
              <a:rPr lang="ru-RU" sz="1400" b="1" dirty="0" smtClean="0">
                <a:latin typeface="Arial"/>
                <a:cs typeface="Arial"/>
              </a:rPr>
              <a:t>и</a:t>
            </a:r>
            <a:r>
              <a:rPr lang="ru-RU" sz="1400" b="1" spc="5" dirty="0" smtClean="0">
                <a:latin typeface="Arial"/>
                <a:cs typeface="Arial"/>
              </a:rPr>
              <a:t> </a:t>
            </a:r>
            <a:r>
              <a:rPr lang="ru-RU" sz="1400" b="1" spc="-5" dirty="0" smtClean="0">
                <a:latin typeface="Arial"/>
                <a:cs typeface="Arial"/>
              </a:rPr>
              <a:t>(или)</a:t>
            </a:r>
            <a:r>
              <a:rPr lang="ru-RU" sz="1400" b="1" dirty="0" smtClean="0">
                <a:latin typeface="Arial"/>
                <a:cs typeface="Arial"/>
              </a:rPr>
              <a:t> </a:t>
            </a:r>
            <a:r>
              <a:rPr lang="ru-RU" sz="1400" b="1" spc="-10" dirty="0" smtClean="0">
                <a:latin typeface="Arial"/>
                <a:cs typeface="Arial"/>
              </a:rPr>
              <a:t>восстановления </a:t>
            </a:r>
            <a:r>
              <a:rPr lang="ru-RU" sz="1400" b="1" spc="-5" dirty="0" smtClean="0">
                <a:latin typeface="Arial"/>
                <a:cs typeface="Arial"/>
              </a:rPr>
              <a:t> </a:t>
            </a:r>
            <a:r>
              <a:rPr lang="ru-RU" sz="1400" b="1" spc="-10" dirty="0" smtClean="0">
                <a:latin typeface="Arial"/>
                <a:cs typeface="Arial"/>
              </a:rPr>
              <a:t>психологического</a:t>
            </a:r>
            <a:r>
              <a:rPr lang="ru-RU" sz="1400" b="1" spc="-80" dirty="0" smtClean="0">
                <a:latin typeface="Arial"/>
                <a:cs typeface="Arial"/>
              </a:rPr>
              <a:t> </a:t>
            </a:r>
            <a:r>
              <a:rPr lang="ru-RU" sz="1400" b="1" spc="-5" dirty="0" smtClean="0">
                <a:latin typeface="Arial"/>
                <a:cs typeface="Arial"/>
              </a:rPr>
              <a:t>здоровья</a:t>
            </a:r>
            <a:r>
              <a:rPr lang="ru-RU" sz="1400" b="1" spc="-35" dirty="0" smtClean="0">
                <a:latin typeface="Arial"/>
                <a:cs typeface="Arial"/>
              </a:rPr>
              <a:t> </a:t>
            </a:r>
            <a:r>
              <a:rPr lang="ru-RU" sz="1400" b="1" spc="-10" dirty="0" smtClean="0">
                <a:latin typeface="Arial"/>
                <a:cs typeface="Arial"/>
              </a:rPr>
              <a:t>детей</a:t>
            </a:r>
            <a:r>
              <a:rPr lang="ru-RU" sz="1400" b="1" spc="-15" dirty="0" smtClean="0">
                <a:latin typeface="Arial"/>
                <a:cs typeface="Arial"/>
              </a:rPr>
              <a:t> </a:t>
            </a:r>
            <a:r>
              <a:rPr lang="ru-RU" sz="1400" b="1" spc="-10" dirty="0" smtClean="0">
                <a:latin typeface="Arial"/>
                <a:cs typeface="Arial"/>
              </a:rPr>
              <a:t>ветеранов</a:t>
            </a:r>
            <a:r>
              <a:rPr lang="ru-RU" sz="1400" b="1" spc="-25" dirty="0" smtClean="0">
                <a:latin typeface="Arial"/>
                <a:cs typeface="Arial"/>
              </a:rPr>
              <a:t> </a:t>
            </a:r>
            <a:r>
              <a:rPr lang="ru-RU" sz="1400" b="1" spc="-5" dirty="0" smtClean="0">
                <a:latin typeface="Arial"/>
                <a:cs typeface="Arial"/>
              </a:rPr>
              <a:t>(участников)</a:t>
            </a:r>
            <a:r>
              <a:rPr lang="ru-RU" sz="1400" b="1" spc="-15" dirty="0" smtClean="0">
                <a:latin typeface="Arial"/>
                <a:cs typeface="Arial"/>
              </a:rPr>
              <a:t> СВО</a:t>
            </a:r>
            <a:endParaRPr lang="ru-RU" sz="1400" dirty="0">
              <a:latin typeface="Arial"/>
              <a:cs typeface="Arial"/>
            </a:endParaRPr>
          </a:p>
        </p:txBody>
      </p:sp>
      <p:grpSp>
        <p:nvGrpSpPr>
          <p:cNvPr id="6" name="object 6"/>
          <p:cNvGrpSpPr/>
          <p:nvPr/>
        </p:nvGrpSpPr>
        <p:grpSpPr>
          <a:xfrm>
            <a:off x="139852" y="1641348"/>
            <a:ext cx="8766810" cy="2980055"/>
            <a:chOff x="139852" y="1641348"/>
            <a:chExt cx="8766810" cy="2980055"/>
          </a:xfrm>
        </p:grpSpPr>
        <p:sp>
          <p:nvSpPr>
            <p:cNvPr id="7" name="object 7"/>
            <p:cNvSpPr/>
            <p:nvPr/>
          </p:nvSpPr>
          <p:spPr>
            <a:xfrm>
              <a:off x="139852" y="1649094"/>
              <a:ext cx="8766810" cy="457200"/>
            </a:xfrm>
            <a:custGeom>
              <a:avLst/>
              <a:gdLst/>
              <a:ahLst/>
              <a:cxnLst/>
              <a:rect l="l" t="t" r="r" b="b"/>
              <a:pathLst>
                <a:path w="8766810" h="457200">
                  <a:moveTo>
                    <a:pt x="8766785" y="0"/>
                  </a:moveTo>
                  <a:lnTo>
                    <a:pt x="5844514" y="0"/>
                  </a:lnTo>
                  <a:lnTo>
                    <a:pt x="1204861" y="0"/>
                  </a:lnTo>
                  <a:lnTo>
                    <a:pt x="0" y="0"/>
                  </a:lnTo>
                  <a:lnTo>
                    <a:pt x="0" y="457200"/>
                  </a:lnTo>
                  <a:lnTo>
                    <a:pt x="1204823" y="457200"/>
                  </a:lnTo>
                  <a:lnTo>
                    <a:pt x="5844514" y="457200"/>
                  </a:lnTo>
                  <a:lnTo>
                    <a:pt x="8766785" y="457200"/>
                  </a:lnTo>
                  <a:lnTo>
                    <a:pt x="8766785" y="0"/>
                  </a:lnTo>
                  <a:close/>
                </a:path>
              </a:pathLst>
            </a:custGeom>
            <a:solidFill>
              <a:srgbClr val="CADDD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139852" y="2106295"/>
              <a:ext cx="1205230" cy="2514600"/>
            </a:xfrm>
            <a:custGeom>
              <a:avLst/>
              <a:gdLst/>
              <a:ahLst/>
              <a:cxnLst/>
              <a:rect l="l" t="t" r="r" b="b"/>
              <a:pathLst>
                <a:path w="1205230" h="2514600">
                  <a:moveTo>
                    <a:pt x="1204861" y="0"/>
                  </a:moveTo>
                  <a:lnTo>
                    <a:pt x="0" y="0"/>
                  </a:lnTo>
                  <a:lnTo>
                    <a:pt x="0" y="2514600"/>
                  </a:lnTo>
                  <a:lnTo>
                    <a:pt x="1204861" y="2514600"/>
                  </a:lnTo>
                  <a:lnTo>
                    <a:pt x="1204861" y="0"/>
                  </a:lnTo>
                  <a:close/>
                </a:path>
              </a:pathLst>
            </a:custGeom>
            <a:solidFill>
              <a:srgbClr val="E7EEE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" name="object 9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29184" y="1641348"/>
              <a:ext cx="839724" cy="347471"/>
            </a:xfrm>
            <a:prstGeom prst="rect">
              <a:avLst/>
            </a:prstGeom>
          </p:spPr>
        </p:pic>
        <p:pic>
          <p:nvPicPr>
            <p:cNvPr id="10" name="object 10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795015" y="1641348"/>
              <a:ext cx="1755648" cy="347471"/>
            </a:xfrm>
            <a:prstGeom prst="rect">
              <a:avLst/>
            </a:prstGeom>
          </p:spPr>
        </p:pic>
        <p:pic>
          <p:nvPicPr>
            <p:cNvPr id="11" name="object 11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603491" y="1641348"/>
              <a:ext cx="1697736" cy="347471"/>
            </a:xfrm>
            <a:prstGeom prst="rect">
              <a:avLst/>
            </a:prstGeom>
          </p:spPr>
        </p:pic>
        <p:pic>
          <p:nvPicPr>
            <p:cNvPr id="12" name="object 12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6844284" y="1824228"/>
              <a:ext cx="1217676" cy="347472"/>
            </a:xfrm>
            <a:prstGeom prst="rect">
              <a:avLst/>
            </a:prstGeom>
          </p:spPr>
        </p:pic>
        <p:pic>
          <p:nvPicPr>
            <p:cNvPr id="13" name="object 13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56972" y="2112264"/>
              <a:ext cx="798576" cy="263651"/>
            </a:xfrm>
            <a:prstGeom prst="rect">
              <a:avLst/>
            </a:prstGeom>
          </p:spPr>
        </p:pic>
      </p:grpSp>
      <p:graphicFrame>
        <p:nvGraphicFramePr>
          <p:cNvPr id="14" name="object 14"/>
          <p:cNvGraphicFramePr>
            <a:graphicFrameLocks noGrp="1"/>
          </p:cNvGraphicFramePr>
          <p:nvPr/>
        </p:nvGraphicFramePr>
        <p:xfrm>
          <a:off x="133502" y="1271905"/>
          <a:ext cx="8766174" cy="334263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98245"/>
                <a:gridCol w="4652009"/>
                <a:gridCol w="2915920"/>
              </a:tblGrid>
              <a:tr h="370840">
                <a:tc gridSpan="3"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Меры по </a:t>
                      </a:r>
                      <a:r>
                        <a:rPr sz="18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созданию</a:t>
                      </a:r>
                      <a:r>
                        <a:rPr sz="1800" b="1" spc="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spc="-2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комфортной</a:t>
                      </a:r>
                      <a:r>
                        <a:rPr sz="1800" b="1" spc="6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и</a:t>
                      </a:r>
                      <a:r>
                        <a:rPr sz="1800" b="1" spc="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безопасной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образовательной</a:t>
                      </a:r>
                      <a:r>
                        <a:rPr sz="1800" b="1" spc="5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среды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0958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457199">
                <a:tc>
                  <a:txBody>
                    <a:bodyPr/>
                    <a:lstStyle/>
                    <a:p>
                      <a:pPr marL="28702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200" b="1" spc="-10" dirty="0">
                          <a:latin typeface="Arial"/>
                          <a:cs typeface="Arial"/>
                        </a:rPr>
                        <a:t>Субъект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200" b="1" spc="-5" dirty="0">
                          <a:latin typeface="Arial"/>
                          <a:cs typeface="Arial"/>
                        </a:rPr>
                        <a:t>Содержание</a:t>
                      </a:r>
                      <a:r>
                        <a:rPr sz="1200" b="1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10" dirty="0">
                          <a:latin typeface="Arial"/>
                          <a:cs typeface="Arial"/>
                        </a:rPr>
                        <a:t>работы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708660" indent="0" algn="ctr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200" b="1" spc="-10">
                          <a:latin typeface="Arial"/>
                          <a:cs typeface="Arial"/>
                        </a:rPr>
                        <a:t>Возможные </a:t>
                      </a:r>
                      <a:r>
                        <a:rPr sz="1200" b="1" spc="5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15" smtClean="0">
                          <a:latin typeface="Arial"/>
                          <a:cs typeface="Arial"/>
                        </a:rPr>
                        <a:t>формы </a:t>
                      </a:r>
                      <a:r>
                        <a:rPr lang="ru-RU" sz="1200" b="1" spc="-15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10" smtClean="0">
                          <a:latin typeface="Arial"/>
                          <a:cs typeface="Arial"/>
                        </a:rPr>
                        <a:t>мероприятий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</a:tr>
              <a:tr h="502919">
                <a:tc rowSpan="8"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900" b="1" i="1" spc="-5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РОДИТЕЛИ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 marR="81915" algn="just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900" spc="-10" dirty="0">
                          <a:latin typeface="Microsoft Sans Serif"/>
                          <a:cs typeface="Microsoft Sans Serif"/>
                        </a:rPr>
                        <a:t>Активное</a:t>
                      </a:r>
                      <a:r>
                        <a:rPr sz="900" spc="-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spc="-10" dirty="0">
                          <a:latin typeface="Microsoft Sans Serif"/>
                          <a:cs typeface="Microsoft Sans Serif"/>
                        </a:rPr>
                        <a:t>обсуждение</a:t>
                      </a:r>
                      <a:r>
                        <a:rPr sz="900" spc="-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spc="-10" dirty="0">
                          <a:latin typeface="Microsoft Sans Serif"/>
                          <a:cs typeface="Microsoft Sans Serif"/>
                        </a:rPr>
                        <a:t>вопросов</a:t>
                      </a:r>
                      <a:r>
                        <a:rPr sz="900" spc="-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spc="-10" dirty="0">
                          <a:latin typeface="Microsoft Sans Serif"/>
                          <a:cs typeface="Microsoft Sans Serif"/>
                        </a:rPr>
                        <a:t>психологической</a:t>
                      </a:r>
                      <a:r>
                        <a:rPr sz="900" spc="-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spc="-10" dirty="0">
                          <a:latin typeface="Microsoft Sans Serif"/>
                          <a:cs typeface="Microsoft Sans Serif"/>
                        </a:rPr>
                        <a:t>безопасности,</a:t>
                      </a:r>
                      <a:r>
                        <a:rPr sz="900" spc="-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spc="-10" dirty="0">
                          <a:latin typeface="Microsoft Sans Serif"/>
                          <a:cs typeface="Microsoft Sans Serif"/>
                        </a:rPr>
                        <a:t>психологически </a:t>
                      </a:r>
                      <a:r>
                        <a:rPr sz="900" spc="-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spc="-15" dirty="0">
                          <a:latin typeface="Microsoft Sans Serif"/>
                          <a:cs typeface="Microsoft Sans Serif"/>
                        </a:rPr>
                        <a:t>комфортного</a:t>
                      </a:r>
                      <a:r>
                        <a:rPr sz="900" spc="-1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spc="-5" dirty="0">
                          <a:latin typeface="Microsoft Sans Serif"/>
                          <a:cs typeface="Microsoft Sans Serif"/>
                        </a:rPr>
                        <a:t>и</a:t>
                      </a:r>
                      <a:r>
                        <a:rPr sz="90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spc="-15" dirty="0">
                          <a:latin typeface="Microsoft Sans Serif"/>
                          <a:cs typeface="Microsoft Sans Serif"/>
                        </a:rPr>
                        <a:t>безопасного</a:t>
                      </a:r>
                      <a:r>
                        <a:rPr sz="900" spc="-10" dirty="0">
                          <a:latin typeface="Microsoft Sans Serif"/>
                          <a:cs typeface="Microsoft Sans Serif"/>
                        </a:rPr>
                        <a:t> взаимодействия,</a:t>
                      </a:r>
                      <a:r>
                        <a:rPr sz="900" spc="-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spc="-10" dirty="0">
                          <a:latin typeface="Microsoft Sans Serif"/>
                          <a:cs typeface="Microsoft Sans Serif"/>
                        </a:rPr>
                        <a:t>созданию</a:t>
                      </a:r>
                      <a:r>
                        <a:rPr sz="900" spc="-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spc="-10" dirty="0">
                          <a:latin typeface="Microsoft Sans Serif"/>
                          <a:cs typeface="Microsoft Sans Serif"/>
                        </a:rPr>
                        <a:t>благоприятного </a:t>
                      </a:r>
                      <a:r>
                        <a:rPr sz="900" spc="-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spc="-10" dirty="0">
                          <a:latin typeface="Microsoft Sans Serif"/>
                          <a:cs typeface="Microsoft Sans Serif"/>
                        </a:rPr>
                        <a:t>психологического климата</a:t>
                      </a:r>
                      <a:r>
                        <a:rPr sz="900" spc="2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dirty="0">
                          <a:latin typeface="Microsoft Sans Serif"/>
                          <a:cs typeface="Microsoft Sans Serif"/>
                        </a:rPr>
                        <a:t>в </a:t>
                      </a:r>
                      <a:r>
                        <a:rPr sz="900" spc="-5" dirty="0">
                          <a:latin typeface="Microsoft Sans Serif"/>
                          <a:cs typeface="Microsoft Sans Serif"/>
                        </a:rPr>
                        <a:t>семье</a:t>
                      </a:r>
                      <a:endParaRPr sz="9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EEC"/>
                    </a:solidFill>
                  </a:tcPr>
                </a:tc>
                <a:tc rowSpan="8">
                  <a:txBody>
                    <a:bodyPr/>
                    <a:lstStyle/>
                    <a:p>
                      <a:pPr marL="92075" marR="83185" algn="just">
                        <a:lnSpc>
                          <a:spcPct val="100000"/>
                        </a:lnSpc>
                        <a:spcBef>
                          <a:spcPts val="335"/>
                        </a:spcBef>
                        <a:tabLst>
                          <a:tab pos="1002030" algn="l"/>
                          <a:tab pos="2180590" algn="l"/>
                        </a:tabLst>
                      </a:pPr>
                      <a:r>
                        <a:rPr sz="1000" spc="-20" dirty="0">
                          <a:latin typeface="Microsoft Sans Serif"/>
                          <a:cs typeface="Microsoft Sans Serif"/>
                        </a:rPr>
                        <a:t>Лекции,</a:t>
                      </a:r>
                      <a:r>
                        <a:rPr sz="1000" spc="-1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000" spc="-10" dirty="0">
                          <a:latin typeface="Microsoft Sans Serif"/>
                          <a:cs typeface="Microsoft Sans Serif"/>
                        </a:rPr>
                        <a:t>тренинги,</a:t>
                      </a:r>
                      <a:r>
                        <a:rPr sz="1000" spc="-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000" spc="-10" dirty="0">
                          <a:latin typeface="Microsoft Sans Serif"/>
                          <a:cs typeface="Microsoft Sans Serif"/>
                        </a:rPr>
                        <a:t>родительские</a:t>
                      </a:r>
                      <a:r>
                        <a:rPr sz="1000" spc="-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000" spc="-10" dirty="0">
                          <a:latin typeface="Microsoft Sans Serif"/>
                          <a:cs typeface="Microsoft Sans Serif"/>
                        </a:rPr>
                        <a:t>группы, </a:t>
                      </a:r>
                      <a:r>
                        <a:rPr sz="1000" spc="-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000" spc="-15" dirty="0">
                          <a:latin typeface="Microsoft Sans Serif"/>
                          <a:cs typeface="Microsoft Sans Serif"/>
                        </a:rPr>
                        <a:t>группы	поддержки, 	</a:t>
                      </a:r>
                      <a:r>
                        <a:rPr sz="100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000" spc="-15" dirty="0">
                          <a:latin typeface="Microsoft Sans Serif"/>
                          <a:cs typeface="Microsoft Sans Serif"/>
                        </a:rPr>
                        <a:t>подготовка</a:t>
                      </a:r>
                      <a:r>
                        <a:rPr sz="1000" spc="484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000" spc="-10" dirty="0">
                          <a:latin typeface="Microsoft Sans Serif"/>
                          <a:cs typeface="Microsoft Sans Serif"/>
                        </a:rPr>
                        <a:t>информационных</a:t>
                      </a:r>
                      <a:r>
                        <a:rPr sz="1000" spc="245" dirty="0">
                          <a:latin typeface="Microsoft Sans Serif"/>
                          <a:cs typeface="Microsoft Sans Serif"/>
                        </a:rPr>
                        <a:t>   </a:t>
                      </a:r>
                      <a:r>
                        <a:rPr sz="1000" spc="-10" dirty="0">
                          <a:latin typeface="Microsoft Sans Serif"/>
                          <a:cs typeface="Microsoft Sans Serif"/>
                        </a:rPr>
                        <a:t>материалов </a:t>
                      </a:r>
                      <a:r>
                        <a:rPr sz="1000" spc="-5" dirty="0">
                          <a:latin typeface="Microsoft Sans Serif"/>
                          <a:cs typeface="Microsoft Sans Serif"/>
                        </a:rPr>
                        <a:t> в</a:t>
                      </a:r>
                      <a:r>
                        <a:rPr sz="1000" spc="340" dirty="0">
                          <a:latin typeface="Microsoft Sans Serif"/>
                          <a:cs typeface="Microsoft Sans Serif"/>
                        </a:rPr>
                        <a:t>   </a:t>
                      </a:r>
                      <a:r>
                        <a:rPr sz="1000" spc="-15" dirty="0">
                          <a:latin typeface="Microsoft Sans Serif"/>
                          <a:cs typeface="Microsoft Sans Serif"/>
                        </a:rPr>
                        <a:t>помощь</a:t>
                      </a:r>
                      <a:r>
                        <a:rPr sz="1000" spc="235" dirty="0">
                          <a:latin typeface="Microsoft Sans Serif"/>
                          <a:cs typeface="Microsoft Sans Serif"/>
                        </a:rPr>
                        <a:t>  </a:t>
                      </a:r>
                      <a:r>
                        <a:rPr sz="1000" spc="-10" dirty="0">
                          <a:latin typeface="Microsoft Sans Serif"/>
                          <a:cs typeface="Microsoft Sans Serif"/>
                        </a:rPr>
                        <a:t>родителям,</a:t>
                      </a:r>
                      <a:r>
                        <a:rPr sz="1000" spc="245" dirty="0">
                          <a:latin typeface="Microsoft Sans Serif"/>
                          <a:cs typeface="Microsoft Sans Serif"/>
                        </a:rPr>
                        <a:t>     </a:t>
                      </a:r>
                      <a:r>
                        <a:rPr sz="1000" spc="-15" dirty="0">
                          <a:latin typeface="Microsoft Sans Serif"/>
                          <a:cs typeface="Microsoft Sans Serif"/>
                        </a:rPr>
                        <a:t>круглые </a:t>
                      </a:r>
                      <a:r>
                        <a:rPr sz="1000" spc="-1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000" spc="-5" dirty="0">
                          <a:latin typeface="Microsoft Sans Serif"/>
                          <a:cs typeface="Microsoft Sans Serif"/>
                        </a:rPr>
                        <a:t>столы,</a:t>
                      </a:r>
                      <a:r>
                        <a:rPr sz="1000" spc="254" dirty="0">
                          <a:latin typeface="Microsoft Sans Serif"/>
                          <a:cs typeface="Microsoft Sans Serif"/>
                        </a:rPr>
                        <a:t>  </a:t>
                      </a:r>
                      <a:r>
                        <a:rPr sz="1000" spc="26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000" spc="-10" dirty="0">
                          <a:latin typeface="Microsoft Sans Serif"/>
                          <a:cs typeface="Microsoft Sans Serif"/>
                        </a:rPr>
                        <a:t>«малая Родительская </a:t>
                      </a:r>
                      <a:r>
                        <a:rPr sz="1000" spc="-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000" spc="-15" dirty="0">
                          <a:latin typeface="Microsoft Sans Serif"/>
                          <a:cs typeface="Microsoft Sans Serif"/>
                        </a:rPr>
                        <a:t>конференция»,</a:t>
                      </a:r>
                      <a:r>
                        <a:rPr sz="1000" spc="-1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000" spc="-15" dirty="0">
                          <a:latin typeface="Microsoft Sans Serif"/>
                          <a:cs typeface="Microsoft Sans Serif"/>
                        </a:rPr>
                        <a:t>круглый</a:t>
                      </a:r>
                      <a:r>
                        <a:rPr sz="1000" spc="-1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000" dirty="0">
                          <a:latin typeface="Microsoft Sans Serif"/>
                          <a:cs typeface="Microsoft Sans Serif"/>
                        </a:rPr>
                        <a:t>стол, </a:t>
                      </a:r>
                      <a:r>
                        <a:rPr sz="1000" spc="-10" dirty="0">
                          <a:latin typeface="Microsoft Sans Serif"/>
                          <a:cs typeface="Microsoft Sans Serif"/>
                        </a:rPr>
                        <a:t>родительский </a:t>
                      </a:r>
                      <a:r>
                        <a:rPr sz="1000" spc="-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000" spc="-10" dirty="0">
                          <a:latin typeface="Microsoft Sans Serif"/>
                          <a:cs typeface="Microsoft Sans Serif"/>
                        </a:rPr>
                        <a:t>всеобуч,</a:t>
                      </a:r>
                      <a:r>
                        <a:rPr sz="1000" spc="-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000" spc="-10" dirty="0">
                          <a:latin typeface="Microsoft Sans Serif"/>
                          <a:cs typeface="Microsoft Sans Serif"/>
                        </a:rPr>
                        <a:t>дискуссионный</a:t>
                      </a:r>
                      <a:r>
                        <a:rPr sz="1000" spc="-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000" spc="-15" dirty="0">
                          <a:latin typeface="Microsoft Sans Serif"/>
                          <a:cs typeface="Microsoft Sans Serif"/>
                        </a:rPr>
                        <a:t>клуб, лекторий, </a:t>
                      </a:r>
                      <a:r>
                        <a:rPr sz="1000" spc="-10" dirty="0">
                          <a:latin typeface="Microsoft Sans Serif"/>
                          <a:cs typeface="Microsoft Sans Serif"/>
                        </a:rPr>
                        <a:t> собрание</a:t>
                      </a:r>
                      <a:endParaRPr sz="10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425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EEC"/>
                    </a:solidFill>
                  </a:tcPr>
                </a:tc>
              </a:tr>
              <a:tr h="36576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431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 marR="81915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900" spc="-10" dirty="0">
                          <a:latin typeface="Microsoft Sans Serif"/>
                          <a:cs typeface="Microsoft Sans Serif"/>
                        </a:rPr>
                        <a:t>Проработка</a:t>
                      </a:r>
                      <a:r>
                        <a:rPr sz="900" spc="8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spc="-10" dirty="0">
                          <a:latin typeface="Microsoft Sans Serif"/>
                          <a:cs typeface="Microsoft Sans Serif"/>
                        </a:rPr>
                        <a:t>вопросов</a:t>
                      </a:r>
                      <a:r>
                        <a:rPr sz="900" spc="7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spc="-10" dirty="0">
                          <a:latin typeface="Microsoft Sans Serif"/>
                          <a:cs typeface="Microsoft Sans Serif"/>
                        </a:rPr>
                        <a:t>развития</a:t>
                      </a:r>
                      <a:r>
                        <a:rPr sz="900" spc="7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spc="-10" dirty="0">
                          <a:latin typeface="Microsoft Sans Serif"/>
                          <a:cs typeface="Microsoft Sans Serif"/>
                        </a:rPr>
                        <a:t>педагогических</a:t>
                      </a:r>
                      <a:r>
                        <a:rPr sz="900" spc="6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spc="-10" dirty="0">
                          <a:latin typeface="Microsoft Sans Serif"/>
                          <a:cs typeface="Microsoft Sans Serif"/>
                        </a:rPr>
                        <a:t>компетенций</a:t>
                      </a:r>
                      <a:r>
                        <a:rPr sz="900" spc="6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spc="-5" dirty="0">
                          <a:latin typeface="Microsoft Sans Serif"/>
                          <a:cs typeface="Microsoft Sans Serif"/>
                        </a:rPr>
                        <a:t>и</a:t>
                      </a:r>
                      <a:r>
                        <a:rPr sz="900" spc="6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spc="-5" dirty="0">
                          <a:latin typeface="Microsoft Sans Serif"/>
                          <a:cs typeface="Microsoft Sans Serif"/>
                        </a:rPr>
                        <a:t>повышению</a:t>
                      </a:r>
                      <a:r>
                        <a:rPr sz="900" spc="7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spc="-10" dirty="0">
                          <a:latin typeface="Microsoft Sans Serif"/>
                          <a:cs typeface="Microsoft Sans Serif"/>
                        </a:rPr>
                        <a:t>уровня </a:t>
                      </a:r>
                      <a:r>
                        <a:rPr sz="900" spc="-5" dirty="0">
                          <a:latin typeface="Microsoft Sans Serif"/>
                          <a:cs typeface="Microsoft Sans Serif"/>
                        </a:rPr>
                        <a:t> осведомленности и</a:t>
                      </a:r>
                      <a:r>
                        <a:rPr sz="90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spc="-10" dirty="0">
                          <a:latin typeface="Microsoft Sans Serif"/>
                          <a:cs typeface="Microsoft Sans Serif"/>
                        </a:rPr>
                        <a:t>психологической</a:t>
                      </a:r>
                      <a:r>
                        <a:rPr sz="900" spc="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spc="-10" dirty="0">
                          <a:latin typeface="Microsoft Sans Serif"/>
                          <a:cs typeface="Microsoft Sans Serif"/>
                        </a:rPr>
                        <a:t>грамотности</a:t>
                      </a:r>
                      <a:r>
                        <a:rPr sz="900" spc="1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dirty="0">
                          <a:latin typeface="Microsoft Sans Serif"/>
                          <a:cs typeface="Microsoft Sans Serif"/>
                        </a:rPr>
                        <a:t>родителей</a:t>
                      </a:r>
                      <a:endParaRPr sz="9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DDDA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425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EEC"/>
                    </a:solidFill>
                  </a:tcPr>
                </a:tc>
              </a:tr>
              <a:tr h="22860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431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900" spc="-5" dirty="0">
                          <a:latin typeface="Microsoft Sans Serif"/>
                          <a:cs typeface="Microsoft Sans Serif"/>
                        </a:rPr>
                        <a:t>Информирование</a:t>
                      </a:r>
                      <a:r>
                        <a:rPr sz="900" spc="-1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dirty="0">
                          <a:latin typeface="Microsoft Sans Serif"/>
                          <a:cs typeface="Microsoft Sans Serif"/>
                        </a:rPr>
                        <a:t>о</a:t>
                      </a:r>
                      <a:r>
                        <a:rPr sz="900" spc="-5" dirty="0">
                          <a:latin typeface="Microsoft Sans Serif"/>
                          <a:cs typeface="Microsoft Sans Serif"/>
                        </a:rPr>
                        <a:t> способах</a:t>
                      </a:r>
                      <a:r>
                        <a:rPr sz="900" spc="-10" dirty="0">
                          <a:latin typeface="Microsoft Sans Serif"/>
                          <a:cs typeface="Microsoft Sans Serif"/>
                        </a:rPr>
                        <a:t> помощи</a:t>
                      </a:r>
                      <a:r>
                        <a:rPr sz="900" spc="-2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spc="-10" dirty="0">
                          <a:latin typeface="Microsoft Sans Serif"/>
                          <a:cs typeface="Microsoft Sans Serif"/>
                        </a:rPr>
                        <a:t>ребенку</a:t>
                      </a:r>
                      <a:endParaRPr sz="9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EE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425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EEC"/>
                    </a:solidFill>
                  </a:tcPr>
                </a:tc>
              </a:tr>
              <a:tr h="365759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431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 marR="82550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sz="900" spc="-10" dirty="0">
                          <a:latin typeface="Microsoft Sans Serif"/>
                          <a:cs typeface="Microsoft Sans Serif"/>
                        </a:rPr>
                        <a:t>Психологическое</a:t>
                      </a:r>
                      <a:r>
                        <a:rPr sz="900" spc="14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spc="-5" dirty="0">
                          <a:latin typeface="Microsoft Sans Serif"/>
                          <a:cs typeface="Microsoft Sans Serif"/>
                        </a:rPr>
                        <a:t>консультирование</a:t>
                      </a:r>
                      <a:r>
                        <a:rPr sz="900" spc="13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spc="-10" dirty="0">
                          <a:latin typeface="Microsoft Sans Serif"/>
                          <a:cs typeface="Microsoft Sans Serif"/>
                        </a:rPr>
                        <a:t>по</a:t>
                      </a:r>
                      <a:r>
                        <a:rPr sz="900" spc="13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spc="-10" dirty="0">
                          <a:latin typeface="Microsoft Sans Serif"/>
                          <a:cs typeface="Microsoft Sans Serif"/>
                        </a:rPr>
                        <a:t>выработке</a:t>
                      </a:r>
                      <a:r>
                        <a:rPr sz="900" spc="14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spc="-10" dirty="0">
                          <a:latin typeface="Microsoft Sans Serif"/>
                          <a:cs typeface="Microsoft Sans Serif"/>
                        </a:rPr>
                        <a:t>гармоничного</a:t>
                      </a:r>
                      <a:r>
                        <a:rPr sz="900" spc="14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dirty="0">
                          <a:latin typeface="Microsoft Sans Serif"/>
                          <a:cs typeface="Microsoft Sans Serif"/>
                        </a:rPr>
                        <a:t>стиля</a:t>
                      </a:r>
                      <a:r>
                        <a:rPr sz="900" spc="14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spc="-10" dirty="0">
                          <a:latin typeface="Microsoft Sans Serif"/>
                          <a:cs typeface="Microsoft Sans Serif"/>
                        </a:rPr>
                        <a:t>семейного </a:t>
                      </a:r>
                      <a:r>
                        <a:rPr sz="900" spc="-5" dirty="0">
                          <a:latin typeface="Microsoft Sans Serif"/>
                          <a:cs typeface="Microsoft Sans Serif"/>
                        </a:rPr>
                        <a:t> воспитания</a:t>
                      </a:r>
                      <a:endParaRPr sz="9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438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DDDA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425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EEC"/>
                    </a:solidFill>
                  </a:tcPr>
                </a:tc>
              </a:tr>
              <a:tr h="22860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431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sz="900" spc="-5" dirty="0">
                          <a:latin typeface="Microsoft Sans Serif"/>
                          <a:cs typeface="Microsoft Sans Serif"/>
                        </a:rPr>
                        <a:t>Индивидуальная</a:t>
                      </a:r>
                      <a:r>
                        <a:rPr sz="900" spc="3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spc="-10" dirty="0">
                          <a:latin typeface="Microsoft Sans Serif"/>
                          <a:cs typeface="Microsoft Sans Serif"/>
                        </a:rPr>
                        <a:t>психологическая</a:t>
                      </a:r>
                      <a:r>
                        <a:rPr sz="900" spc="1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spc="-5" dirty="0">
                          <a:latin typeface="Microsoft Sans Serif"/>
                          <a:cs typeface="Microsoft Sans Serif"/>
                        </a:rPr>
                        <a:t>работа</a:t>
                      </a:r>
                      <a:r>
                        <a:rPr sz="900" spc="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dirty="0">
                          <a:latin typeface="Microsoft Sans Serif"/>
                          <a:cs typeface="Microsoft Sans Serif"/>
                        </a:rPr>
                        <a:t>с</a:t>
                      </a:r>
                      <a:r>
                        <a:rPr sz="900" spc="2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spc="-5" dirty="0">
                          <a:latin typeface="Microsoft Sans Serif"/>
                          <a:cs typeface="Microsoft Sans Serif"/>
                        </a:rPr>
                        <a:t>родителями</a:t>
                      </a:r>
                      <a:endParaRPr sz="9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438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EE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425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EEC"/>
                    </a:solidFill>
                  </a:tcPr>
                </a:tc>
              </a:tr>
              <a:tr h="22860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431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sz="900" spc="-5" dirty="0">
                          <a:latin typeface="Microsoft Sans Serif"/>
                          <a:cs typeface="Microsoft Sans Serif"/>
                        </a:rPr>
                        <a:t>Обучение</a:t>
                      </a:r>
                      <a:r>
                        <a:rPr sz="900" spc="2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dirty="0">
                          <a:latin typeface="Microsoft Sans Serif"/>
                          <a:cs typeface="Microsoft Sans Serif"/>
                        </a:rPr>
                        <a:t>родителей</a:t>
                      </a:r>
                      <a:r>
                        <a:rPr sz="900" spc="-2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spc="-5" dirty="0">
                          <a:latin typeface="Microsoft Sans Serif"/>
                          <a:cs typeface="Microsoft Sans Serif"/>
                        </a:rPr>
                        <a:t>способам</a:t>
                      </a:r>
                      <a:r>
                        <a:rPr sz="90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spc="-10" dirty="0">
                          <a:latin typeface="Microsoft Sans Serif"/>
                          <a:cs typeface="Microsoft Sans Serif"/>
                        </a:rPr>
                        <a:t>бесконфликтного</a:t>
                      </a:r>
                      <a:r>
                        <a:rPr sz="900" spc="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spc="-5" dirty="0">
                          <a:latin typeface="Microsoft Sans Serif"/>
                          <a:cs typeface="Microsoft Sans Serif"/>
                        </a:rPr>
                        <a:t>общения </a:t>
                      </a:r>
                      <a:r>
                        <a:rPr sz="900" dirty="0">
                          <a:latin typeface="Microsoft Sans Serif"/>
                          <a:cs typeface="Microsoft Sans Serif"/>
                        </a:rPr>
                        <a:t>с</a:t>
                      </a:r>
                      <a:r>
                        <a:rPr sz="900" spc="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spc="-10" dirty="0">
                          <a:latin typeface="Microsoft Sans Serif"/>
                          <a:cs typeface="Microsoft Sans Serif"/>
                        </a:rPr>
                        <a:t>детьми</a:t>
                      </a:r>
                      <a:endParaRPr sz="9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438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DDDA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425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EEC"/>
                    </a:solidFill>
                  </a:tcPr>
                </a:tc>
              </a:tr>
              <a:tr h="22860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431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sz="900" spc="-5" dirty="0">
                          <a:latin typeface="Microsoft Sans Serif"/>
                          <a:cs typeface="Microsoft Sans Serif"/>
                        </a:rPr>
                        <a:t>Повышение</a:t>
                      </a:r>
                      <a:r>
                        <a:rPr sz="90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spc="-5" dirty="0">
                          <a:latin typeface="Microsoft Sans Serif"/>
                          <a:cs typeface="Microsoft Sans Serif"/>
                        </a:rPr>
                        <a:t>правовой</a:t>
                      </a:r>
                      <a:r>
                        <a:rPr sz="900" spc="-2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spc="-10" dirty="0">
                          <a:latin typeface="Microsoft Sans Serif"/>
                          <a:cs typeface="Microsoft Sans Serif"/>
                        </a:rPr>
                        <a:t>грамотности</a:t>
                      </a:r>
                      <a:r>
                        <a:rPr sz="900" spc="2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dirty="0">
                          <a:latin typeface="Microsoft Sans Serif"/>
                          <a:cs typeface="Microsoft Sans Serif"/>
                        </a:rPr>
                        <a:t>родителей</a:t>
                      </a:r>
                      <a:endParaRPr sz="9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438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EE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425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EEC"/>
                    </a:solidFill>
                  </a:tcPr>
                </a:tc>
              </a:tr>
              <a:tr h="36576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431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 marR="81280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sz="900" spc="-10" dirty="0">
                          <a:latin typeface="Microsoft Sans Serif"/>
                          <a:cs typeface="Microsoft Sans Serif"/>
                        </a:rPr>
                        <a:t>Активное</a:t>
                      </a:r>
                      <a:r>
                        <a:rPr sz="900" spc="-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spc="-10" dirty="0">
                          <a:latin typeface="Microsoft Sans Serif"/>
                          <a:cs typeface="Microsoft Sans Serif"/>
                        </a:rPr>
                        <a:t>включение</a:t>
                      </a:r>
                      <a:r>
                        <a:rPr sz="900" spc="-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dirty="0">
                          <a:latin typeface="Microsoft Sans Serif"/>
                          <a:cs typeface="Microsoft Sans Serif"/>
                        </a:rPr>
                        <a:t>родителей</a:t>
                      </a:r>
                      <a:r>
                        <a:rPr sz="900" spc="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dirty="0">
                          <a:latin typeface="Microsoft Sans Serif"/>
                          <a:cs typeface="Microsoft Sans Serif"/>
                        </a:rPr>
                        <a:t>в</a:t>
                      </a:r>
                      <a:r>
                        <a:rPr sz="900" spc="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spc="-10" dirty="0">
                          <a:latin typeface="Microsoft Sans Serif"/>
                          <a:cs typeface="Microsoft Sans Serif"/>
                        </a:rPr>
                        <a:t>организацию</a:t>
                      </a:r>
                      <a:r>
                        <a:rPr sz="900" spc="-5" dirty="0">
                          <a:latin typeface="Microsoft Sans Serif"/>
                          <a:cs typeface="Microsoft Sans Serif"/>
                        </a:rPr>
                        <a:t> и</a:t>
                      </a:r>
                      <a:r>
                        <a:rPr sz="90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spc="-5" dirty="0">
                          <a:latin typeface="Microsoft Sans Serif"/>
                          <a:cs typeface="Microsoft Sans Serif"/>
                        </a:rPr>
                        <a:t>проведение</a:t>
                      </a:r>
                      <a:r>
                        <a:rPr sz="90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spc="-10" dirty="0">
                          <a:latin typeface="Microsoft Sans Serif"/>
                          <a:cs typeface="Microsoft Sans Serif"/>
                        </a:rPr>
                        <a:t>внеклассных </a:t>
                      </a:r>
                      <a:r>
                        <a:rPr sz="900" spc="-22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spc="-5" dirty="0">
                          <a:latin typeface="Microsoft Sans Serif"/>
                          <a:cs typeface="Microsoft Sans Serif"/>
                        </a:rPr>
                        <a:t>мероприятий</a:t>
                      </a:r>
                      <a:endParaRPr sz="9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438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DDDA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425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EEC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47268" y="133350"/>
            <a:ext cx="8263332" cy="65851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ctr">
              <a:spcBef>
                <a:spcPts val="105"/>
              </a:spcBef>
            </a:pPr>
            <a:r>
              <a:rPr lang="ru-RU" sz="1400" b="1" spc="-5" dirty="0" smtClean="0">
                <a:latin typeface="Arial"/>
                <a:cs typeface="Arial"/>
              </a:rPr>
              <a:t>Организация </a:t>
            </a:r>
            <a:r>
              <a:rPr lang="ru-RU" sz="1400" b="1" dirty="0" smtClean="0">
                <a:latin typeface="Arial"/>
                <a:cs typeface="Arial"/>
              </a:rPr>
              <a:t>и </a:t>
            </a:r>
            <a:r>
              <a:rPr lang="ru-RU" sz="1400" b="1" spc="-5" dirty="0" smtClean="0">
                <a:latin typeface="Arial"/>
                <a:cs typeface="Arial"/>
              </a:rPr>
              <a:t>проведение мер</a:t>
            </a:r>
            <a:r>
              <a:rPr lang="ru-RU" sz="1400" b="1" spc="-20" dirty="0" smtClean="0">
                <a:latin typeface="Arial"/>
                <a:cs typeface="Arial"/>
              </a:rPr>
              <a:t>о</a:t>
            </a:r>
            <a:r>
              <a:rPr lang="ru-RU" sz="1400" b="1" spc="5" dirty="0" smtClean="0">
                <a:latin typeface="Arial"/>
                <a:cs typeface="Arial"/>
              </a:rPr>
              <a:t>п</a:t>
            </a:r>
            <a:r>
              <a:rPr lang="ru-RU" sz="1400" b="1" dirty="0" smtClean="0">
                <a:latin typeface="Arial"/>
                <a:cs typeface="Arial"/>
              </a:rPr>
              <a:t>рия</a:t>
            </a:r>
            <a:r>
              <a:rPr lang="ru-RU" sz="1400" b="1" spc="-15" dirty="0" smtClean="0">
                <a:latin typeface="Arial"/>
                <a:cs typeface="Arial"/>
              </a:rPr>
              <a:t>т</a:t>
            </a:r>
            <a:r>
              <a:rPr lang="ru-RU" sz="1400" b="1" dirty="0" smtClean="0">
                <a:latin typeface="Arial"/>
                <a:cs typeface="Arial"/>
              </a:rPr>
              <a:t>ий, </a:t>
            </a:r>
            <a:r>
              <a:rPr lang="ru-RU" sz="1400" b="1" spc="-10" dirty="0" smtClean="0">
                <a:latin typeface="Arial"/>
                <a:cs typeface="Arial"/>
              </a:rPr>
              <a:t>н</a:t>
            </a:r>
            <a:r>
              <a:rPr lang="ru-RU" sz="1400" b="1" spc="-5" dirty="0" smtClean="0">
                <a:latin typeface="Arial"/>
                <a:cs typeface="Arial"/>
              </a:rPr>
              <a:t>а</a:t>
            </a:r>
            <a:r>
              <a:rPr lang="ru-RU" sz="1400" b="1" spc="5" dirty="0" smtClean="0">
                <a:latin typeface="Arial"/>
                <a:cs typeface="Arial"/>
              </a:rPr>
              <a:t>п</a:t>
            </a:r>
            <a:r>
              <a:rPr lang="ru-RU" sz="1400" b="1" spc="-20" dirty="0" smtClean="0">
                <a:latin typeface="Arial"/>
                <a:cs typeface="Arial"/>
              </a:rPr>
              <a:t>р</a:t>
            </a:r>
            <a:r>
              <a:rPr lang="ru-RU" sz="1400" b="1" spc="-5" dirty="0" smtClean="0">
                <a:latin typeface="Arial"/>
                <a:cs typeface="Arial"/>
              </a:rPr>
              <a:t>а</a:t>
            </a:r>
            <a:r>
              <a:rPr lang="ru-RU" sz="1400" b="1" spc="-20" dirty="0" smtClean="0">
                <a:latin typeface="Arial"/>
                <a:cs typeface="Arial"/>
              </a:rPr>
              <a:t>в</a:t>
            </a:r>
            <a:r>
              <a:rPr lang="ru-RU" sz="1400" b="1" spc="-30" dirty="0" smtClean="0">
                <a:latin typeface="Arial"/>
                <a:cs typeface="Arial"/>
              </a:rPr>
              <a:t>л</a:t>
            </a:r>
            <a:r>
              <a:rPr lang="ru-RU" sz="1400" b="1" spc="-5" dirty="0" smtClean="0">
                <a:latin typeface="Arial"/>
                <a:cs typeface="Arial"/>
              </a:rPr>
              <a:t>е</a:t>
            </a:r>
            <a:r>
              <a:rPr lang="ru-RU" sz="1400" b="1" spc="5" dirty="0" smtClean="0">
                <a:latin typeface="Arial"/>
                <a:cs typeface="Arial"/>
              </a:rPr>
              <a:t>нн</a:t>
            </a:r>
            <a:r>
              <a:rPr lang="ru-RU" sz="1400" b="1" spc="-10" dirty="0" smtClean="0">
                <a:latin typeface="Arial"/>
                <a:cs typeface="Arial"/>
              </a:rPr>
              <a:t>ы</a:t>
            </a:r>
            <a:r>
              <a:rPr lang="ru-RU" sz="1400" b="1" dirty="0" smtClean="0">
                <a:latin typeface="Arial"/>
                <a:cs typeface="Arial"/>
              </a:rPr>
              <a:t>х </a:t>
            </a:r>
            <a:r>
              <a:rPr lang="ru-RU" sz="1400" b="1" spc="-10" dirty="0" smtClean="0">
                <a:latin typeface="Arial"/>
                <a:cs typeface="Arial"/>
              </a:rPr>
              <a:t>на формирование</a:t>
            </a:r>
            <a:r>
              <a:rPr lang="ru-RU" sz="1400" b="1" spc="-5" dirty="0" smtClean="0">
                <a:latin typeface="Arial"/>
                <a:cs typeface="Arial"/>
              </a:rPr>
              <a:t> </a:t>
            </a:r>
            <a:r>
              <a:rPr lang="ru-RU" sz="1400" b="1" dirty="0" smtClean="0">
                <a:latin typeface="Arial"/>
                <a:cs typeface="Arial"/>
              </a:rPr>
              <a:t>в</a:t>
            </a:r>
            <a:r>
              <a:rPr lang="ru-RU" sz="1400" b="1" spc="5" dirty="0" smtClean="0">
                <a:latin typeface="Arial"/>
                <a:cs typeface="Arial"/>
              </a:rPr>
              <a:t> </a:t>
            </a:r>
            <a:r>
              <a:rPr lang="ru-RU" sz="1400" b="1" spc="-10" dirty="0" smtClean="0">
                <a:latin typeface="Arial"/>
                <a:cs typeface="Arial"/>
              </a:rPr>
              <a:t>образовательной</a:t>
            </a:r>
            <a:r>
              <a:rPr lang="ru-RU" sz="1400" b="1" spc="-5" dirty="0" smtClean="0">
                <a:latin typeface="Arial"/>
                <a:cs typeface="Arial"/>
              </a:rPr>
              <a:t> организации</a:t>
            </a:r>
            <a:r>
              <a:rPr lang="ru-RU" sz="1400" b="1" dirty="0" smtClean="0">
                <a:latin typeface="Arial"/>
                <a:cs typeface="Arial"/>
              </a:rPr>
              <a:t> </a:t>
            </a:r>
            <a:r>
              <a:rPr lang="ru-RU" sz="1400" b="1" spc="-15" dirty="0" smtClean="0">
                <a:latin typeface="Arial"/>
                <a:cs typeface="Arial"/>
              </a:rPr>
              <a:t>необходимого </a:t>
            </a:r>
            <a:r>
              <a:rPr lang="ru-RU" sz="1400" b="1" spc="-10" dirty="0" smtClean="0">
                <a:latin typeface="Arial"/>
                <a:cs typeface="Arial"/>
              </a:rPr>
              <a:t> </a:t>
            </a:r>
            <a:r>
              <a:rPr lang="ru-RU" sz="1400" b="1" spc="-15" dirty="0" smtClean="0">
                <a:latin typeface="Arial"/>
                <a:cs typeface="Arial"/>
              </a:rPr>
              <a:t>психологического</a:t>
            </a:r>
            <a:r>
              <a:rPr lang="ru-RU" sz="1400" b="1" spc="-10" dirty="0" smtClean="0">
                <a:latin typeface="Arial"/>
                <a:cs typeface="Arial"/>
              </a:rPr>
              <a:t> </a:t>
            </a:r>
            <a:r>
              <a:rPr lang="ru-RU" sz="1400" b="1" spc="-5" dirty="0" smtClean="0">
                <a:latin typeface="Arial"/>
                <a:cs typeface="Arial"/>
              </a:rPr>
              <a:t>климата</a:t>
            </a:r>
            <a:r>
              <a:rPr lang="ru-RU" sz="1400" b="1" dirty="0" smtClean="0">
                <a:latin typeface="Arial"/>
                <a:cs typeface="Arial"/>
              </a:rPr>
              <a:t> </a:t>
            </a:r>
            <a:r>
              <a:rPr lang="ru-RU" sz="1400" b="1" spc="-5" dirty="0" smtClean="0">
                <a:latin typeface="Arial"/>
                <a:cs typeface="Arial"/>
              </a:rPr>
              <a:t>для</a:t>
            </a:r>
            <a:r>
              <a:rPr lang="ru-RU" sz="1400" b="1" dirty="0" smtClean="0">
                <a:latin typeface="Arial"/>
                <a:cs typeface="Arial"/>
              </a:rPr>
              <a:t> </a:t>
            </a:r>
            <a:r>
              <a:rPr lang="ru-RU" sz="1400" b="1" spc="-10" dirty="0" smtClean="0">
                <a:latin typeface="Arial"/>
                <a:cs typeface="Arial"/>
              </a:rPr>
              <a:t>сохранения</a:t>
            </a:r>
            <a:r>
              <a:rPr lang="ru-RU" sz="1400" b="1" spc="-5" dirty="0" smtClean="0">
                <a:latin typeface="Arial"/>
                <a:cs typeface="Arial"/>
              </a:rPr>
              <a:t> </a:t>
            </a:r>
            <a:r>
              <a:rPr lang="ru-RU" sz="1400" b="1" dirty="0" smtClean="0">
                <a:latin typeface="Arial"/>
                <a:cs typeface="Arial"/>
              </a:rPr>
              <a:t>и</a:t>
            </a:r>
            <a:r>
              <a:rPr lang="ru-RU" sz="1400" b="1" spc="5" dirty="0" smtClean="0">
                <a:latin typeface="Arial"/>
                <a:cs typeface="Arial"/>
              </a:rPr>
              <a:t> </a:t>
            </a:r>
            <a:r>
              <a:rPr lang="ru-RU" sz="1400" b="1" spc="-5" dirty="0" smtClean="0">
                <a:latin typeface="Arial"/>
                <a:cs typeface="Arial"/>
              </a:rPr>
              <a:t>(или)</a:t>
            </a:r>
            <a:r>
              <a:rPr lang="ru-RU" sz="1400" b="1" dirty="0" smtClean="0">
                <a:latin typeface="Arial"/>
                <a:cs typeface="Arial"/>
              </a:rPr>
              <a:t> </a:t>
            </a:r>
            <a:r>
              <a:rPr lang="ru-RU" sz="1400" b="1" spc="-10" dirty="0" smtClean="0">
                <a:latin typeface="Arial"/>
                <a:cs typeface="Arial"/>
              </a:rPr>
              <a:t>восстановления </a:t>
            </a:r>
            <a:r>
              <a:rPr lang="ru-RU" sz="1400" b="1" spc="-5" dirty="0" smtClean="0">
                <a:latin typeface="Arial"/>
                <a:cs typeface="Arial"/>
              </a:rPr>
              <a:t> </a:t>
            </a:r>
            <a:r>
              <a:rPr lang="ru-RU" sz="1400" b="1" spc="-10" dirty="0" smtClean="0">
                <a:latin typeface="Arial"/>
                <a:cs typeface="Arial"/>
              </a:rPr>
              <a:t>психологического</a:t>
            </a:r>
            <a:r>
              <a:rPr lang="ru-RU" sz="1400" b="1" spc="-80" dirty="0" smtClean="0">
                <a:latin typeface="Arial"/>
                <a:cs typeface="Arial"/>
              </a:rPr>
              <a:t> </a:t>
            </a:r>
            <a:r>
              <a:rPr lang="ru-RU" sz="1400" b="1" spc="-5" dirty="0" smtClean="0">
                <a:latin typeface="Arial"/>
                <a:cs typeface="Arial"/>
              </a:rPr>
              <a:t>здоровья</a:t>
            </a:r>
            <a:r>
              <a:rPr lang="ru-RU" sz="1400" b="1" spc="-35" dirty="0" smtClean="0">
                <a:latin typeface="Arial"/>
                <a:cs typeface="Arial"/>
              </a:rPr>
              <a:t> </a:t>
            </a:r>
            <a:r>
              <a:rPr lang="ru-RU" sz="1400" b="1" spc="-10" dirty="0" smtClean="0">
                <a:latin typeface="Arial"/>
                <a:cs typeface="Arial"/>
              </a:rPr>
              <a:t>детей</a:t>
            </a:r>
            <a:r>
              <a:rPr lang="ru-RU" sz="1400" b="1" spc="-15" dirty="0" smtClean="0">
                <a:latin typeface="Arial"/>
                <a:cs typeface="Arial"/>
              </a:rPr>
              <a:t> </a:t>
            </a:r>
            <a:r>
              <a:rPr lang="ru-RU" sz="1400" b="1" spc="-10" dirty="0" smtClean="0">
                <a:latin typeface="Arial"/>
                <a:cs typeface="Arial"/>
              </a:rPr>
              <a:t>ветеранов</a:t>
            </a:r>
            <a:r>
              <a:rPr lang="ru-RU" sz="1400" b="1" spc="-25" dirty="0" smtClean="0">
                <a:latin typeface="Arial"/>
                <a:cs typeface="Arial"/>
              </a:rPr>
              <a:t> </a:t>
            </a:r>
            <a:r>
              <a:rPr lang="ru-RU" sz="1400" b="1" spc="-5" dirty="0" smtClean="0">
                <a:latin typeface="Arial"/>
                <a:cs typeface="Arial"/>
              </a:rPr>
              <a:t>(участников)</a:t>
            </a:r>
            <a:r>
              <a:rPr lang="ru-RU" sz="1400" b="1" spc="-15" dirty="0" smtClean="0">
                <a:latin typeface="Arial"/>
                <a:cs typeface="Arial"/>
              </a:rPr>
              <a:t> СВО</a:t>
            </a:r>
            <a:endParaRPr lang="ru-RU" sz="1400" dirty="0">
              <a:latin typeface="Arial"/>
              <a:cs typeface="Arial"/>
            </a:endParaRPr>
          </a:p>
        </p:txBody>
      </p:sp>
      <p:grpSp>
        <p:nvGrpSpPr>
          <p:cNvPr id="6" name="object 6"/>
          <p:cNvGrpSpPr/>
          <p:nvPr/>
        </p:nvGrpSpPr>
        <p:grpSpPr>
          <a:xfrm>
            <a:off x="139852" y="1641348"/>
            <a:ext cx="8766810" cy="3482975"/>
            <a:chOff x="139852" y="1641348"/>
            <a:chExt cx="8766810" cy="3482975"/>
          </a:xfrm>
        </p:grpSpPr>
        <p:sp>
          <p:nvSpPr>
            <p:cNvPr id="7" name="object 7"/>
            <p:cNvSpPr/>
            <p:nvPr/>
          </p:nvSpPr>
          <p:spPr>
            <a:xfrm>
              <a:off x="139852" y="1649094"/>
              <a:ext cx="8766810" cy="457200"/>
            </a:xfrm>
            <a:custGeom>
              <a:avLst/>
              <a:gdLst/>
              <a:ahLst/>
              <a:cxnLst/>
              <a:rect l="l" t="t" r="r" b="b"/>
              <a:pathLst>
                <a:path w="8766810" h="457200">
                  <a:moveTo>
                    <a:pt x="8766785" y="0"/>
                  </a:moveTo>
                  <a:lnTo>
                    <a:pt x="5844514" y="0"/>
                  </a:lnTo>
                  <a:lnTo>
                    <a:pt x="1204861" y="0"/>
                  </a:lnTo>
                  <a:lnTo>
                    <a:pt x="0" y="0"/>
                  </a:lnTo>
                  <a:lnTo>
                    <a:pt x="0" y="457200"/>
                  </a:lnTo>
                  <a:lnTo>
                    <a:pt x="1204823" y="457200"/>
                  </a:lnTo>
                  <a:lnTo>
                    <a:pt x="5844514" y="457200"/>
                  </a:lnTo>
                  <a:lnTo>
                    <a:pt x="8766785" y="457200"/>
                  </a:lnTo>
                  <a:lnTo>
                    <a:pt x="8766785" y="0"/>
                  </a:lnTo>
                  <a:close/>
                </a:path>
              </a:pathLst>
            </a:custGeom>
            <a:solidFill>
              <a:srgbClr val="CADDD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139852" y="2106295"/>
              <a:ext cx="1205230" cy="3017520"/>
            </a:xfrm>
            <a:custGeom>
              <a:avLst/>
              <a:gdLst/>
              <a:ahLst/>
              <a:cxnLst/>
              <a:rect l="l" t="t" r="r" b="b"/>
              <a:pathLst>
                <a:path w="1205230" h="3017520">
                  <a:moveTo>
                    <a:pt x="1204861" y="0"/>
                  </a:moveTo>
                  <a:lnTo>
                    <a:pt x="0" y="0"/>
                  </a:lnTo>
                  <a:lnTo>
                    <a:pt x="0" y="3017520"/>
                  </a:lnTo>
                  <a:lnTo>
                    <a:pt x="1204861" y="3017520"/>
                  </a:lnTo>
                  <a:lnTo>
                    <a:pt x="1204861" y="0"/>
                  </a:lnTo>
                  <a:close/>
                </a:path>
              </a:pathLst>
            </a:custGeom>
            <a:solidFill>
              <a:srgbClr val="E7EEE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" name="object 9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29184" y="1641348"/>
              <a:ext cx="839724" cy="347471"/>
            </a:xfrm>
            <a:prstGeom prst="rect">
              <a:avLst/>
            </a:prstGeom>
          </p:spPr>
        </p:pic>
        <p:pic>
          <p:nvPicPr>
            <p:cNvPr id="10" name="object 10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795015" y="1641348"/>
              <a:ext cx="1755648" cy="347471"/>
            </a:xfrm>
            <a:prstGeom prst="rect">
              <a:avLst/>
            </a:prstGeom>
          </p:spPr>
        </p:pic>
        <p:pic>
          <p:nvPicPr>
            <p:cNvPr id="11" name="object 11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603491" y="1641348"/>
              <a:ext cx="1697736" cy="347471"/>
            </a:xfrm>
            <a:prstGeom prst="rect">
              <a:avLst/>
            </a:prstGeom>
          </p:spPr>
        </p:pic>
        <p:pic>
          <p:nvPicPr>
            <p:cNvPr id="12" name="object 12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6844284" y="1824228"/>
              <a:ext cx="1217676" cy="347472"/>
            </a:xfrm>
            <a:prstGeom prst="rect">
              <a:avLst/>
            </a:prstGeom>
          </p:spPr>
        </p:pic>
        <p:pic>
          <p:nvPicPr>
            <p:cNvPr id="13" name="object 13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56972" y="2112264"/>
              <a:ext cx="795528" cy="263651"/>
            </a:xfrm>
            <a:prstGeom prst="rect">
              <a:avLst/>
            </a:prstGeom>
          </p:spPr>
        </p:pic>
      </p:grpSp>
      <p:graphicFrame>
        <p:nvGraphicFramePr>
          <p:cNvPr id="14" name="object 14"/>
          <p:cNvGraphicFramePr>
            <a:graphicFrameLocks noGrp="1"/>
          </p:cNvGraphicFramePr>
          <p:nvPr/>
        </p:nvGraphicFramePr>
        <p:xfrm>
          <a:off x="133502" y="1123951"/>
          <a:ext cx="8766810" cy="385571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98880"/>
                <a:gridCol w="4652010"/>
                <a:gridCol w="2915920"/>
              </a:tblGrid>
              <a:tr h="380999">
                <a:tc gridSpan="3"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6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Меры по </a:t>
                      </a:r>
                      <a:r>
                        <a:rPr sz="16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созданию</a:t>
                      </a:r>
                      <a:r>
                        <a:rPr sz="1600" b="1" spc="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spc="-2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комфортной</a:t>
                      </a:r>
                      <a:r>
                        <a:rPr sz="1600" b="1" spc="6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и</a:t>
                      </a:r>
                      <a:r>
                        <a:rPr sz="1600" b="1" spc="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безопасной</a:t>
                      </a:r>
                      <a:r>
                        <a:rPr sz="16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образовательной</a:t>
                      </a:r>
                      <a:r>
                        <a:rPr sz="1600" b="1" spc="5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среды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0958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457199">
                <a:tc>
                  <a:txBody>
                    <a:bodyPr/>
                    <a:lstStyle/>
                    <a:p>
                      <a:pPr marL="28702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200" b="1" spc="-10" dirty="0">
                          <a:latin typeface="Arial"/>
                          <a:cs typeface="Arial"/>
                        </a:rPr>
                        <a:t>Субъект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200" b="1" spc="-5" dirty="0">
                          <a:latin typeface="Arial"/>
                          <a:cs typeface="Arial"/>
                        </a:rPr>
                        <a:t>Содержание</a:t>
                      </a:r>
                      <a:r>
                        <a:rPr sz="1200" b="1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10" dirty="0">
                          <a:latin typeface="Arial"/>
                          <a:cs typeface="Arial"/>
                        </a:rPr>
                        <a:t>работы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708660" indent="0" algn="ctr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200" b="1" spc="-10" dirty="0">
                          <a:latin typeface="Arial"/>
                          <a:cs typeface="Arial"/>
                        </a:rPr>
                        <a:t>Возможные </a:t>
                      </a:r>
                      <a:r>
                        <a:rPr sz="1200" b="1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15" dirty="0">
                          <a:latin typeface="Arial"/>
                          <a:cs typeface="Arial"/>
                        </a:rPr>
                        <a:t>формы </a:t>
                      </a:r>
                      <a:r>
                        <a:rPr sz="1200" b="1" spc="-10" dirty="0">
                          <a:latin typeface="Arial"/>
                          <a:cs typeface="Arial"/>
                        </a:rPr>
                        <a:t> мероприятий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</a:tr>
              <a:tr h="502919">
                <a:tc rowSpan="6"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900" b="1" i="1" spc="-5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ПЕДАГОГИ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 marR="82550" algn="just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900" spc="-5" dirty="0">
                          <a:latin typeface="Microsoft Sans Serif"/>
                          <a:cs typeface="Microsoft Sans Serif"/>
                        </a:rPr>
                        <a:t>Целенаправленная</a:t>
                      </a:r>
                      <a:r>
                        <a:rPr sz="90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spc="-5" dirty="0">
                          <a:latin typeface="Microsoft Sans Serif"/>
                          <a:cs typeface="Microsoft Sans Serif"/>
                        </a:rPr>
                        <a:t>плановая</a:t>
                      </a:r>
                      <a:r>
                        <a:rPr sz="90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spc="-5" dirty="0">
                          <a:latin typeface="Microsoft Sans Serif"/>
                          <a:cs typeface="Microsoft Sans Serif"/>
                        </a:rPr>
                        <a:t>работа</a:t>
                      </a:r>
                      <a:r>
                        <a:rPr sz="90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spc="-10" dirty="0">
                          <a:latin typeface="Microsoft Sans Serif"/>
                          <a:cs typeface="Microsoft Sans Serif"/>
                        </a:rPr>
                        <a:t>по</a:t>
                      </a:r>
                      <a:r>
                        <a:rPr sz="900" spc="22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spc="-10" dirty="0">
                          <a:latin typeface="Microsoft Sans Serif"/>
                          <a:cs typeface="Microsoft Sans Serif"/>
                        </a:rPr>
                        <a:t>созданию</a:t>
                      </a:r>
                      <a:r>
                        <a:rPr sz="900" spc="22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spc="-10" dirty="0">
                          <a:latin typeface="Microsoft Sans Serif"/>
                          <a:cs typeface="Microsoft Sans Serif"/>
                        </a:rPr>
                        <a:t>благоприятного </a:t>
                      </a:r>
                      <a:r>
                        <a:rPr sz="900" spc="-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spc="-10" dirty="0">
                          <a:latin typeface="Microsoft Sans Serif"/>
                          <a:cs typeface="Microsoft Sans Serif"/>
                        </a:rPr>
                        <a:t>психологического</a:t>
                      </a:r>
                      <a:r>
                        <a:rPr sz="900" spc="-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spc="-15" dirty="0">
                          <a:latin typeface="Microsoft Sans Serif"/>
                          <a:cs typeface="Microsoft Sans Serif"/>
                        </a:rPr>
                        <a:t>климата</a:t>
                      </a:r>
                      <a:r>
                        <a:rPr sz="900" spc="-1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dirty="0">
                          <a:latin typeface="Microsoft Sans Serif"/>
                          <a:cs typeface="Microsoft Sans Serif"/>
                        </a:rPr>
                        <a:t>в</a:t>
                      </a:r>
                      <a:r>
                        <a:rPr sz="900" spc="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spc="-10" dirty="0">
                          <a:latin typeface="Microsoft Sans Serif"/>
                          <a:cs typeface="Microsoft Sans Serif"/>
                        </a:rPr>
                        <a:t>коллективе</a:t>
                      </a:r>
                      <a:r>
                        <a:rPr sz="900" spc="-5" dirty="0">
                          <a:latin typeface="Microsoft Sans Serif"/>
                          <a:cs typeface="Microsoft Sans Serif"/>
                        </a:rPr>
                        <a:t> обучающихся,</a:t>
                      </a:r>
                      <a:r>
                        <a:rPr sz="90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spc="-5" dirty="0">
                          <a:latin typeface="Microsoft Sans Serif"/>
                          <a:cs typeface="Microsoft Sans Serif"/>
                        </a:rPr>
                        <a:t>атмосферы </a:t>
                      </a:r>
                      <a:r>
                        <a:rPr sz="90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spc="-10" dirty="0">
                          <a:latin typeface="Microsoft Sans Serif"/>
                          <a:cs typeface="Microsoft Sans Serif"/>
                        </a:rPr>
                        <a:t>взаимопонимания, </a:t>
                      </a:r>
                      <a:r>
                        <a:rPr sz="900" spc="-5" dirty="0">
                          <a:latin typeface="Microsoft Sans Serif"/>
                          <a:cs typeface="Microsoft Sans Serif"/>
                        </a:rPr>
                        <a:t>толерантности</a:t>
                      </a:r>
                      <a:r>
                        <a:rPr sz="900" spc="2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spc="-5" dirty="0">
                          <a:latin typeface="Microsoft Sans Serif"/>
                          <a:cs typeface="Microsoft Sans Serif"/>
                        </a:rPr>
                        <a:t>и</a:t>
                      </a:r>
                      <a:r>
                        <a:rPr sz="90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spc="-10" dirty="0">
                          <a:latin typeface="Microsoft Sans Serif"/>
                          <a:cs typeface="Microsoft Sans Serif"/>
                        </a:rPr>
                        <a:t>взаимопомощи</a:t>
                      </a:r>
                      <a:endParaRPr sz="9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EEC"/>
                    </a:solidFill>
                  </a:tcPr>
                </a:tc>
                <a:tc rowSpan="6">
                  <a:txBody>
                    <a:bodyPr/>
                    <a:lstStyle/>
                    <a:p>
                      <a:pPr marL="92075" marR="83185" algn="just">
                        <a:lnSpc>
                          <a:spcPct val="100000"/>
                        </a:lnSpc>
                        <a:spcBef>
                          <a:spcPts val="335"/>
                        </a:spcBef>
                        <a:tabLst>
                          <a:tab pos="902969" algn="l"/>
                          <a:tab pos="1522095" algn="l"/>
                          <a:tab pos="1846580" algn="l"/>
                          <a:tab pos="1921510" algn="l"/>
                        </a:tabLst>
                      </a:pPr>
                      <a:r>
                        <a:rPr sz="1000" spc="-10" dirty="0">
                          <a:latin typeface="Microsoft Sans Serif"/>
                          <a:cs typeface="Microsoft Sans Serif"/>
                        </a:rPr>
                        <a:t>Собрания</a:t>
                      </a:r>
                      <a:r>
                        <a:rPr sz="1000" spc="25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000" spc="-15" dirty="0">
                          <a:latin typeface="Microsoft Sans Serif"/>
                          <a:cs typeface="Microsoft Sans Serif"/>
                        </a:rPr>
                        <a:t>коллектива,</a:t>
                      </a:r>
                      <a:r>
                        <a:rPr sz="1000" spc="24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000" spc="-15" dirty="0">
                          <a:latin typeface="Microsoft Sans Serif"/>
                          <a:cs typeface="Microsoft Sans Serif"/>
                        </a:rPr>
                        <a:t>педагогические </a:t>
                      </a:r>
                      <a:r>
                        <a:rPr sz="1000" spc="-254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000" spc="5" dirty="0">
                          <a:latin typeface="Microsoft Sans Serif"/>
                          <a:cs typeface="Microsoft Sans Serif"/>
                        </a:rPr>
                        <a:t>с</a:t>
                      </a:r>
                      <a:r>
                        <a:rPr sz="1000" spc="-5" dirty="0">
                          <a:latin typeface="Microsoft Sans Serif"/>
                          <a:cs typeface="Microsoft Sans Serif"/>
                        </a:rPr>
                        <a:t>ове</a:t>
                      </a:r>
                      <a:r>
                        <a:rPr sz="1000" dirty="0">
                          <a:latin typeface="Microsoft Sans Serif"/>
                          <a:cs typeface="Microsoft Sans Serif"/>
                        </a:rPr>
                        <a:t>ты,	</a:t>
                      </a:r>
                      <a:r>
                        <a:rPr sz="1000" spc="-5" dirty="0">
                          <a:latin typeface="Microsoft Sans Serif"/>
                          <a:cs typeface="Microsoft Sans Serif"/>
                        </a:rPr>
                        <a:t>кон</a:t>
                      </a:r>
                      <a:r>
                        <a:rPr sz="1000" spc="15" dirty="0">
                          <a:latin typeface="Microsoft Sans Serif"/>
                          <a:cs typeface="Microsoft Sans Serif"/>
                        </a:rPr>
                        <a:t>с</a:t>
                      </a:r>
                      <a:r>
                        <a:rPr sz="1000" spc="5" dirty="0">
                          <a:latin typeface="Microsoft Sans Serif"/>
                          <a:cs typeface="Microsoft Sans Serif"/>
                        </a:rPr>
                        <a:t>и</a:t>
                      </a:r>
                      <a:r>
                        <a:rPr sz="1000" spc="-10" dirty="0">
                          <a:latin typeface="Microsoft Sans Serif"/>
                          <a:cs typeface="Microsoft Sans Serif"/>
                        </a:rPr>
                        <a:t>л</a:t>
                      </a:r>
                      <a:r>
                        <a:rPr sz="1000" spc="15" dirty="0">
                          <a:latin typeface="Microsoft Sans Serif"/>
                          <a:cs typeface="Microsoft Sans Serif"/>
                        </a:rPr>
                        <a:t>и</a:t>
                      </a:r>
                      <a:r>
                        <a:rPr sz="1000" spc="-20" dirty="0">
                          <a:latin typeface="Microsoft Sans Serif"/>
                          <a:cs typeface="Microsoft Sans Serif"/>
                        </a:rPr>
                        <a:t>у</a:t>
                      </a:r>
                      <a:r>
                        <a:rPr sz="1000" dirty="0">
                          <a:latin typeface="Microsoft Sans Serif"/>
                          <a:cs typeface="Microsoft Sans Serif"/>
                        </a:rPr>
                        <a:t>м,		пе</a:t>
                      </a:r>
                      <a:r>
                        <a:rPr sz="1000" spc="-10" dirty="0">
                          <a:latin typeface="Microsoft Sans Serif"/>
                          <a:cs typeface="Microsoft Sans Serif"/>
                        </a:rPr>
                        <a:t>д</a:t>
                      </a:r>
                      <a:r>
                        <a:rPr sz="1000" spc="-5" dirty="0">
                          <a:latin typeface="Microsoft Sans Serif"/>
                          <a:cs typeface="Microsoft Sans Serif"/>
                        </a:rPr>
                        <a:t>а</a:t>
                      </a:r>
                      <a:r>
                        <a:rPr sz="1000" spc="-10" dirty="0">
                          <a:latin typeface="Microsoft Sans Serif"/>
                          <a:cs typeface="Microsoft Sans Serif"/>
                        </a:rPr>
                        <a:t>г</a:t>
                      </a:r>
                      <a:r>
                        <a:rPr sz="1000" spc="-5" dirty="0">
                          <a:latin typeface="Microsoft Sans Serif"/>
                          <a:cs typeface="Microsoft Sans Serif"/>
                        </a:rPr>
                        <a:t>о</a:t>
                      </a:r>
                      <a:r>
                        <a:rPr sz="1000" spc="-10" dirty="0">
                          <a:latin typeface="Microsoft Sans Serif"/>
                          <a:cs typeface="Microsoft Sans Serif"/>
                        </a:rPr>
                        <a:t>г</a:t>
                      </a:r>
                      <a:r>
                        <a:rPr sz="1000" spc="5" dirty="0">
                          <a:latin typeface="Microsoft Sans Serif"/>
                          <a:cs typeface="Microsoft Sans Serif"/>
                        </a:rPr>
                        <a:t>и</a:t>
                      </a:r>
                      <a:r>
                        <a:rPr sz="1000" dirty="0">
                          <a:latin typeface="Microsoft Sans Serif"/>
                          <a:cs typeface="Microsoft Sans Serif"/>
                        </a:rPr>
                        <a:t>ч</a:t>
                      </a:r>
                      <a:r>
                        <a:rPr sz="1000" spc="-5" dirty="0">
                          <a:latin typeface="Microsoft Sans Serif"/>
                          <a:cs typeface="Microsoft Sans Serif"/>
                        </a:rPr>
                        <a:t>е</a:t>
                      </a:r>
                      <a:r>
                        <a:rPr sz="1000" spc="5" dirty="0">
                          <a:latin typeface="Microsoft Sans Serif"/>
                          <a:cs typeface="Microsoft Sans Serif"/>
                        </a:rPr>
                        <a:t>с</a:t>
                      </a:r>
                      <a:r>
                        <a:rPr sz="1000" spc="-5" dirty="0">
                          <a:latin typeface="Microsoft Sans Serif"/>
                          <a:cs typeface="Microsoft Sans Serif"/>
                        </a:rPr>
                        <a:t>кая  </a:t>
                      </a:r>
                      <a:r>
                        <a:rPr sz="1000" spc="-15" dirty="0">
                          <a:latin typeface="Microsoft Sans Serif"/>
                          <a:cs typeface="Microsoft Sans Serif"/>
                        </a:rPr>
                        <a:t>конференция,</a:t>
                      </a:r>
                      <a:r>
                        <a:rPr sz="1000" spc="-10" dirty="0">
                          <a:latin typeface="Microsoft Sans Serif"/>
                          <a:cs typeface="Microsoft Sans Serif"/>
                        </a:rPr>
                        <a:t> тренинги,</a:t>
                      </a:r>
                      <a:r>
                        <a:rPr sz="1000" spc="-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000" spc="-10" dirty="0">
                          <a:latin typeface="Microsoft Sans Serif"/>
                          <a:cs typeface="Microsoft Sans Serif"/>
                        </a:rPr>
                        <a:t>семинары-тренинги, </a:t>
                      </a:r>
                      <a:r>
                        <a:rPr sz="1000" spc="-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000" spc="-10" dirty="0">
                          <a:latin typeface="Microsoft Sans Serif"/>
                          <a:cs typeface="Microsoft Sans Serif"/>
                        </a:rPr>
                        <a:t>работа </a:t>
                      </a:r>
                      <a:r>
                        <a:rPr sz="1000" spc="-5" dirty="0">
                          <a:latin typeface="Microsoft Sans Serif"/>
                          <a:cs typeface="Microsoft Sans Serif"/>
                        </a:rPr>
                        <a:t>в </a:t>
                      </a:r>
                      <a:r>
                        <a:rPr sz="1000" spc="-15" dirty="0">
                          <a:latin typeface="Microsoft Sans Serif"/>
                          <a:cs typeface="Microsoft Sans Serif"/>
                        </a:rPr>
                        <a:t>мини-группах, </a:t>
                      </a:r>
                      <a:r>
                        <a:rPr sz="1000" spc="-10" dirty="0">
                          <a:latin typeface="Microsoft Sans Serif"/>
                          <a:cs typeface="Microsoft Sans Serif"/>
                        </a:rPr>
                        <a:t>малая </a:t>
                      </a:r>
                      <a:r>
                        <a:rPr sz="1000" spc="-20" dirty="0">
                          <a:latin typeface="Microsoft Sans Serif"/>
                          <a:cs typeface="Microsoft Sans Serif"/>
                        </a:rPr>
                        <a:t>педагогическая </a:t>
                      </a:r>
                      <a:r>
                        <a:rPr sz="1000" spc="-15" dirty="0">
                          <a:latin typeface="Microsoft Sans Serif"/>
                          <a:cs typeface="Microsoft Sans Serif"/>
                        </a:rPr>
                        <a:t> конференция, 			</a:t>
                      </a:r>
                      <a:r>
                        <a:rPr sz="100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000" spc="-5" dirty="0">
                          <a:latin typeface="Microsoft Sans Serif"/>
                          <a:cs typeface="Microsoft Sans Serif"/>
                        </a:rPr>
                        <a:t>индивидуальное </a:t>
                      </a:r>
                      <a:r>
                        <a:rPr sz="1000" spc="-10" dirty="0">
                          <a:latin typeface="Microsoft Sans Serif"/>
                          <a:cs typeface="Microsoft Sans Serif"/>
                        </a:rPr>
                        <a:t>консультирование</a:t>
                      </a:r>
                      <a:r>
                        <a:rPr sz="1000" spc="-5" dirty="0">
                          <a:latin typeface="Microsoft Sans Serif"/>
                          <a:cs typeface="Microsoft Sans Serif"/>
                        </a:rPr>
                        <a:t> с </a:t>
                      </a:r>
                      <a:r>
                        <a:rPr sz="100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000" spc="-15" dirty="0">
                          <a:latin typeface="Microsoft Sans Serif"/>
                          <a:cs typeface="Microsoft Sans Serif"/>
                        </a:rPr>
                        <a:t>педагогом-психологом,</a:t>
                      </a:r>
                      <a:r>
                        <a:rPr sz="1000" spc="23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000" spc="73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000" spc="-15" dirty="0">
                          <a:latin typeface="Microsoft Sans Serif"/>
                          <a:cs typeface="Microsoft Sans Serif"/>
                        </a:rPr>
                        <a:t>курсовая </a:t>
                      </a:r>
                      <a:r>
                        <a:rPr sz="1000" spc="-1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000" spc="-15" dirty="0">
                          <a:latin typeface="Microsoft Sans Serif"/>
                          <a:cs typeface="Microsoft Sans Serif"/>
                        </a:rPr>
                        <a:t>подготовка,</a:t>
                      </a:r>
                      <a:r>
                        <a:rPr sz="1000" spc="23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000" spc="24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000" spc="-15" dirty="0">
                          <a:latin typeface="Microsoft Sans Serif"/>
                          <a:cs typeface="Microsoft Sans Serif"/>
                        </a:rPr>
                        <a:t>релаксация</a:t>
                      </a:r>
                      <a:r>
                        <a:rPr sz="1000" spc="36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000" spc="36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000" spc="-5" dirty="0">
                          <a:latin typeface="Microsoft Sans Serif"/>
                          <a:cs typeface="Microsoft Sans Serif"/>
                        </a:rPr>
                        <a:t>и </a:t>
                      </a:r>
                      <a:r>
                        <a:rPr sz="100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000" spc="-10" dirty="0">
                          <a:latin typeface="Microsoft Sans Serif"/>
                          <a:cs typeface="Microsoft Sans Serif"/>
                        </a:rPr>
                        <a:t>оздоровительные</a:t>
                      </a:r>
                      <a:r>
                        <a:rPr sz="1000" spc="-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000" spc="-10" dirty="0">
                          <a:latin typeface="Microsoft Sans Serif"/>
                          <a:cs typeface="Microsoft Sans Serif"/>
                        </a:rPr>
                        <a:t>процедуры</a:t>
                      </a:r>
                      <a:r>
                        <a:rPr sz="1000" spc="-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000" dirty="0">
                          <a:latin typeface="Microsoft Sans Serif"/>
                          <a:cs typeface="Microsoft Sans Serif"/>
                        </a:rPr>
                        <a:t>для</a:t>
                      </a:r>
                      <a:r>
                        <a:rPr sz="1000" spc="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000" spc="-10" dirty="0">
                          <a:latin typeface="Microsoft Sans Serif"/>
                          <a:cs typeface="Microsoft Sans Serif"/>
                        </a:rPr>
                        <a:t>снятия </a:t>
                      </a:r>
                      <a:r>
                        <a:rPr sz="1000" spc="-5" dirty="0">
                          <a:latin typeface="Microsoft Sans Serif"/>
                          <a:cs typeface="Microsoft Sans Serif"/>
                        </a:rPr>
                        <a:t> напря</a:t>
                      </a:r>
                      <a:r>
                        <a:rPr sz="1000" dirty="0">
                          <a:latin typeface="Microsoft Sans Serif"/>
                          <a:cs typeface="Microsoft Sans Serif"/>
                        </a:rPr>
                        <a:t>ж</a:t>
                      </a:r>
                      <a:r>
                        <a:rPr sz="1000" spc="-5" dirty="0">
                          <a:latin typeface="Microsoft Sans Serif"/>
                          <a:cs typeface="Microsoft Sans Serif"/>
                        </a:rPr>
                        <a:t>ени</a:t>
                      </a:r>
                      <a:r>
                        <a:rPr sz="1000" dirty="0">
                          <a:latin typeface="Microsoft Sans Serif"/>
                          <a:cs typeface="Microsoft Sans Serif"/>
                        </a:rPr>
                        <a:t>я,		</a:t>
                      </a:r>
                      <a:r>
                        <a:rPr sz="1000" spc="-15" dirty="0">
                          <a:latin typeface="Microsoft Sans Serif"/>
                          <a:cs typeface="Microsoft Sans Serif"/>
                        </a:rPr>
                        <a:t>п</a:t>
                      </a:r>
                      <a:r>
                        <a:rPr sz="1000" spc="5" dirty="0">
                          <a:latin typeface="Microsoft Sans Serif"/>
                          <a:cs typeface="Microsoft Sans Serif"/>
                        </a:rPr>
                        <a:t>с</a:t>
                      </a:r>
                      <a:r>
                        <a:rPr sz="1000" spc="-5" dirty="0">
                          <a:latin typeface="Microsoft Sans Serif"/>
                          <a:cs typeface="Microsoft Sans Serif"/>
                        </a:rPr>
                        <a:t>и</a:t>
                      </a:r>
                      <a:r>
                        <a:rPr sz="1000" spc="5" dirty="0">
                          <a:latin typeface="Microsoft Sans Serif"/>
                          <a:cs typeface="Microsoft Sans Serif"/>
                        </a:rPr>
                        <a:t>х</a:t>
                      </a:r>
                      <a:r>
                        <a:rPr sz="1000" spc="-5" dirty="0">
                          <a:latin typeface="Microsoft Sans Serif"/>
                          <a:cs typeface="Microsoft Sans Serif"/>
                        </a:rPr>
                        <a:t>о</a:t>
                      </a:r>
                      <a:r>
                        <a:rPr sz="1000" spc="-10" dirty="0">
                          <a:latin typeface="Microsoft Sans Serif"/>
                          <a:cs typeface="Microsoft Sans Serif"/>
                        </a:rPr>
                        <a:t>э</a:t>
                      </a:r>
                      <a:r>
                        <a:rPr sz="1000" dirty="0">
                          <a:latin typeface="Microsoft Sans Serif"/>
                          <a:cs typeface="Microsoft Sans Serif"/>
                        </a:rPr>
                        <a:t>м</a:t>
                      </a:r>
                      <a:r>
                        <a:rPr sz="1000" spc="-5" dirty="0">
                          <a:latin typeface="Microsoft Sans Serif"/>
                          <a:cs typeface="Microsoft Sans Serif"/>
                        </a:rPr>
                        <a:t>о</a:t>
                      </a:r>
                      <a:r>
                        <a:rPr sz="1000" spc="15" dirty="0">
                          <a:latin typeface="Microsoft Sans Serif"/>
                          <a:cs typeface="Microsoft Sans Serif"/>
                        </a:rPr>
                        <a:t>ц</a:t>
                      </a:r>
                      <a:r>
                        <a:rPr sz="1000" spc="-5" dirty="0">
                          <a:latin typeface="Microsoft Sans Serif"/>
                          <a:cs typeface="Microsoft Sans Serif"/>
                        </a:rPr>
                        <a:t>иона</a:t>
                      </a:r>
                      <a:r>
                        <a:rPr sz="1000" dirty="0">
                          <a:latin typeface="Microsoft Sans Serif"/>
                          <a:cs typeface="Microsoft Sans Serif"/>
                        </a:rPr>
                        <a:t>льно</a:t>
                      </a:r>
                      <a:r>
                        <a:rPr sz="1000" spc="-10" dirty="0">
                          <a:latin typeface="Microsoft Sans Serif"/>
                          <a:cs typeface="Microsoft Sans Serif"/>
                        </a:rPr>
                        <a:t>г</a:t>
                      </a:r>
                      <a:r>
                        <a:rPr sz="1000" dirty="0">
                          <a:latin typeface="Microsoft Sans Serif"/>
                          <a:cs typeface="Microsoft Sans Serif"/>
                        </a:rPr>
                        <a:t>о  </a:t>
                      </a:r>
                      <a:r>
                        <a:rPr sz="1000" spc="-5" dirty="0">
                          <a:latin typeface="Microsoft Sans Serif"/>
                          <a:cs typeface="Microsoft Sans Serif"/>
                        </a:rPr>
                        <a:t>восстановления</a:t>
                      </a:r>
                      <a:endParaRPr sz="10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425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EEC"/>
                    </a:solidFill>
                  </a:tcPr>
                </a:tc>
              </a:tr>
              <a:tr h="77724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431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 marR="82550" algn="just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900" spc="-15" dirty="0">
                          <a:latin typeface="Microsoft Sans Serif"/>
                          <a:cs typeface="Microsoft Sans Serif"/>
                        </a:rPr>
                        <a:t>Формирование</a:t>
                      </a:r>
                      <a:r>
                        <a:rPr sz="900" spc="-1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spc="-5" dirty="0">
                          <a:latin typeface="Microsoft Sans Serif"/>
                          <a:cs typeface="Microsoft Sans Serif"/>
                        </a:rPr>
                        <a:t>профессиональной</a:t>
                      </a:r>
                      <a:r>
                        <a:rPr sz="90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spc="-5" dirty="0">
                          <a:latin typeface="Microsoft Sans Serif"/>
                          <a:cs typeface="Microsoft Sans Serif"/>
                        </a:rPr>
                        <a:t>готовности</a:t>
                      </a:r>
                      <a:r>
                        <a:rPr sz="90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spc="-5" dirty="0">
                          <a:latin typeface="Microsoft Sans Serif"/>
                          <a:cs typeface="Microsoft Sans Serif"/>
                        </a:rPr>
                        <a:t>и </a:t>
                      </a:r>
                      <a:r>
                        <a:rPr sz="900" spc="-10" dirty="0">
                          <a:latin typeface="Microsoft Sans Serif"/>
                          <a:cs typeface="Microsoft Sans Serif"/>
                        </a:rPr>
                        <a:t>стойкой</a:t>
                      </a:r>
                      <a:r>
                        <a:rPr sz="900" spc="-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spc="-10" dirty="0">
                          <a:latin typeface="Microsoft Sans Serif"/>
                          <a:cs typeface="Microsoft Sans Serif"/>
                        </a:rPr>
                        <a:t>мотивации</a:t>
                      </a:r>
                      <a:r>
                        <a:rPr sz="900" spc="-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spc="-10" dirty="0">
                          <a:latin typeface="Microsoft Sans Serif"/>
                          <a:cs typeface="Microsoft Sans Serif"/>
                        </a:rPr>
                        <a:t>педагога</a:t>
                      </a:r>
                      <a:r>
                        <a:rPr sz="900" spc="-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spc="-10" dirty="0">
                          <a:latin typeface="Microsoft Sans Serif"/>
                          <a:cs typeface="Microsoft Sans Serif"/>
                        </a:rPr>
                        <a:t>не </a:t>
                      </a:r>
                      <a:r>
                        <a:rPr sz="900" spc="-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spc="-10" dirty="0">
                          <a:latin typeface="Microsoft Sans Serif"/>
                          <a:cs typeface="Microsoft Sans Serif"/>
                        </a:rPr>
                        <a:t>допускать</a:t>
                      </a:r>
                      <a:r>
                        <a:rPr sz="900" spc="-5" dirty="0">
                          <a:latin typeface="Microsoft Sans Serif"/>
                          <a:cs typeface="Microsoft Sans Serif"/>
                        </a:rPr>
                        <a:t> и/или</a:t>
                      </a:r>
                      <a:r>
                        <a:rPr sz="90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spc="-10" dirty="0">
                          <a:latin typeface="Microsoft Sans Serif"/>
                          <a:cs typeface="Microsoft Sans Serif"/>
                        </a:rPr>
                        <a:t>немедленно</a:t>
                      </a:r>
                      <a:r>
                        <a:rPr sz="900" spc="-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spc="-10" dirty="0">
                          <a:latin typeface="Microsoft Sans Serif"/>
                          <a:cs typeface="Microsoft Sans Serif"/>
                        </a:rPr>
                        <a:t>пресекать</a:t>
                      </a:r>
                      <a:r>
                        <a:rPr sz="900" spc="-5" dirty="0">
                          <a:latin typeface="Microsoft Sans Serif"/>
                          <a:cs typeface="Microsoft Sans Serif"/>
                        </a:rPr>
                        <a:t> со</a:t>
                      </a:r>
                      <a:r>
                        <a:rPr sz="90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spc="-5" dirty="0">
                          <a:latin typeface="Microsoft Sans Serif"/>
                          <a:cs typeface="Microsoft Sans Serif"/>
                        </a:rPr>
                        <a:t>стороны</a:t>
                      </a:r>
                      <a:r>
                        <a:rPr sz="90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spc="-10" dirty="0">
                          <a:latin typeface="Microsoft Sans Serif"/>
                          <a:cs typeface="Microsoft Sans Serif"/>
                        </a:rPr>
                        <a:t>других</a:t>
                      </a:r>
                      <a:r>
                        <a:rPr sz="900" spc="-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dirty="0">
                          <a:latin typeface="Microsoft Sans Serif"/>
                          <a:cs typeface="Microsoft Sans Serif"/>
                        </a:rPr>
                        <a:t>любых</a:t>
                      </a:r>
                      <a:r>
                        <a:rPr sz="900" spc="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spc="-15" dirty="0">
                          <a:latin typeface="Microsoft Sans Serif"/>
                          <a:cs typeface="Microsoft Sans Serif"/>
                        </a:rPr>
                        <a:t>насмешек, </a:t>
                      </a:r>
                      <a:r>
                        <a:rPr sz="900" spc="-1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spc="-5" dirty="0">
                          <a:latin typeface="Microsoft Sans Serif"/>
                          <a:cs typeface="Microsoft Sans Serif"/>
                        </a:rPr>
                        <a:t>обидных </a:t>
                      </a:r>
                      <a:r>
                        <a:rPr sz="900" spc="-10" dirty="0">
                          <a:latin typeface="Microsoft Sans Serif"/>
                          <a:cs typeface="Microsoft Sans Serif"/>
                        </a:rPr>
                        <a:t>комментариев </a:t>
                      </a:r>
                      <a:r>
                        <a:rPr sz="900" dirty="0">
                          <a:latin typeface="Microsoft Sans Serif"/>
                          <a:cs typeface="Microsoft Sans Serif"/>
                        </a:rPr>
                        <a:t>в </a:t>
                      </a:r>
                      <a:r>
                        <a:rPr sz="900" spc="-5" dirty="0">
                          <a:latin typeface="Microsoft Sans Serif"/>
                          <a:cs typeface="Microsoft Sans Serif"/>
                        </a:rPr>
                        <a:t>адрес обучающихся, </a:t>
                      </a:r>
                      <a:r>
                        <a:rPr sz="900" spc="-10" dirty="0">
                          <a:latin typeface="Microsoft Sans Serif"/>
                          <a:cs typeface="Microsoft Sans Serif"/>
                        </a:rPr>
                        <a:t>имеющих </a:t>
                      </a:r>
                      <a:r>
                        <a:rPr sz="900" spc="-5" dirty="0">
                          <a:latin typeface="Microsoft Sans Serif"/>
                          <a:cs typeface="Microsoft Sans Serif"/>
                        </a:rPr>
                        <a:t>особые </a:t>
                      </a:r>
                      <a:r>
                        <a:rPr sz="900" spc="-10" dirty="0">
                          <a:latin typeface="Microsoft Sans Serif"/>
                          <a:cs typeface="Microsoft Sans Serif"/>
                        </a:rPr>
                        <a:t>образовательные </a:t>
                      </a:r>
                      <a:r>
                        <a:rPr sz="900" spc="-5" dirty="0">
                          <a:latin typeface="Microsoft Sans Serif"/>
                          <a:cs typeface="Microsoft Sans Serif"/>
                        </a:rPr>
                        <a:t> потребности,</a:t>
                      </a:r>
                      <a:r>
                        <a:rPr sz="90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spc="-5" dirty="0">
                          <a:latin typeface="Microsoft Sans Serif"/>
                          <a:cs typeface="Microsoft Sans Serif"/>
                        </a:rPr>
                        <a:t>особенности</a:t>
                      </a:r>
                      <a:r>
                        <a:rPr sz="900" dirty="0">
                          <a:latin typeface="Microsoft Sans Serif"/>
                          <a:cs typeface="Microsoft Sans Serif"/>
                        </a:rPr>
                        <a:t> в</a:t>
                      </a:r>
                      <a:r>
                        <a:rPr sz="900" spc="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spc="-15" dirty="0">
                          <a:latin typeface="Microsoft Sans Serif"/>
                          <a:cs typeface="Microsoft Sans Serif"/>
                        </a:rPr>
                        <a:t>физическом</a:t>
                      </a:r>
                      <a:r>
                        <a:rPr sz="900" spc="204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spc="-5" dirty="0">
                          <a:latin typeface="Microsoft Sans Serif"/>
                          <a:cs typeface="Microsoft Sans Serif"/>
                        </a:rPr>
                        <a:t>или</a:t>
                      </a:r>
                      <a:r>
                        <a:rPr sz="900" spc="229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spc="-15" dirty="0">
                          <a:latin typeface="Microsoft Sans Serif"/>
                          <a:cs typeface="Microsoft Sans Serif"/>
                        </a:rPr>
                        <a:t>умственном</a:t>
                      </a:r>
                      <a:r>
                        <a:rPr sz="900" spc="21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spc="-10" dirty="0">
                          <a:latin typeface="Microsoft Sans Serif"/>
                          <a:cs typeface="Microsoft Sans Serif"/>
                        </a:rPr>
                        <a:t>развитии,</a:t>
                      </a:r>
                      <a:r>
                        <a:rPr sz="900" spc="22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spc="-10" dirty="0">
                          <a:latin typeface="Microsoft Sans Serif"/>
                          <a:cs typeface="Microsoft Sans Serif"/>
                        </a:rPr>
                        <a:t>внешнем </a:t>
                      </a:r>
                      <a:r>
                        <a:rPr sz="900" spc="-5" dirty="0">
                          <a:latin typeface="Microsoft Sans Serif"/>
                          <a:cs typeface="Microsoft Sans Serif"/>
                        </a:rPr>
                        <a:t> виде,</a:t>
                      </a:r>
                      <a:r>
                        <a:rPr sz="900" spc="-1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spc="-5" dirty="0">
                          <a:latin typeface="Microsoft Sans Serif"/>
                          <a:cs typeface="Microsoft Sans Serif"/>
                        </a:rPr>
                        <a:t>поведении, не</a:t>
                      </a:r>
                      <a:r>
                        <a:rPr sz="900" spc="1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dirty="0">
                          <a:latin typeface="Microsoft Sans Serif"/>
                          <a:cs typeface="Microsoft Sans Serif"/>
                        </a:rPr>
                        <a:t>оставлять</a:t>
                      </a:r>
                      <a:r>
                        <a:rPr sz="900" spc="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spc="-15" dirty="0">
                          <a:latin typeface="Microsoft Sans Serif"/>
                          <a:cs typeface="Microsoft Sans Serif"/>
                        </a:rPr>
                        <a:t>без</a:t>
                      </a:r>
                      <a:r>
                        <a:rPr sz="900" spc="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spc="-10" dirty="0">
                          <a:latin typeface="Microsoft Sans Serif"/>
                          <a:cs typeface="Microsoft Sans Serif"/>
                        </a:rPr>
                        <a:t>внимания</a:t>
                      </a:r>
                      <a:r>
                        <a:rPr sz="900" spc="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spc="-15" dirty="0">
                          <a:latin typeface="Microsoft Sans Serif"/>
                          <a:cs typeface="Microsoft Sans Serif"/>
                        </a:rPr>
                        <a:t>такие</a:t>
                      </a:r>
                      <a:r>
                        <a:rPr sz="900" spc="1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spc="-5" dirty="0">
                          <a:latin typeface="Microsoft Sans Serif"/>
                          <a:cs typeface="Microsoft Sans Serif"/>
                        </a:rPr>
                        <a:t>инциденты</a:t>
                      </a:r>
                      <a:endParaRPr sz="9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DDDA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425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EEC"/>
                    </a:solidFill>
                  </a:tcPr>
                </a:tc>
              </a:tr>
              <a:tr h="365759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431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 marR="83185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sz="900" spc="-5" dirty="0">
                          <a:latin typeface="Microsoft Sans Serif"/>
                          <a:cs typeface="Microsoft Sans Serif"/>
                        </a:rPr>
                        <a:t>Целенаправленное</a:t>
                      </a:r>
                      <a:r>
                        <a:rPr sz="900" spc="229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spc="-10" dirty="0">
                          <a:latin typeface="Microsoft Sans Serif"/>
                          <a:cs typeface="Microsoft Sans Serif"/>
                        </a:rPr>
                        <a:t>формирование</a:t>
                      </a:r>
                      <a:r>
                        <a:rPr sz="90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spc="-5" dirty="0">
                          <a:latin typeface="Microsoft Sans Serif"/>
                          <a:cs typeface="Microsoft Sans Serif"/>
                        </a:rPr>
                        <a:t>и</a:t>
                      </a:r>
                      <a:r>
                        <a:rPr sz="900" spc="22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spc="-10" dirty="0">
                          <a:latin typeface="Microsoft Sans Serif"/>
                          <a:cs typeface="Microsoft Sans Serif"/>
                        </a:rPr>
                        <a:t>поддержание</a:t>
                      </a:r>
                      <a:r>
                        <a:rPr sz="900" spc="-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spc="-10" dirty="0">
                          <a:latin typeface="Microsoft Sans Serif"/>
                          <a:cs typeface="Microsoft Sans Serif"/>
                        </a:rPr>
                        <a:t>позитивного</a:t>
                      </a:r>
                      <a:r>
                        <a:rPr sz="900" spc="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spc="-5" dirty="0">
                          <a:latin typeface="Microsoft Sans Serif"/>
                          <a:cs typeface="Microsoft Sans Serif"/>
                        </a:rPr>
                        <a:t>социально- </a:t>
                      </a:r>
                      <a:r>
                        <a:rPr sz="90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spc="-10" dirty="0">
                          <a:latin typeface="Microsoft Sans Serif"/>
                          <a:cs typeface="Microsoft Sans Serif"/>
                        </a:rPr>
                        <a:t>психологического климата</a:t>
                      </a:r>
                      <a:r>
                        <a:rPr sz="900" spc="2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dirty="0">
                          <a:latin typeface="Microsoft Sans Serif"/>
                          <a:cs typeface="Microsoft Sans Serif"/>
                        </a:rPr>
                        <a:t>в </a:t>
                      </a:r>
                      <a:r>
                        <a:rPr sz="900" spc="-5" dirty="0">
                          <a:latin typeface="Microsoft Sans Serif"/>
                          <a:cs typeface="Microsoft Sans Serif"/>
                        </a:rPr>
                        <a:t>классе</a:t>
                      </a:r>
                      <a:r>
                        <a:rPr sz="900" spc="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spc="-10" dirty="0">
                          <a:latin typeface="Microsoft Sans Serif"/>
                          <a:cs typeface="Microsoft Sans Serif"/>
                        </a:rPr>
                        <a:t>(группе)</a:t>
                      </a:r>
                      <a:endParaRPr sz="9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438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EE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425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EEC"/>
                    </a:solidFill>
                  </a:tcPr>
                </a:tc>
              </a:tr>
              <a:tr h="365759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431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 marR="83820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sz="900" spc="-10" dirty="0">
                          <a:latin typeface="Microsoft Sans Serif"/>
                          <a:cs typeface="Microsoft Sans Serif"/>
                        </a:rPr>
                        <a:t>Актуализация</a:t>
                      </a:r>
                      <a:r>
                        <a:rPr sz="900" spc="11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dirty="0">
                          <a:latin typeface="Microsoft Sans Serif"/>
                          <a:cs typeface="Microsoft Sans Serif"/>
                        </a:rPr>
                        <a:t>у</a:t>
                      </a:r>
                      <a:r>
                        <a:rPr sz="900" spc="9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spc="-5" dirty="0">
                          <a:latin typeface="Microsoft Sans Serif"/>
                          <a:cs typeface="Microsoft Sans Serif"/>
                        </a:rPr>
                        <a:t>обучающихся</a:t>
                      </a:r>
                      <a:r>
                        <a:rPr sz="900" spc="114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spc="-10" dirty="0">
                          <a:latin typeface="Microsoft Sans Serif"/>
                          <a:cs typeface="Microsoft Sans Serif"/>
                        </a:rPr>
                        <a:t>важности</a:t>
                      </a:r>
                      <a:r>
                        <a:rPr sz="900" spc="10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spc="-5" dirty="0">
                          <a:latin typeface="Microsoft Sans Serif"/>
                          <a:cs typeface="Microsoft Sans Serif"/>
                        </a:rPr>
                        <a:t>и</a:t>
                      </a:r>
                      <a:r>
                        <a:rPr sz="900" spc="10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spc="-5" dirty="0">
                          <a:latin typeface="Microsoft Sans Serif"/>
                          <a:cs typeface="Microsoft Sans Serif"/>
                        </a:rPr>
                        <a:t>ценности</a:t>
                      </a:r>
                      <a:r>
                        <a:rPr sz="900" spc="10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spc="-10" dirty="0">
                          <a:latin typeface="Microsoft Sans Serif"/>
                          <a:cs typeface="Microsoft Sans Serif"/>
                        </a:rPr>
                        <a:t>многообразия</a:t>
                      </a:r>
                      <a:r>
                        <a:rPr sz="900" spc="11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spc="-5" dirty="0">
                          <a:latin typeface="Microsoft Sans Serif"/>
                          <a:cs typeface="Microsoft Sans Serif"/>
                        </a:rPr>
                        <a:t>и</a:t>
                      </a:r>
                      <a:r>
                        <a:rPr sz="900" spc="10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spc="-10" dirty="0">
                          <a:latin typeface="Microsoft Sans Serif"/>
                          <a:cs typeface="Microsoft Sans Serif"/>
                        </a:rPr>
                        <a:t>уникальности </a:t>
                      </a:r>
                      <a:r>
                        <a:rPr sz="900" spc="-22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spc="-10" dirty="0">
                          <a:latin typeface="Microsoft Sans Serif"/>
                          <a:cs typeface="Microsoft Sans Serif"/>
                        </a:rPr>
                        <a:t>возможностей,</a:t>
                      </a:r>
                      <a:r>
                        <a:rPr sz="900" spc="1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spc="-10" dirty="0">
                          <a:latin typeface="Microsoft Sans Serif"/>
                          <a:cs typeface="Microsoft Sans Serif"/>
                        </a:rPr>
                        <a:t>умений</a:t>
                      </a:r>
                      <a:r>
                        <a:rPr sz="900" spc="1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spc="-5" dirty="0">
                          <a:latin typeface="Microsoft Sans Serif"/>
                          <a:cs typeface="Microsoft Sans Serif"/>
                        </a:rPr>
                        <a:t>и</a:t>
                      </a:r>
                      <a:r>
                        <a:rPr sz="900" spc="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spc="-5" dirty="0">
                          <a:latin typeface="Microsoft Sans Serif"/>
                          <a:cs typeface="Microsoft Sans Serif"/>
                        </a:rPr>
                        <a:t>особенностей </a:t>
                      </a:r>
                      <a:r>
                        <a:rPr sz="900" spc="-10" dirty="0">
                          <a:latin typeface="Microsoft Sans Serif"/>
                          <a:cs typeface="Microsoft Sans Serif"/>
                        </a:rPr>
                        <a:t>развития</a:t>
                      </a:r>
                      <a:r>
                        <a:rPr sz="900" spc="1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spc="-20" dirty="0">
                          <a:latin typeface="Microsoft Sans Serif"/>
                          <a:cs typeface="Microsoft Sans Serif"/>
                        </a:rPr>
                        <a:t>каждого</a:t>
                      </a:r>
                      <a:r>
                        <a:rPr sz="900" spc="1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spc="-10" dirty="0">
                          <a:latin typeface="Microsoft Sans Serif"/>
                          <a:cs typeface="Microsoft Sans Serif"/>
                        </a:rPr>
                        <a:t>человека</a:t>
                      </a:r>
                      <a:endParaRPr sz="9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438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DDDA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425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EEC"/>
                    </a:solidFill>
                  </a:tcPr>
                </a:tc>
              </a:tr>
              <a:tr h="365759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431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sz="900" spc="-5" dirty="0">
                          <a:latin typeface="Microsoft Sans Serif"/>
                          <a:cs typeface="Microsoft Sans Serif"/>
                        </a:rPr>
                        <a:t>Поощрение</a:t>
                      </a:r>
                      <a:r>
                        <a:rPr sz="900" spc="4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dirty="0">
                          <a:latin typeface="Microsoft Sans Serif"/>
                          <a:cs typeface="Microsoft Sans Serif"/>
                        </a:rPr>
                        <a:t>в</a:t>
                      </a:r>
                      <a:r>
                        <a:rPr sz="900" spc="4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spc="-10" dirty="0">
                          <a:latin typeface="Microsoft Sans Serif"/>
                          <a:cs typeface="Microsoft Sans Serif"/>
                        </a:rPr>
                        <a:t>классе</a:t>
                      </a:r>
                      <a:r>
                        <a:rPr sz="900" spc="4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spc="-15" dirty="0">
                          <a:latin typeface="Microsoft Sans Serif"/>
                          <a:cs typeface="Microsoft Sans Serif"/>
                        </a:rPr>
                        <a:t>позиции</a:t>
                      </a:r>
                      <a:r>
                        <a:rPr sz="900" spc="4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spc="-5" dirty="0">
                          <a:latin typeface="Microsoft Sans Serif"/>
                          <a:cs typeface="Microsoft Sans Serif"/>
                        </a:rPr>
                        <a:t>сотрудничества,</a:t>
                      </a:r>
                      <a:r>
                        <a:rPr sz="900" spc="3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dirty="0">
                          <a:latin typeface="Microsoft Sans Serif"/>
                          <a:cs typeface="Microsoft Sans Serif"/>
                        </a:rPr>
                        <a:t>а</a:t>
                      </a:r>
                      <a:r>
                        <a:rPr sz="900" spc="4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spc="-10" dirty="0">
                          <a:latin typeface="Microsoft Sans Serif"/>
                          <a:cs typeface="Microsoft Sans Serif"/>
                        </a:rPr>
                        <a:t>не</a:t>
                      </a:r>
                      <a:r>
                        <a:rPr sz="900" spc="4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spc="-5" dirty="0">
                          <a:latin typeface="Microsoft Sans Serif"/>
                          <a:cs typeface="Microsoft Sans Serif"/>
                        </a:rPr>
                        <a:t>соперничества.</a:t>
                      </a:r>
                      <a:r>
                        <a:rPr sz="900" spc="4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spc="-5" dirty="0">
                          <a:latin typeface="Microsoft Sans Serif"/>
                          <a:cs typeface="Microsoft Sans Serif"/>
                        </a:rPr>
                        <a:t>Не</a:t>
                      </a:r>
                      <a:r>
                        <a:rPr sz="900" spc="4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spc="-10" dirty="0">
                          <a:latin typeface="Microsoft Sans Serif"/>
                          <a:cs typeface="Microsoft Sans Serif"/>
                        </a:rPr>
                        <a:t>обсуждайте</a:t>
                      </a:r>
                      <a:endParaRPr sz="900">
                        <a:latin typeface="Microsoft Sans Serif"/>
                        <a:cs typeface="Microsoft Sans Serif"/>
                      </a:endParaRPr>
                    </a:p>
                    <a:p>
                      <a:pPr marL="91440">
                        <a:lnSpc>
                          <a:spcPct val="100000"/>
                        </a:lnSpc>
                      </a:pPr>
                      <a:r>
                        <a:rPr sz="900" spc="-5" dirty="0">
                          <a:latin typeface="Microsoft Sans Serif"/>
                          <a:cs typeface="Microsoft Sans Serif"/>
                        </a:rPr>
                        <a:t>и</a:t>
                      </a:r>
                      <a:r>
                        <a:rPr sz="900" spc="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spc="-5" dirty="0">
                          <a:latin typeface="Microsoft Sans Serif"/>
                          <a:cs typeface="Microsoft Sans Serif"/>
                        </a:rPr>
                        <a:t>не</a:t>
                      </a:r>
                      <a:r>
                        <a:rPr sz="900" spc="3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spc="-5" dirty="0">
                          <a:latin typeface="Microsoft Sans Serif"/>
                          <a:cs typeface="Microsoft Sans Serif"/>
                        </a:rPr>
                        <a:t>оценивайте</a:t>
                      </a:r>
                      <a:r>
                        <a:rPr sz="900" spc="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spc="-5" dirty="0">
                          <a:latin typeface="Microsoft Sans Serif"/>
                          <a:cs typeface="Microsoft Sans Serif"/>
                        </a:rPr>
                        <a:t>личностных</a:t>
                      </a:r>
                      <a:r>
                        <a:rPr sz="900" spc="2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spc="-10" dirty="0">
                          <a:latin typeface="Microsoft Sans Serif"/>
                          <a:cs typeface="Microsoft Sans Serif"/>
                        </a:rPr>
                        <a:t>качеств</a:t>
                      </a:r>
                      <a:r>
                        <a:rPr sz="900" spc="2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spc="-5" dirty="0">
                          <a:latin typeface="Microsoft Sans Serif"/>
                          <a:cs typeface="Microsoft Sans Serif"/>
                        </a:rPr>
                        <a:t>и</a:t>
                      </a:r>
                      <a:r>
                        <a:rPr sz="900" spc="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spc="-10" dirty="0">
                          <a:latin typeface="Microsoft Sans Serif"/>
                          <a:cs typeface="Microsoft Sans Serif"/>
                        </a:rPr>
                        <a:t>недостатков</a:t>
                      </a:r>
                      <a:r>
                        <a:rPr sz="900" spc="1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spc="-5" dirty="0">
                          <a:latin typeface="Microsoft Sans Serif"/>
                          <a:cs typeface="Microsoft Sans Serif"/>
                        </a:rPr>
                        <a:t>обучающихся</a:t>
                      </a:r>
                      <a:endParaRPr sz="9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438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EE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425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EEC"/>
                    </a:solidFill>
                  </a:tcPr>
                </a:tc>
              </a:tr>
              <a:tr h="64008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431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 marR="81280" algn="just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sz="900" spc="-5" dirty="0">
                          <a:latin typeface="Microsoft Sans Serif"/>
                          <a:cs typeface="Microsoft Sans Serif"/>
                        </a:rPr>
                        <a:t>Помощь</a:t>
                      </a:r>
                      <a:r>
                        <a:rPr sz="90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spc="-5" dirty="0">
                          <a:latin typeface="Microsoft Sans Serif"/>
                          <a:cs typeface="Microsoft Sans Serif"/>
                        </a:rPr>
                        <a:t>обучающемуся</a:t>
                      </a:r>
                      <a:r>
                        <a:rPr sz="900" dirty="0">
                          <a:latin typeface="Microsoft Sans Serif"/>
                          <a:cs typeface="Microsoft Sans Serif"/>
                        </a:rPr>
                        <a:t> в</a:t>
                      </a:r>
                      <a:r>
                        <a:rPr sz="900" spc="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spc="-5" dirty="0">
                          <a:latin typeface="Microsoft Sans Serif"/>
                          <a:cs typeface="Microsoft Sans Serif"/>
                        </a:rPr>
                        <a:t>социализации</a:t>
                      </a:r>
                      <a:r>
                        <a:rPr sz="90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spc="-5" dirty="0">
                          <a:latin typeface="Microsoft Sans Serif"/>
                          <a:cs typeface="Microsoft Sans Serif"/>
                        </a:rPr>
                        <a:t>и</a:t>
                      </a:r>
                      <a:r>
                        <a:rPr sz="90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spc="-5" dirty="0">
                          <a:latin typeface="Microsoft Sans Serif"/>
                          <a:cs typeface="Microsoft Sans Serif"/>
                        </a:rPr>
                        <a:t>интеграции</a:t>
                      </a:r>
                      <a:r>
                        <a:rPr sz="900" dirty="0">
                          <a:latin typeface="Microsoft Sans Serif"/>
                          <a:cs typeface="Microsoft Sans Serif"/>
                        </a:rPr>
                        <a:t> в</a:t>
                      </a:r>
                      <a:r>
                        <a:rPr sz="900" spc="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spc="-15" dirty="0">
                          <a:latin typeface="Microsoft Sans Serif"/>
                          <a:cs typeface="Microsoft Sans Serif"/>
                        </a:rPr>
                        <a:t>коллектив</a:t>
                      </a:r>
                      <a:r>
                        <a:rPr sz="900" spc="-1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spc="-5" dirty="0">
                          <a:latin typeface="Microsoft Sans Serif"/>
                          <a:cs typeface="Microsoft Sans Serif"/>
                        </a:rPr>
                        <a:t>после </a:t>
                      </a:r>
                      <a:r>
                        <a:rPr sz="90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spc="-5" dirty="0">
                          <a:latin typeface="Microsoft Sans Serif"/>
                          <a:cs typeface="Microsoft Sans Serif"/>
                        </a:rPr>
                        <a:t>притеснения:</a:t>
                      </a:r>
                      <a:r>
                        <a:rPr sz="90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spc="-5" dirty="0">
                          <a:latin typeface="Microsoft Sans Serif"/>
                          <a:cs typeface="Microsoft Sans Serif"/>
                        </a:rPr>
                        <a:t>содействие</a:t>
                      </a:r>
                      <a:r>
                        <a:rPr sz="900" dirty="0">
                          <a:latin typeface="Microsoft Sans Serif"/>
                          <a:cs typeface="Microsoft Sans Serif"/>
                        </a:rPr>
                        <a:t> в</a:t>
                      </a:r>
                      <a:r>
                        <a:rPr sz="900" spc="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spc="-10" dirty="0">
                          <a:latin typeface="Microsoft Sans Serif"/>
                          <a:cs typeface="Microsoft Sans Serif"/>
                        </a:rPr>
                        <a:t>примирении</a:t>
                      </a:r>
                      <a:r>
                        <a:rPr sz="900" spc="-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dirty="0">
                          <a:latin typeface="Microsoft Sans Serif"/>
                          <a:cs typeface="Microsoft Sans Serif"/>
                        </a:rPr>
                        <a:t>с</a:t>
                      </a:r>
                      <a:r>
                        <a:rPr sz="900" spc="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spc="-15" dirty="0">
                          <a:latin typeface="Microsoft Sans Serif"/>
                          <a:cs typeface="Microsoft Sans Serif"/>
                        </a:rPr>
                        <a:t>классом,</a:t>
                      </a:r>
                      <a:r>
                        <a:rPr sz="900" spc="21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spc="-5" dirty="0">
                          <a:latin typeface="Microsoft Sans Serif"/>
                          <a:cs typeface="Microsoft Sans Serif"/>
                        </a:rPr>
                        <a:t>восстановлению</a:t>
                      </a:r>
                      <a:r>
                        <a:rPr sz="900" spc="229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spc="-10" dirty="0">
                          <a:latin typeface="Microsoft Sans Serif"/>
                          <a:cs typeface="Microsoft Sans Serif"/>
                        </a:rPr>
                        <a:t>по </a:t>
                      </a:r>
                      <a:r>
                        <a:rPr sz="900" spc="-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spc="-15" dirty="0">
                          <a:latin typeface="Microsoft Sans Serif"/>
                          <a:cs typeface="Microsoft Sans Serif"/>
                        </a:rPr>
                        <a:t>возможности</a:t>
                      </a:r>
                      <a:r>
                        <a:rPr sz="900" spc="3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spc="-10" dirty="0">
                          <a:latin typeface="Microsoft Sans Serif"/>
                          <a:cs typeface="Microsoft Sans Serif"/>
                        </a:rPr>
                        <a:t>нормального</a:t>
                      </a:r>
                      <a:r>
                        <a:rPr sz="900" spc="3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spc="-15" dirty="0">
                          <a:latin typeface="Microsoft Sans Serif"/>
                          <a:cs typeface="Microsoft Sans Serif"/>
                        </a:rPr>
                        <a:t>контакта,</a:t>
                      </a:r>
                      <a:r>
                        <a:rPr sz="900" spc="4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spc="-10" dirty="0">
                          <a:latin typeface="Microsoft Sans Serif"/>
                          <a:cs typeface="Microsoft Sans Serif"/>
                        </a:rPr>
                        <a:t>укреплению</a:t>
                      </a:r>
                      <a:r>
                        <a:rPr sz="900" spc="2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spc="-15" dirty="0">
                          <a:latin typeface="Microsoft Sans Serif"/>
                          <a:cs typeface="Microsoft Sans Serif"/>
                        </a:rPr>
                        <a:t>позиции</a:t>
                      </a:r>
                      <a:r>
                        <a:rPr sz="900" spc="3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spc="-5" dirty="0">
                          <a:latin typeface="Microsoft Sans Serif"/>
                          <a:cs typeface="Microsoft Sans Serif"/>
                        </a:rPr>
                        <a:t>и</a:t>
                      </a:r>
                      <a:r>
                        <a:rPr sz="900" spc="2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dirty="0">
                          <a:latin typeface="Microsoft Sans Serif"/>
                          <a:cs typeface="Microsoft Sans Serif"/>
                        </a:rPr>
                        <a:t>роли</a:t>
                      </a:r>
                      <a:r>
                        <a:rPr sz="900" spc="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dirty="0">
                          <a:latin typeface="Microsoft Sans Serif"/>
                          <a:cs typeface="Microsoft Sans Serif"/>
                        </a:rPr>
                        <a:t>в</a:t>
                      </a:r>
                      <a:r>
                        <a:rPr sz="900" spc="1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spc="-10" dirty="0">
                          <a:latin typeface="Microsoft Sans Serif"/>
                          <a:cs typeface="Microsoft Sans Serif"/>
                        </a:rPr>
                        <a:t>коллективе,</a:t>
                      </a:r>
                      <a:endParaRPr sz="900">
                        <a:latin typeface="Microsoft Sans Serif"/>
                        <a:cs typeface="Microsoft Sans Serif"/>
                      </a:endParaRPr>
                    </a:p>
                    <a:p>
                      <a:pPr marL="91440" algn="just">
                        <a:lnSpc>
                          <a:spcPct val="100000"/>
                        </a:lnSpc>
                      </a:pPr>
                      <a:r>
                        <a:rPr sz="900" spc="-5" dirty="0">
                          <a:latin typeface="Microsoft Sans Serif"/>
                          <a:cs typeface="Microsoft Sans Serif"/>
                        </a:rPr>
                        <a:t>«восстановление</a:t>
                      </a:r>
                      <a:r>
                        <a:rPr sz="900" spc="-2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spc="-5" dirty="0">
                          <a:latin typeface="Microsoft Sans Serif"/>
                          <a:cs typeface="Microsoft Sans Serif"/>
                        </a:rPr>
                        <a:t>репутации»</a:t>
                      </a:r>
                      <a:endParaRPr sz="9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438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DDDA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425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EEC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81000" y="133350"/>
            <a:ext cx="8458200" cy="65851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ctr">
              <a:spcBef>
                <a:spcPts val="105"/>
              </a:spcBef>
            </a:pPr>
            <a:r>
              <a:rPr lang="ru-RU" sz="1400" b="1" spc="-5" dirty="0" smtClean="0">
                <a:latin typeface="Arial"/>
                <a:cs typeface="Arial"/>
              </a:rPr>
              <a:t>Организация </a:t>
            </a:r>
            <a:r>
              <a:rPr lang="ru-RU" sz="1400" b="1" dirty="0" smtClean="0">
                <a:latin typeface="Arial"/>
                <a:cs typeface="Arial"/>
              </a:rPr>
              <a:t>и </a:t>
            </a:r>
            <a:r>
              <a:rPr lang="ru-RU" sz="1400" b="1" spc="-5" dirty="0" smtClean="0">
                <a:latin typeface="Arial"/>
                <a:cs typeface="Arial"/>
              </a:rPr>
              <a:t>проведение мер</a:t>
            </a:r>
            <a:r>
              <a:rPr lang="ru-RU" sz="1400" b="1" spc="-20" dirty="0" smtClean="0">
                <a:latin typeface="Arial"/>
                <a:cs typeface="Arial"/>
              </a:rPr>
              <a:t>о</a:t>
            </a:r>
            <a:r>
              <a:rPr lang="ru-RU" sz="1400" b="1" spc="5" dirty="0" smtClean="0">
                <a:latin typeface="Arial"/>
                <a:cs typeface="Arial"/>
              </a:rPr>
              <a:t>п</a:t>
            </a:r>
            <a:r>
              <a:rPr lang="ru-RU" sz="1400" b="1" dirty="0" smtClean="0">
                <a:latin typeface="Arial"/>
                <a:cs typeface="Arial"/>
              </a:rPr>
              <a:t>рия</a:t>
            </a:r>
            <a:r>
              <a:rPr lang="ru-RU" sz="1400" b="1" spc="-15" dirty="0" smtClean="0">
                <a:latin typeface="Arial"/>
                <a:cs typeface="Arial"/>
              </a:rPr>
              <a:t>т</a:t>
            </a:r>
            <a:r>
              <a:rPr lang="ru-RU" sz="1400" b="1" dirty="0" smtClean="0">
                <a:latin typeface="Arial"/>
                <a:cs typeface="Arial"/>
              </a:rPr>
              <a:t>ий, </a:t>
            </a:r>
            <a:r>
              <a:rPr lang="ru-RU" sz="1400" b="1" spc="-10" dirty="0" smtClean="0">
                <a:latin typeface="Arial"/>
                <a:cs typeface="Arial"/>
              </a:rPr>
              <a:t>н</a:t>
            </a:r>
            <a:r>
              <a:rPr lang="ru-RU" sz="1400" b="1" spc="-5" dirty="0" smtClean="0">
                <a:latin typeface="Arial"/>
                <a:cs typeface="Arial"/>
              </a:rPr>
              <a:t>а</a:t>
            </a:r>
            <a:r>
              <a:rPr lang="ru-RU" sz="1400" b="1" spc="5" dirty="0" smtClean="0">
                <a:latin typeface="Arial"/>
                <a:cs typeface="Arial"/>
              </a:rPr>
              <a:t>п</a:t>
            </a:r>
            <a:r>
              <a:rPr lang="ru-RU" sz="1400" b="1" spc="-20" dirty="0" smtClean="0">
                <a:latin typeface="Arial"/>
                <a:cs typeface="Arial"/>
              </a:rPr>
              <a:t>р</a:t>
            </a:r>
            <a:r>
              <a:rPr lang="ru-RU" sz="1400" b="1" spc="-5" dirty="0" smtClean="0">
                <a:latin typeface="Arial"/>
                <a:cs typeface="Arial"/>
              </a:rPr>
              <a:t>а</a:t>
            </a:r>
            <a:r>
              <a:rPr lang="ru-RU" sz="1400" b="1" spc="-20" dirty="0" smtClean="0">
                <a:latin typeface="Arial"/>
                <a:cs typeface="Arial"/>
              </a:rPr>
              <a:t>в</a:t>
            </a:r>
            <a:r>
              <a:rPr lang="ru-RU" sz="1400" b="1" spc="-30" dirty="0" smtClean="0">
                <a:latin typeface="Arial"/>
                <a:cs typeface="Arial"/>
              </a:rPr>
              <a:t>л</a:t>
            </a:r>
            <a:r>
              <a:rPr lang="ru-RU" sz="1400" b="1" spc="-5" dirty="0" smtClean="0">
                <a:latin typeface="Arial"/>
                <a:cs typeface="Arial"/>
              </a:rPr>
              <a:t>е</a:t>
            </a:r>
            <a:r>
              <a:rPr lang="ru-RU" sz="1400" b="1" spc="5" dirty="0" smtClean="0">
                <a:latin typeface="Arial"/>
                <a:cs typeface="Arial"/>
              </a:rPr>
              <a:t>нн</a:t>
            </a:r>
            <a:r>
              <a:rPr lang="ru-RU" sz="1400" b="1" spc="-10" dirty="0" smtClean="0">
                <a:latin typeface="Arial"/>
                <a:cs typeface="Arial"/>
              </a:rPr>
              <a:t>ы</a:t>
            </a:r>
            <a:r>
              <a:rPr lang="ru-RU" sz="1400" b="1" dirty="0" smtClean="0">
                <a:latin typeface="Arial"/>
                <a:cs typeface="Arial"/>
              </a:rPr>
              <a:t>х </a:t>
            </a:r>
            <a:r>
              <a:rPr lang="ru-RU" sz="1400" b="1" spc="-10" dirty="0" smtClean="0">
                <a:latin typeface="Arial"/>
                <a:cs typeface="Arial"/>
              </a:rPr>
              <a:t>на формирование</a:t>
            </a:r>
            <a:r>
              <a:rPr lang="ru-RU" sz="1400" b="1" spc="-5" dirty="0" smtClean="0">
                <a:latin typeface="Arial"/>
                <a:cs typeface="Arial"/>
              </a:rPr>
              <a:t> </a:t>
            </a:r>
            <a:r>
              <a:rPr lang="ru-RU" sz="1400" b="1" dirty="0" smtClean="0">
                <a:latin typeface="Arial"/>
                <a:cs typeface="Arial"/>
              </a:rPr>
              <a:t>в</a:t>
            </a:r>
            <a:r>
              <a:rPr lang="ru-RU" sz="1400" b="1" spc="5" dirty="0" smtClean="0">
                <a:latin typeface="Arial"/>
                <a:cs typeface="Arial"/>
              </a:rPr>
              <a:t> </a:t>
            </a:r>
            <a:r>
              <a:rPr lang="ru-RU" sz="1400" b="1" spc="-10" dirty="0" smtClean="0">
                <a:latin typeface="Arial"/>
                <a:cs typeface="Arial"/>
              </a:rPr>
              <a:t>образовательной</a:t>
            </a:r>
            <a:r>
              <a:rPr lang="ru-RU" sz="1400" b="1" spc="-5" dirty="0" smtClean="0">
                <a:latin typeface="Arial"/>
                <a:cs typeface="Arial"/>
              </a:rPr>
              <a:t> организации</a:t>
            </a:r>
            <a:r>
              <a:rPr lang="ru-RU" sz="1400" b="1" dirty="0" smtClean="0">
                <a:latin typeface="Arial"/>
                <a:cs typeface="Arial"/>
              </a:rPr>
              <a:t> </a:t>
            </a:r>
            <a:r>
              <a:rPr lang="ru-RU" sz="1400" b="1" spc="-15" dirty="0" smtClean="0">
                <a:latin typeface="Arial"/>
                <a:cs typeface="Arial"/>
              </a:rPr>
              <a:t>необходимого </a:t>
            </a:r>
            <a:r>
              <a:rPr lang="ru-RU" sz="1400" b="1" spc="-10" dirty="0" smtClean="0">
                <a:latin typeface="Arial"/>
                <a:cs typeface="Arial"/>
              </a:rPr>
              <a:t> </a:t>
            </a:r>
            <a:r>
              <a:rPr lang="ru-RU" sz="1400" b="1" spc="-15" dirty="0" smtClean="0">
                <a:latin typeface="Arial"/>
                <a:cs typeface="Arial"/>
              </a:rPr>
              <a:t>психологического</a:t>
            </a:r>
            <a:r>
              <a:rPr lang="ru-RU" sz="1400" b="1" spc="-10" dirty="0" smtClean="0">
                <a:latin typeface="Arial"/>
                <a:cs typeface="Arial"/>
              </a:rPr>
              <a:t> </a:t>
            </a:r>
            <a:r>
              <a:rPr lang="ru-RU" sz="1400" b="1" spc="-5" dirty="0" smtClean="0">
                <a:latin typeface="Arial"/>
                <a:cs typeface="Arial"/>
              </a:rPr>
              <a:t>климата</a:t>
            </a:r>
            <a:r>
              <a:rPr lang="ru-RU" sz="1400" b="1" dirty="0" smtClean="0">
                <a:latin typeface="Arial"/>
                <a:cs typeface="Arial"/>
              </a:rPr>
              <a:t> </a:t>
            </a:r>
            <a:r>
              <a:rPr lang="ru-RU" sz="1400" b="1" spc="-5" dirty="0" smtClean="0">
                <a:latin typeface="Arial"/>
                <a:cs typeface="Arial"/>
              </a:rPr>
              <a:t>для</a:t>
            </a:r>
            <a:r>
              <a:rPr lang="ru-RU" sz="1400" b="1" dirty="0" smtClean="0">
                <a:latin typeface="Arial"/>
                <a:cs typeface="Arial"/>
              </a:rPr>
              <a:t> </a:t>
            </a:r>
            <a:r>
              <a:rPr lang="ru-RU" sz="1400" b="1" spc="-10" dirty="0" smtClean="0">
                <a:latin typeface="Arial"/>
                <a:cs typeface="Arial"/>
              </a:rPr>
              <a:t>сохранения</a:t>
            </a:r>
            <a:r>
              <a:rPr lang="ru-RU" sz="1400" b="1" spc="-5" dirty="0" smtClean="0">
                <a:latin typeface="Arial"/>
                <a:cs typeface="Arial"/>
              </a:rPr>
              <a:t> </a:t>
            </a:r>
            <a:r>
              <a:rPr lang="ru-RU" sz="1400" b="1" dirty="0" smtClean="0">
                <a:latin typeface="Arial"/>
                <a:cs typeface="Arial"/>
              </a:rPr>
              <a:t>и</a:t>
            </a:r>
            <a:r>
              <a:rPr lang="ru-RU" sz="1400" b="1" spc="5" dirty="0" smtClean="0">
                <a:latin typeface="Arial"/>
                <a:cs typeface="Arial"/>
              </a:rPr>
              <a:t> </a:t>
            </a:r>
            <a:r>
              <a:rPr lang="ru-RU" sz="1400" b="1" spc="-5" dirty="0" smtClean="0">
                <a:latin typeface="Arial"/>
                <a:cs typeface="Arial"/>
              </a:rPr>
              <a:t>(или)</a:t>
            </a:r>
            <a:r>
              <a:rPr lang="ru-RU" sz="1400" b="1" dirty="0" smtClean="0">
                <a:latin typeface="Arial"/>
                <a:cs typeface="Arial"/>
              </a:rPr>
              <a:t> </a:t>
            </a:r>
            <a:r>
              <a:rPr lang="ru-RU" sz="1400" b="1" spc="-10" dirty="0" smtClean="0">
                <a:latin typeface="Arial"/>
                <a:cs typeface="Arial"/>
              </a:rPr>
              <a:t>восстановления </a:t>
            </a:r>
            <a:r>
              <a:rPr lang="ru-RU" sz="1400" b="1" spc="-5" dirty="0" smtClean="0">
                <a:latin typeface="Arial"/>
                <a:cs typeface="Arial"/>
              </a:rPr>
              <a:t> </a:t>
            </a:r>
            <a:r>
              <a:rPr lang="ru-RU" sz="1400" b="1" spc="-10" dirty="0" smtClean="0">
                <a:latin typeface="Arial"/>
                <a:cs typeface="Arial"/>
              </a:rPr>
              <a:t>психологического</a:t>
            </a:r>
            <a:r>
              <a:rPr lang="ru-RU" sz="1400" b="1" spc="-80" dirty="0" smtClean="0">
                <a:latin typeface="Arial"/>
                <a:cs typeface="Arial"/>
              </a:rPr>
              <a:t> </a:t>
            </a:r>
            <a:r>
              <a:rPr lang="ru-RU" sz="1400" b="1" spc="-5" dirty="0" smtClean="0">
                <a:latin typeface="Arial"/>
                <a:cs typeface="Arial"/>
              </a:rPr>
              <a:t>здоровья</a:t>
            </a:r>
            <a:r>
              <a:rPr lang="ru-RU" sz="1400" b="1" spc="-35" dirty="0" smtClean="0">
                <a:latin typeface="Arial"/>
                <a:cs typeface="Arial"/>
              </a:rPr>
              <a:t> </a:t>
            </a:r>
            <a:r>
              <a:rPr lang="ru-RU" sz="1400" b="1" spc="-10" dirty="0" smtClean="0">
                <a:latin typeface="Arial"/>
                <a:cs typeface="Arial"/>
              </a:rPr>
              <a:t>детей</a:t>
            </a:r>
            <a:r>
              <a:rPr lang="ru-RU" sz="1400" b="1" spc="-15" dirty="0" smtClean="0">
                <a:latin typeface="Arial"/>
                <a:cs typeface="Arial"/>
              </a:rPr>
              <a:t> </a:t>
            </a:r>
            <a:r>
              <a:rPr lang="ru-RU" sz="1400" b="1" spc="-10" dirty="0" smtClean="0">
                <a:latin typeface="Arial"/>
                <a:cs typeface="Arial"/>
              </a:rPr>
              <a:t>ветеранов</a:t>
            </a:r>
            <a:r>
              <a:rPr lang="ru-RU" sz="1400" b="1" spc="-25" dirty="0" smtClean="0">
                <a:latin typeface="Arial"/>
                <a:cs typeface="Arial"/>
              </a:rPr>
              <a:t> </a:t>
            </a:r>
            <a:r>
              <a:rPr lang="ru-RU" sz="1400" b="1" spc="-5" dirty="0" smtClean="0">
                <a:latin typeface="Arial"/>
                <a:cs typeface="Arial"/>
              </a:rPr>
              <a:t>(участников)</a:t>
            </a:r>
            <a:r>
              <a:rPr lang="ru-RU" sz="1400" b="1" spc="-15" dirty="0" smtClean="0">
                <a:latin typeface="Arial"/>
                <a:cs typeface="Arial"/>
              </a:rPr>
              <a:t> СВО</a:t>
            </a:r>
            <a:endParaRPr lang="ru-RU" sz="1400" dirty="0">
              <a:latin typeface="Arial"/>
              <a:cs typeface="Arial"/>
            </a:endParaRPr>
          </a:p>
        </p:txBody>
      </p:sp>
      <p:grpSp>
        <p:nvGrpSpPr>
          <p:cNvPr id="6" name="object 6"/>
          <p:cNvGrpSpPr/>
          <p:nvPr/>
        </p:nvGrpSpPr>
        <p:grpSpPr>
          <a:xfrm>
            <a:off x="139852" y="1641348"/>
            <a:ext cx="8766810" cy="3437254"/>
            <a:chOff x="139852" y="1641348"/>
            <a:chExt cx="8766810" cy="3437254"/>
          </a:xfrm>
        </p:grpSpPr>
        <p:sp>
          <p:nvSpPr>
            <p:cNvPr id="7" name="object 7"/>
            <p:cNvSpPr/>
            <p:nvPr/>
          </p:nvSpPr>
          <p:spPr>
            <a:xfrm>
              <a:off x="139852" y="1649094"/>
              <a:ext cx="8766810" cy="457200"/>
            </a:xfrm>
            <a:custGeom>
              <a:avLst/>
              <a:gdLst/>
              <a:ahLst/>
              <a:cxnLst/>
              <a:rect l="l" t="t" r="r" b="b"/>
              <a:pathLst>
                <a:path w="8766810" h="457200">
                  <a:moveTo>
                    <a:pt x="8766785" y="0"/>
                  </a:moveTo>
                  <a:lnTo>
                    <a:pt x="5844514" y="0"/>
                  </a:lnTo>
                  <a:lnTo>
                    <a:pt x="1204861" y="0"/>
                  </a:lnTo>
                  <a:lnTo>
                    <a:pt x="0" y="0"/>
                  </a:lnTo>
                  <a:lnTo>
                    <a:pt x="0" y="457200"/>
                  </a:lnTo>
                  <a:lnTo>
                    <a:pt x="1204823" y="457200"/>
                  </a:lnTo>
                  <a:lnTo>
                    <a:pt x="5844514" y="457200"/>
                  </a:lnTo>
                  <a:lnTo>
                    <a:pt x="8766785" y="457200"/>
                  </a:lnTo>
                  <a:lnTo>
                    <a:pt x="8766785" y="0"/>
                  </a:lnTo>
                  <a:close/>
                </a:path>
              </a:pathLst>
            </a:custGeom>
            <a:solidFill>
              <a:srgbClr val="CADDD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139852" y="2106295"/>
              <a:ext cx="1205230" cy="2971800"/>
            </a:xfrm>
            <a:custGeom>
              <a:avLst/>
              <a:gdLst/>
              <a:ahLst/>
              <a:cxnLst/>
              <a:rect l="l" t="t" r="r" b="b"/>
              <a:pathLst>
                <a:path w="1205230" h="2971800">
                  <a:moveTo>
                    <a:pt x="1204861" y="0"/>
                  </a:moveTo>
                  <a:lnTo>
                    <a:pt x="0" y="0"/>
                  </a:lnTo>
                  <a:lnTo>
                    <a:pt x="0" y="2971800"/>
                  </a:lnTo>
                  <a:lnTo>
                    <a:pt x="1204861" y="2971800"/>
                  </a:lnTo>
                  <a:lnTo>
                    <a:pt x="1204861" y="0"/>
                  </a:lnTo>
                  <a:close/>
                </a:path>
              </a:pathLst>
            </a:custGeom>
            <a:solidFill>
              <a:srgbClr val="E7EEE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" name="object 9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29184" y="1641348"/>
              <a:ext cx="839724" cy="347471"/>
            </a:xfrm>
            <a:prstGeom prst="rect">
              <a:avLst/>
            </a:prstGeom>
          </p:spPr>
        </p:pic>
        <p:pic>
          <p:nvPicPr>
            <p:cNvPr id="10" name="object 10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795015" y="1641348"/>
              <a:ext cx="1755648" cy="347471"/>
            </a:xfrm>
            <a:prstGeom prst="rect">
              <a:avLst/>
            </a:prstGeom>
          </p:spPr>
        </p:pic>
        <p:pic>
          <p:nvPicPr>
            <p:cNvPr id="11" name="object 11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603491" y="1641348"/>
              <a:ext cx="1697736" cy="347471"/>
            </a:xfrm>
            <a:prstGeom prst="rect">
              <a:avLst/>
            </a:prstGeom>
          </p:spPr>
        </p:pic>
        <p:pic>
          <p:nvPicPr>
            <p:cNvPr id="12" name="object 12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6844284" y="1824228"/>
              <a:ext cx="1217676" cy="347472"/>
            </a:xfrm>
            <a:prstGeom prst="rect">
              <a:avLst/>
            </a:prstGeom>
          </p:spPr>
        </p:pic>
        <p:pic>
          <p:nvPicPr>
            <p:cNvPr id="13" name="object 13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56972" y="2112264"/>
              <a:ext cx="795528" cy="263651"/>
            </a:xfrm>
            <a:prstGeom prst="rect">
              <a:avLst/>
            </a:prstGeom>
          </p:spPr>
        </p:pic>
      </p:grpSp>
      <p:graphicFrame>
        <p:nvGraphicFramePr>
          <p:cNvPr id="14" name="object 14"/>
          <p:cNvGraphicFramePr>
            <a:graphicFrameLocks noGrp="1"/>
          </p:cNvGraphicFramePr>
          <p:nvPr/>
        </p:nvGraphicFramePr>
        <p:xfrm>
          <a:off x="152400" y="971549"/>
          <a:ext cx="8768079" cy="395223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98880"/>
                <a:gridCol w="4652645"/>
                <a:gridCol w="2916554"/>
              </a:tblGrid>
              <a:tr h="385713">
                <a:tc gridSpan="3"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6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Меры по </a:t>
                      </a:r>
                      <a:r>
                        <a:rPr sz="16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созданию</a:t>
                      </a:r>
                      <a:r>
                        <a:rPr sz="1600" b="1" spc="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spc="-2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комфортной</a:t>
                      </a:r>
                      <a:r>
                        <a:rPr sz="1600" b="1" spc="6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и</a:t>
                      </a:r>
                      <a:r>
                        <a:rPr sz="1600" b="1" spc="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безопасной</a:t>
                      </a:r>
                      <a:r>
                        <a:rPr sz="16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образовательной</a:t>
                      </a:r>
                      <a:r>
                        <a:rPr sz="1600" b="1" spc="5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среды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0958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475536">
                <a:tc>
                  <a:txBody>
                    <a:bodyPr/>
                    <a:lstStyle/>
                    <a:p>
                      <a:pPr marL="28702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200" b="1" spc="-10" dirty="0">
                          <a:latin typeface="Arial"/>
                          <a:cs typeface="Arial"/>
                        </a:rPr>
                        <a:t>Субъект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200" b="1" spc="-5" dirty="0">
                          <a:latin typeface="Arial"/>
                          <a:cs typeface="Arial"/>
                        </a:rPr>
                        <a:t>Содержание</a:t>
                      </a:r>
                      <a:r>
                        <a:rPr sz="1200" b="1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10" dirty="0">
                          <a:latin typeface="Arial"/>
                          <a:cs typeface="Arial"/>
                        </a:rPr>
                        <a:t>работы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58215" marR="708660" indent="-24130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200" b="1" spc="-5" dirty="0">
                          <a:latin typeface="Arial"/>
                          <a:cs typeface="Arial"/>
                        </a:rPr>
                        <a:t>В</a:t>
                      </a:r>
                      <a:r>
                        <a:rPr sz="1200" b="1" spc="-20" dirty="0">
                          <a:latin typeface="Arial"/>
                          <a:cs typeface="Arial"/>
                        </a:rPr>
                        <a:t>о</a:t>
                      </a:r>
                      <a:r>
                        <a:rPr sz="1200" b="1" spc="-25" dirty="0">
                          <a:latin typeface="Arial"/>
                          <a:cs typeface="Arial"/>
                        </a:rPr>
                        <a:t>зм</a:t>
                      </a:r>
                      <a:r>
                        <a:rPr sz="1200" b="1" spc="-15" dirty="0">
                          <a:latin typeface="Arial"/>
                          <a:cs typeface="Arial"/>
                        </a:rPr>
                        <a:t>о</a:t>
                      </a:r>
                      <a:r>
                        <a:rPr sz="1200" b="1" spc="10" dirty="0">
                          <a:latin typeface="Arial"/>
                          <a:cs typeface="Arial"/>
                        </a:rPr>
                        <a:t>ж</a:t>
                      </a:r>
                      <a:r>
                        <a:rPr sz="1200" b="1" spc="-5" dirty="0">
                          <a:latin typeface="Arial"/>
                          <a:cs typeface="Arial"/>
                        </a:rPr>
                        <a:t>ны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е</a:t>
                      </a:r>
                      <a:r>
                        <a:rPr sz="1200" b="1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30" dirty="0">
                          <a:latin typeface="Arial"/>
                          <a:cs typeface="Arial"/>
                        </a:rPr>
                        <a:t>ф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о</a:t>
                      </a:r>
                      <a:r>
                        <a:rPr sz="1200" b="1" spc="-15" dirty="0">
                          <a:latin typeface="Arial"/>
                          <a:cs typeface="Arial"/>
                        </a:rPr>
                        <a:t>рм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ы  </a:t>
                      </a:r>
                      <a:r>
                        <a:rPr sz="1200" b="1" spc="-10" dirty="0">
                          <a:latin typeface="Arial"/>
                          <a:cs typeface="Arial"/>
                        </a:rPr>
                        <a:t>мероприятий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</a:tr>
              <a:tr h="380430">
                <a:tc rowSpan="7"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900" b="1" i="1" spc="-5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ПЕДАГОГИ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 marR="8382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900" spc="-15" dirty="0">
                          <a:latin typeface="Microsoft Sans Serif"/>
                          <a:cs typeface="Microsoft Sans Serif"/>
                        </a:rPr>
                        <a:t>Демонстрация</a:t>
                      </a:r>
                      <a:r>
                        <a:rPr sz="900" spc="-10" dirty="0">
                          <a:latin typeface="Microsoft Sans Serif"/>
                          <a:cs typeface="Microsoft Sans Serif"/>
                        </a:rPr>
                        <a:t> личным</a:t>
                      </a:r>
                      <a:r>
                        <a:rPr sz="900" spc="-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spc="-10" dirty="0">
                          <a:latin typeface="Microsoft Sans Serif"/>
                          <a:cs typeface="Microsoft Sans Serif"/>
                        </a:rPr>
                        <a:t>примером</a:t>
                      </a:r>
                      <a:r>
                        <a:rPr sz="900" spc="-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spc="-10" dirty="0">
                          <a:latin typeface="Microsoft Sans Serif"/>
                          <a:cs typeface="Microsoft Sans Serif"/>
                        </a:rPr>
                        <a:t>уважительного</a:t>
                      </a:r>
                      <a:r>
                        <a:rPr sz="900" spc="-5" dirty="0">
                          <a:latin typeface="Microsoft Sans Serif"/>
                          <a:cs typeface="Microsoft Sans Serif"/>
                        </a:rPr>
                        <a:t> отношения</a:t>
                      </a:r>
                      <a:r>
                        <a:rPr sz="90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spc="-30" dirty="0">
                          <a:latin typeface="Microsoft Sans Serif"/>
                          <a:cs typeface="Microsoft Sans Serif"/>
                        </a:rPr>
                        <a:t>ко</a:t>
                      </a:r>
                      <a:r>
                        <a:rPr sz="900" spc="-2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spc="-10" dirty="0">
                          <a:latin typeface="Microsoft Sans Serif"/>
                          <a:cs typeface="Microsoft Sans Serif"/>
                        </a:rPr>
                        <a:t>всем</a:t>
                      </a:r>
                      <a:r>
                        <a:rPr sz="900" spc="-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spc="-15" dirty="0">
                          <a:latin typeface="Microsoft Sans Serif"/>
                          <a:cs typeface="Microsoft Sans Serif"/>
                        </a:rPr>
                        <a:t>участникам </a:t>
                      </a:r>
                      <a:r>
                        <a:rPr sz="900" spc="-22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spc="-5" dirty="0">
                          <a:latin typeface="Microsoft Sans Serif"/>
                          <a:cs typeface="Microsoft Sans Serif"/>
                        </a:rPr>
                        <a:t>образовательного</a:t>
                      </a:r>
                      <a:r>
                        <a:rPr sz="900" spc="-1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spc="-5" dirty="0">
                          <a:latin typeface="Microsoft Sans Serif"/>
                          <a:cs typeface="Microsoft Sans Serif"/>
                        </a:rPr>
                        <a:t>процесса</a:t>
                      </a:r>
                      <a:endParaRPr sz="9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EEC"/>
                    </a:solidFill>
                  </a:tcPr>
                </a:tc>
                <a:tc rowSpan="7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EEC"/>
                    </a:solidFill>
                  </a:tcPr>
                </a:tc>
              </a:tr>
              <a:tr h="52309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431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 marR="82550" algn="just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900" spc="-10" dirty="0">
                          <a:latin typeface="Microsoft Sans Serif"/>
                          <a:cs typeface="Microsoft Sans Serif"/>
                        </a:rPr>
                        <a:t>Коллегиальное обсуждение возникающих </a:t>
                      </a:r>
                      <a:r>
                        <a:rPr sz="900" spc="-5" dirty="0">
                          <a:latin typeface="Microsoft Sans Serif"/>
                          <a:cs typeface="Microsoft Sans Serif"/>
                        </a:rPr>
                        <a:t>трудностей и </a:t>
                      </a:r>
                      <a:r>
                        <a:rPr sz="900" spc="-15" dirty="0">
                          <a:latin typeface="Microsoft Sans Serif"/>
                          <a:cs typeface="Microsoft Sans Serif"/>
                        </a:rPr>
                        <a:t>конфликтов </a:t>
                      </a:r>
                      <a:r>
                        <a:rPr sz="900" spc="-10" dirty="0">
                          <a:latin typeface="Microsoft Sans Serif"/>
                          <a:cs typeface="Microsoft Sans Serif"/>
                        </a:rPr>
                        <a:t>(супервизии) </a:t>
                      </a:r>
                      <a:r>
                        <a:rPr sz="900" dirty="0">
                          <a:latin typeface="Microsoft Sans Serif"/>
                          <a:cs typeface="Microsoft Sans Serif"/>
                        </a:rPr>
                        <a:t>с </a:t>
                      </a:r>
                      <a:r>
                        <a:rPr sz="900" spc="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spc="-5" dirty="0">
                          <a:latin typeface="Microsoft Sans Serif"/>
                          <a:cs typeface="Microsoft Sans Serif"/>
                        </a:rPr>
                        <a:t>привлечением</a:t>
                      </a:r>
                      <a:r>
                        <a:rPr sz="90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spc="-5" dirty="0">
                          <a:latin typeface="Microsoft Sans Serif"/>
                          <a:cs typeface="Microsoft Sans Serif"/>
                        </a:rPr>
                        <a:t>специалистов</a:t>
                      </a:r>
                      <a:r>
                        <a:rPr sz="90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spc="-10" dirty="0">
                          <a:latin typeface="Microsoft Sans Serif"/>
                          <a:cs typeface="Microsoft Sans Serif"/>
                        </a:rPr>
                        <a:t>сопровождения,</a:t>
                      </a:r>
                      <a:r>
                        <a:rPr sz="900" spc="-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spc="-10" dirty="0">
                          <a:latin typeface="Microsoft Sans Serif"/>
                          <a:cs typeface="Microsoft Sans Serif"/>
                        </a:rPr>
                        <a:t>медиативная</a:t>
                      </a:r>
                      <a:r>
                        <a:rPr sz="900" spc="-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spc="-20" dirty="0">
                          <a:latin typeface="Microsoft Sans Serif"/>
                          <a:cs typeface="Microsoft Sans Serif"/>
                        </a:rPr>
                        <a:t>практика</a:t>
                      </a:r>
                      <a:r>
                        <a:rPr sz="900" spc="-1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spc="-10" dirty="0">
                          <a:latin typeface="Microsoft Sans Serif"/>
                          <a:cs typeface="Microsoft Sans Serif"/>
                        </a:rPr>
                        <a:t>(школьная </a:t>
                      </a:r>
                      <a:r>
                        <a:rPr sz="900" spc="-5" dirty="0">
                          <a:latin typeface="Microsoft Sans Serif"/>
                          <a:cs typeface="Microsoft Sans Serif"/>
                        </a:rPr>
                        <a:t> служба примирения)</a:t>
                      </a:r>
                      <a:endParaRPr sz="9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DDDA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EEC"/>
                    </a:solidFill>
                  </a:tcPr>
                </a:tc>
              </a:tr>
              <a:tr h="52309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431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 marR="84455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900" spc="-5" dirty="0">
                          <a:latin typeface="Microsoft Sans Serif"/>
                          <a:cs typeface="Microsoft Sans Serif"/>
                        </a:rPr>
                        <a:t>Повышение</a:t>
                      </a:r>
                      <a:r>
                        <a:rPr sz="900" spc="7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spc="-5" dirty="0">
                          <a:latin typeface="Microsoft Sans Serif"/>
                          <a:cs typeface="Microsoft Sans Serif"/>
                        </a:rPr>
                        <a:t>уровня</a:t>
                      </a:r>
                      <a:r>
                        <a:rPr sz="900" spc="7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spc="-5" dirty="0">
                          <a:latin typeface="Microsoft Sans Serif"/>
                          <a:cs typeface="Microsoft Sans Serif"/>
                        </a:rPr>
                        <a:t>профессиональной</a:t>
                      </a:r>
                      <a:r>
                        <a:rPr sz="900" spc="8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spc="-15" dirty="0">
                          <a:latin typeface="Microsoft Sans Serif"/>
                          <a:cs typeface="Microsoft Sans Serif"/>
                        </a:rPr>
                        <a:t>подготовки</a:t>
                      </a:r>
                      <a:r>
                        <a:rPr sz="900" spc="8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spc="-10" dirty="0">
                          <a:latin typeface="Microsoft Sans Serif"/>
                          <a:cs typeface="Microsoft Sans Serif"/>
                        </a:rPr>
                        <a:t>педагогов,</a:t>
                      </a:r>
                      <a:r>
                        <a:rPr sz="900" spc="7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dirty="0">
                          <a:latin typeface="Microsoft Sans Serif"/>
                          <a:cs typeface="Microsoft Sans Serif"/>
                        </a:rPr>
                        <a:t>в</a:t>
                      </a:r>
                      <a:r>
                        <a:rPr sz="900" spc="6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spc="-10" dirty="0">
                          <a:latin typeface="Microsoft Sans Serif"/>
                          <a:cs typeface="Microsoft Sans Serif"/>
                        </a:rPr>
                        <a:t>том</a:t>
                      </a:r>
                      <a:r>
                        <a:rPr sz="900" spc="8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dirty="0">
                          <a:latin typeface="Microsoft Sans Serif"/>
                          <a:cs typeface="Microsoft Sans Serif"/>
                        </a:rPr>
                        <a:t>числе,</a:t>
                      </a:r>
                      <a:r>
                        <a:rPr sz="900" spc="7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spc="-20" dirty="0">
                          <a:latin typeface="Microsoft Sans Serif"/>
                          <a:cs typeface="Microsoft Sans Serif"/>
                        </a:rPr>
                        <a:t>по </a:t>
                      </a:r>
                      <a:r>
                        <a:rPr sz="900" spc="-1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spc="-10" dirty="0">
                          <a:latin typeface="Microsoft Sans Serif"/>
                          <a:cs typeface="Microsoft Sans Serif"/>
                        </a:rPr>
                        <a:t>вопросам </a:t>
                      </a:r>
                      <a:r>
                        <a:rPr sz="900" spc="-15" dirty="0">
                          <a:latin typeface="Microsoft Sans Serif"/>
                          <a:cs typeface="Microsoft Sans Serif"/>
                        </a:rPr>
                        <a:t>профилактики</a:t>
                      </a:r>
                      <a:r>
                        <a:rPr sz="900" spc="-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dirty="0">
                          <a:latin typeface="Microsoft Sans Serif"/>
                          <a:cs typeface="Microsoft Sans Serif"/>
                        </a:rPr>
                        <a:t>насилия и</a:t>
                      </a:r>
                      <a:r>
                        <a:rPr sz="900" spc="1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spc="-15" dirty="0">
                          <a:latin typeface="Microsoft Sans Serif"/>
                          <a:cs typeface="Microsoft Sans Serif"/>
                        </a:rPr>
                        <a:t>техникам</a:t>
                      </a:r>
                      <a:r>
                        <a:rPr sz="900" spc="5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spc="-10" dirty="0">
                          <a:latin typeface="Microsoft Sans Serif"/>
                          <a:cs typeface="Microsoft Sans Serif"/>
                        </a:rPr>
                        <a:t>бесконфликтного</a:t>
                      </a:r>
                      <a:r>
                        <a:rPr sz="900" spc="1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spc="-10" dirty="0">
                          <a:latin typeface="Microsoft Sans Serif"/>
                          <a:cs typeface="Microsoft Sans Serif"/>
                        </a:rPr>
                        <a:t>взаимодействия, </a:t>
                      </a:r>
                      <a:r>
                        <a:rPr sz="900" spc="-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spc="-10" dirty="0">
                          <a:latin typeface="Microsoft Sans Serif"/>
                          <a:cs typeface="Microsoft Sans Serif"/>
                        </a:rPr>
                        <a:t>медиативным</a:t>
                      </a:r>
                      <a:r>
                        <a:rPr sz="900" spc="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spc="-20" dirty="0">
                          <a:latin typeface="Microsoft Sans Serif"/>
                          <a:cs typeface="Microsoft Sans Serif"/>
                        </a:rPr>
                        <a:t>практикам</a:t>
                      </a:r>
                      <a:endParaRPr sz="9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EE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EEC"/>
                    </a:solidFill>
                  </a:tcPr>
                </a:tc>
              </a:tr>
              <a:tr h="237768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431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sz="900" spc="-10" dirty="0">
                          <a:latin typeface="Microsoft Sans Serif"/>
                          <a:cs typeface="Microsoft Sans Serif"/>
                        </a:rPr>
                        <a:t>Тренинги</a:t>
                      </a:r>
                      <a:r>
                        <a:rPr sz="900" spc="1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spc="-10" dirty="0">
                          <a:latin typeface="Microsoft Sans Serif"/>
                          <a:cs typeface="Microsoft Sans Serif"/>
                        </a:rPr>
                        <a:t>профилактики</a:t>
                      </a:r>
                      <a:r>
                        <a:rPr sz="900" spc="-3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spc="-5" dirty="0">
                          <a:latin typeface="Microsoft Sans Serif"/>
                          <a:cs typeface="Microsoft Sans Serif"/>
                        </a:rPr>
                        <a:t>эмоционального</a:t>
                      </a:r>
                      <a:r>
                        <a:rPr sz="900" spc="1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spc="-5" dirty="0">
                          <a:latin typeface="Microsoft Sans Serif"/>
                          <a:cs typeface="Microsoft Sans Serif"/>
                        </a:rPr>
                        <a:t>выгорания</a:t>
                      </a:r>
                      <a:endParaRPr sz="9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438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DDDA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EEC"/>
                    </a:solidFill>
                  </a:tcPr>
                </a:tc>
              </a:tr>
              <a:tr h="38043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431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 marR="82550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sz="900" spc="-10" dirty="0">
                          <a:latin typeface="Microsoft Sans Serif"/>
                          <a:cs typeface="Microsoft Sans Serif"/>
                        </a:rPr>
                        <a:t>Организация</a:t>
                      </a:r>
                      <a:r>
                        <a:rPr sz="900" spc="-5" dirty="0">
                          <a:latin typeface="Microsoft Sans Serif"/>
                          <a:cs typeface="Microsoft Sans Serif"/>
                        </a:rPr>
                        <a:t> совместных</a:t>
                      </a:r>
                      <a:r>
                        <a:rPr sz="90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spc="-10" dirty="0">
                          <a:latin typeface="Microsoft Sans Serif"/>
                          <a:cs typeface="Microsoft Sans Serif"/>
                        </a:rPr>
                        <a:t>мероприятий</a:t>
                      </a:r>
                      <a:r>
                        <a:rPr sz="900" spc="-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spc="-10" dirty="0">
                          <a:latin typeface="Microsoft Sans Serif"/>
                          <a:cs typeface="Microsoft Sans Serif"/>
                        </a:rPr>
                        <a:t>класса,</a:t>
                      </a:r>
                      <a:r>
                        <a:rPr sz="900" spc="-5" dirty="0">
                          <a:latin typeface="Microsoft Sans Serif"/>
                          <a:cs typeface="Microsoft Sans Serif"/>
                        </a:rPr>
                        <a:t> привлечение</a:t>
                      </a:r>
                      <a:r>
                        <a:rPr sz="90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spc="-60" dirty="0">
                          <a:latin typeface="Microsoft Sans Serif"/>
                          <a:cs typeface="Microsoft Sans Serif"/>
                        </a:rPr>
                        <a:t>к</a:t>
                      </a:r>
                      <a:r>
                        <a:rPr sz="900" spc="12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spc="-15" dirty="0">
                          <a:latin typeface="Microsoft Sans Serif"/>
                          <a:cs typeface="Microsoft Sans Serif"/>
                        </a:rPr>
                        <a:t>ним</a:t>
                      </a:r>
                      <a:r>
                        <a:rPr sz="900" spc="-1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spc="-5" dirty="0">
                          <a:latin typeface="Microsoft Sans Serif"/>
                          <a:cs typeface="Microsoft Sans Serif"/>
                        </a:rPr>
                        <a:t>всех </a:t>
                      </a:r>
                      <a:r>
                        <a:rPr sz="900" spc="-22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spc="-5" dirty="0">
                          <a:latin typeface="Microsoft Sans Serif"/>
                          <a:cs typeface="Microsoft Sans Serif"/>
                        </a:rPr>
                        <a:t>обучающихся</a:t>
                      </a:r>
                      <a:r>
                        <a:rPr sz="900" spc="1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spc="-5" dirty="0">
                          <a:latin typeface="Microsoft Sans Serif"/>
                          <a:cs typeface="Microsoft Sans Serif"/>
                        </a:rPr>
                        <a:t>(чувство</a:t>
                      </a:r>
                      <a:r>
                        <a:rPr sz="900" spc="1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spc="-5" dirty="0">
                          <a:latin typeface="Microsoft Sans Serif"/>
                          <a:cs typeface="Microsoft Sans Serif"/>
                        </a:rPr>
                        <a:t>сопричастности </a:t>
                      </a:r>
                      <a:r>
                        <a:rPr sz="900" spc="-60" dirty="0">
                          <a:latin typeface="Microsoft Sans Serif"/>
                          <a:cs typeface="Microsoft Sans Serif"/>
                        </a:rPr>
                        <a:t>к</a:t>
                      </a:r>
                      <a:r>
                        <a:rPr sz="900" spc="1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spc="-5" dirty="0">
                          <a:latin typeface="Microsoft Sans Serif"/>
                          <a:cs typeface="Microsoft Sans Serif"/>
                        </a:rPr>
                        <a:t>решению</a:t>
                      </a:r>
                      <a:r>
                        <a:rPr sz="900" spc="1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dirty="0">
                          <a:latin typeface="Microsoft Sans Serif"/>
                          <a:cs typeface="Microsoft Sans Serif"/>
                        </a:rPr>
                        <a:t>общих</a:t>
                      </a:r>
                      <a:r>
                        <a:rPr sz="900" spc="-1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spc="-10" dirty="0">
                          <a:latin typeface="Microsoft Sans Serif"/>
                          <a:cs typeface="Microsoft Sans Serif"/>
                        </a:rPr>
                        <a:t>задач)</a:t>
                      </a:r>
                      <a:endParaRPr sz="9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438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EE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EEC"/>
                    </a:solidFill>
                  </a:tcPr>
                </a:tc>
              </a:tr>
              <a:tr h="237768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431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sz="900" spc="-10" dirty="0">
                          <a:latin typeface="Microsoft Sans Serif"/>
                          <a:cs typeface="Microsoft Sans Serif"/>
                        </a:rPr>
                        <a:t>Групповые</a:t>
                      </a:r>
                      <a:r>
                        <a:rPr sz="900" spc="-5" dirty="0">
                          <a:latin typeface="Microsoft Sans Serif"/>
                          <a:cs typeface="Microsoft Sans Serif"/>
                        </a:rPr>
                        <a:t> мероприятия, направленные</a:t>
                      </a:r>
                      <a:r>
                        <a:rPr sz="900" spc="1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spc="-10" dirty="0">
                          <a:latin typeface="Microsoft Sans Serif"/>
                          <a:cs typeface="Microsoft Sans Serif"/>
                        </a:rPr>
                        <a:t>на</a:t>
                      </a:r>
                      <a:r>
                        <a:rPr sz="900" spc="2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spc="-5" dirty="0">
                          <a:latin typeface="Microsoft Sans Serif"/>
                          <a:cs typeface="Microsoft Sans Serif"/>
                        </a:rPr>
                        <a:t>сплочение</a:t>
                      </a:r>
                      <a:r>
                        <a:rPr sz="900" spc="1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spc="-10" dirty="0">
                          <a:latin typeface="Microsoft Sans Serif"/>
                          <a:cs typeface="Microsoft Sans Serif"/>
                        </a:rPr>
                        <a:t>класса,</a:t>
                      </a:r>
                      <a:r>
                        <a:rPr sz="90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spc="-10" dirty="0">
                          <a:latin typeface="Microsoft Sans Serif"/>
                          <a:cs typeface="Microsoft Sans Serif"/>
                        </a:rPr>
                        <a:t>создание</a:t>
                      </a:r>
                      <a:r>
                        <a:rPr sz="900" spc="1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spc="-15" dirty="0">
                          <a:latin typeface="Microsoft Sans Serif"/>
                          <a:cs typeface="Microsoft Sans Serif"/>
                        </a:rPr>
                        <a:t>команды</a:t>
                      </a:r>
                      <a:endParaRPr sz="9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438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DDDA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EEC"/>
                    </a:solidFill>
                  </a:tcPr>
                </a:tc>
              </a:tr>
              <a:tr h="808413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431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 marR="82550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sz="900" spc="-5" dirty="0">
                          <a:latin typeface="Microsoft Sans Serif"/>
                          <a:cs typeface="Microsoft Sans Serif"/>
                        </a:rPr>
                        <a:t>Персональное</a:t>
                      </a:r>
                      <a:r>
                        <a:rPr sz="900" spc="4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spc="-10" dirty="0">
                          <a:latin typeface="Microsoft Sans Serif"/>
                          <a:cs typeface="Microsoft Sans Serif"/>
                        </a:rPr>
                        <a:t>внимание</a:t>
                      </a:r>
                      <a:r>
                        <a:rPr sz="900" spc="4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spc="-20" dirty="0">
                          <a:latin typeface="Microsoft Sans Serif"/>
                          <a:cs typeface="Microsoft Sans Serif"/>
                        </a:rPr>
                        <a:t>каждому</a:t>
                      </a:r>
                      <a:r>
                        <a:rPr sz="900" spc="5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spc="-5" dirty="0">
                          <a:latin typeface="Microsoft Sans Serif"/>
                          <a:cs typeface="Microsoft Sans Serif"/>
                        </a:rPr>
                        <a:t>обучающемуся</a:t>
                      </a:r>
                      <a:r>
                        <a:rPr sz="900" spc="5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spc="-10" dirty="0">
                          <a:latin typeface="Microsoft Sans Serif"/>
                          <a:cs typeface="Microsoft Sans Serif"/>
                        </a:rPr>
                        <a:t>(поздравления</a:t>
                      </a:r>
                      <a:r>
                        <a:rPr sz="900" spc="4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dirty="0">
                          <a:latin typeface="Microsoft Sans Serif"/>
                          <a:cs typeface="Microsoft Sans Serif"/>
                        </a:rPr>
                        <a:t>с</a:t>
                      </a:r>
                      <a:r>
                        <a:rPr sz="900" spc="4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spc="-15" dirty="0">
                          <a:latin typeface="Microsoft Sans Serif"/>
                          <a:cs typeface="Microsoft Sans Serif"/>
                        </a:rPr>
                        <a:t>какими-либо </a:t>
                      </a:r>
                      <a:r>
                        <a:rPr sz="900" spc="-1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spc="-5" dirty="0">
                          <a:latin typeface="Microsoft Sans Serif"/>
                          <a:cs typeface="Microsoft Sans Serif"/>
                        </a:rPr>
                        <a:t>достижениями, </a:t>
                      </a:r>
                      <a:r>
                        <a:rPr sz="900" spc="-15" dirty="0">
                          <a:latin typeface="Microsoft Sans Serif"/>
                          <a:cs typeface="Microsoft Sans Serif"/>
                        </a:rPr>
                        <a:t>важными</a:t>
                      </a:r>
                      <a:r>
                        <a:rPr sz="900" spc="2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spc="-5" dirty="0">
                          <a:latin typeface="Microsoft Sans Serif"/>
                          <a:cs typeface="Microsoft Sans Serif"/>
                        </a:rPr>
                        <a:t>личными</a:t>
                      </a:r>
                      <a:r>
                        <a:rPr sz="900" spc="2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spc="-5" dirty="0">
                          <a:latin typeface="Microsoft Sans Serif"/>
                          <a:cs typeface="Microsoft Sans Serif"/>
                        </a:rPr>
                        <a:t>событиями),</a:t>
                      </a:r>
                      <a:r>
                        <a:rPr sz="90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spc="-15" dirty="0">
                          <a:latin typeface="Microsoft Sans Serif"/>
                          <a:cs typeface="Microsoft Sans Serif"/>
                        </a:rPr>
                        <a:t>возможность</a:t>
                      </a:r>
                      <a:r>
                        <a:rPr sz="900" spc="2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spc="-5" dirty="0">
                          <a:latin typeface="Microsoft Sans Serif"/>
                          <a:cs typeface="Microsoft Sans Serif"/>
                        </a:rPr>
                        <a:t>наделения</a:t>
                      </a:r>
                      <a:r>
                        <a:rPr sz="900" spc="1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spc="-20" dirty="0">
                          <a:latin typeface="Microsoft Sans Serif"/>
                          <a:cs typeface="Microsoft Sans Serif"/>
                        </a:rPr>
                        <a:t>каждого </a:t>
                      </a:r>
                      <a:r>
                        <a:rPr sz="900" spc="-1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spc="-5" dirty="0">
                          <a:latin typeface="Microsoft Sans Serif"/>
                          <a:cs typeface="Microsoft Sans Serif"/>
                        </a:rPr>
                        <a:t>обучающегося</a:t>
                      </a:r>
                      <a:r>
                        <a:rPr sz="900" spc="1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spc="-10" dirty="0">
                          <a:latin typeface="Microsoft Sans Serif"/>
                          <a:cs typeface="Microsoft Sans Serif"/>
                        </a:rPr>
                        <a:t>позитивной</a:t>
                      </a:r>
                      <a:r>
                        <a:rPr sz="900" spc="-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dirty="0">
                          <a:latin typeface="Microsoft Sans Serif"/>
                          <a:cs typeface="Microsoft Sans Serif"/>
                        </a:rPr>
                        <a:t>ролью</a:t>
                      </a:r>
                      <a:r>
                        <a:rPr sz="900" spc="22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spc="-5" dirty="0">
                          <a:latin typeface="Microsoft Sans Serif"/>
                          <a:cs typeface="Microsoft Sans Serif"/>
                        </a:rPr>
                        <a:t>и</a:t>
                      </a:r>
                      <a:r>
                        <a:rPr sz="90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spc="-10" dirty="0">
                          <a:latin typeface="Microsoft Sans Serif"/>
                          <a:cs typeface="Microsoft Sans Serif"/>
                        </a:rPr>
                        <a:t>своими</a:t>
                      </a:r>
                      <a:r>
                        <a:rPr sz="900" spc="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spc="-10" dirty="0">
                          <a:latin typeface="Microsoft Sans Serif"/>
                          <a:cs typeface="Microsoft Sans Serif"/>
                        </a:rPr>
                        <a:t>обязанностями</a:t>
                      </a:r>
                      <a:r>
                        <a:rPr sz="900" spc="1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dirty="0">
                          <a:latin typeface="Microsoft Sans Serif"/>
                          <a:cs typeface="Microsoft Sans Serif"/>
                        </a:rPr>
                        <a:t>в</a:t>
                      </a:r>
                      <a:r>
                        <a:rPr sz="900" spc="229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spc="-10" dirty="0">
                          <a:latin typeface="Microsoft Sans Serif"/>
                          <a:cs typeface="Microsoft Sans Serif"/>
                        </a:rPr>
                        <a:t>классе</a:t>
                      </a:r>
                      <a:r>
                        <a:rPr sz="900" spc="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spc="-15" dirty="0">
                          <a:latin typeface="Microsoft Sans Serif"/>
                          <a:cs typeface="Microsoft Sans Serif"/>
                        </a:rPr>
                        <a:t>(помощник </a:t>
                      </a:r>
                      <a:r>
                        <a:rPr sz="900" spc="-1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spc="-5" dirty="0">
                          <a:latin typeface="Microsoft Sans Serif"/>
                          <a:cs typeface="Microsoft Sans Serif"/>
                        </a:rPr>
                        <a:t>учителя,</a:t>
                      </a:r>
                      <a:r>
                        <a:rPr sz="90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spc="-5" dirty="0">
                          <a:latin typeface="Microsoft Sans Serif"/>
                          <a:cs typeface="Microsoft Sans Serif"/>
                        </a:rPr>
                        <a:t>ответственный,</a:t>
                      </a:r>
                      <a:r>
                        <a:rPr sz="90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spc="-10" dirty="0">
                          <a:latin typeface="Microsoft Sans Serif"/>
                          <a:cs typeface="Microsoft Sans Serif"/>
                        </a:rPr>
                        <a:t>участник</a:t>
                      </a:r>
                      <a:r>
                        <a:rPr sz="900" spc="-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spc="-15" dirty="0">
                          <a:latin typeface="Microsoft Sans Serif"/>
                          <a:cs typeface="Microsoft Sans Serif"/>
                        </a:rPr>
                        <a:t>команды</a:t>
                      </a:r>
                      <a:r>
                        <a:rPr sz="900" spc="-1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spc="-5" dirty="0">
                          <a:latin typeface="Microsoft Sans Serif"/>
                          <a:cs typeface="Microsoft Sans Serif"/>
                        </a:rPr>
                        <a:t>на</a:t>
                      </a:r>
                      <a:r>
                        <a:rPr sz="900" spc="229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spc="-5" dirty="0">
                          <a:latin typeface="Microsoft Sans Serif"/>
                          <a:cs typeface="Microsoft Sans Serif"/>
                        </a:rPr>
                        <a:t>соревнованиях</a:t>
                      </a:r>
                      <a:r>
                        <a:rPr sz="900" spc="229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dirty="0">
                          <a:latin typeface="Microsoft Sans Serif"/>
                          <a:cs typeface="Microsoft Sans Serif"/>
                        </a:rPr>
                        <a:t>/</a:t>
                      </a:r>
                      <a:r>
                        <a:rPr sz="900" spc="24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spc="-15" dirty="0">
                          <a:latin typeface="Microsoft Sans Serif"/>
                          <a:cs typeface="Microsoft Sans Serif"/>
                        </a:rPr>
                        <a:t>школьном </a:t>
                      </a:r>
                      <a:r>
                        <a:rPr sz="900" spc="-229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spc="-15" dirty="0">
                          <a:latin typeface="Microsoft Sans Serif"/>
                          <a:cs typeface="Microsoft Sans Serif"/>
                        </a:rPr>
                        <a:t>конкурсе)</a:t>
                      </a:r>
                      <a:endParaRPr sz="9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438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EE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EEC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47268" y="133350"/>
            <a:ext cx="8339532" cy="65851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ctr">
              <a:spcBef>
                <a:spcPts val="105"/>
              </a:spcBef>
            </a:pPr>
            <a:r>
              <a:rPr lang="ru-RU" sz="1400" b="1" spc="-5" dirty="0" smtClean="0">
                <a:latin typeface="Arial"/>
                <a:cs typeface="Arial"/>
              </a:rPr>
              <a:t>Организация </a:t>
            </a:r>
            <a:r>
              <a:rPr lang="ru-RU" sz="1400" b="1" dirty="0" smtClean="0">
                <a:latin typeface="Arial"/>
                <a:cs typeface="Arial"/>
              </a:rPr>
              <a:t>и </a:t>
            </a:r>
            <a:r>
              <a:rPr lang="ru-RU" sz="1400" b="1" spc="-5" dirty="0" smtClean="0">
                <a:latin typeface="Arial"/>
                <a:cs typeface="Arial"/>
              </a:rPr>
              <a:t>проведение мер</a:t>
            </a:r>
            <a:r>
              <a:rPr lang="ru-RU" sz="1400" b="1" spc="-20" dirty="0" smtClean="0">
                <a:latin typeface="Arial"/>
                <a:cs typeface="Arial"/>
              </a:rPr>
              <a:t>о</a:t>
            </a:r>
            <a:r>
              <a:rPr lang="ru-RU" sz="1400" b="1" spc="5" dirty="0" smtClean="0">
                <a:latin typeface="Arial"/>
                <a:cs typeface="Arial"/>
              </a:rPr>
              <a:t>п</a:t>
            </a:r>
            <a:r>
              <a:rPr lang="ru-RU" sz="1400" b="1" dirty="0" smtClean="0">
                <a:latin typeface="Arial"/>
                <a:cs typeface="Arial"/>
              </a:rPr>
              <a:t>рия</a:t>
            </a:r>
            <a:r>
              <a:rPr lang="ru-RU" sz="1400" b="1" spc="-15" dirty="0" smtClean="0">
                <a:latin typeface="Arial"/>
                <a:cs typeface="Arial"/>
              </a:rPr>
              <a:t>т</a:t>
            </a:r>
            <a:r>
              <a:rPr lang="ru-RU" sz="1400" b="1" dirty="0" smtClean="0">
                <a:latin typeface="Arial"/>
                <a:cs typeface="Arial"/>
              </a:rPr>
              <a:t>ий, </a:t>
            </a:r>
            <a:r>
              <a:rPr lang="ru-RU" sz="1400" b="1" spc="-10" dirty="0" smtClean="0">
                <a:latin typeface="Arial"/>
                <a:cs typeface="Arial"/>
              </a:rPr>
              <a:t>н</a:t>
            </a:r>
            <a:r>
              <a:rPr lang="ru-RU" sz="1400" b="1" spc="-5" dirty="0" smtClean="0">
                <a:latin typeface="Arial"/>
                <a:cs typeface="Arial"/>
              </a:rPr>
              <a:t>а</a:t>
            </a:r>
            <a:r>
              <a:rPr lang="ru-RU" sz="1400" b="1" spc="5" dirty="0" smtClean="0">
                <a:latin typeface="Arial"/>
                <a:cs typeface="Arial"/>
              </a:rPr>
              <a:t>п</a:t>
            </a:r>
            <a:r>
              <a:rPr lang="ru-RU" sz="1400" b="1" spc="-20" dirty="0" smtClean="0">
                <a:latin typeface="Arial"/>
                <a:cs typeface="Arial"/>
              </a:rPr>
              <a:t>р</a:t>
            </a:r>
            <a:r>
              <a:rPr lang="ru-RU" sz="1400" b="1" spc="-5" dirty="0" smtClean="0">
                <a:latin typeface="Arial"/>
                <a:cs typeface="Arial"/>
              </a:rPr>
              <a:t>а</a:t>
            </a:r>
            <a:r>
              <a:rPr lang="ru-RU" sz="1400" b="1" spc="-20" dirty="0" smtClean="0">
                <a:latin typeface="Arial"/>
                <a:cs typeface="Arial"/>
              </a:rPr>
              <a:t>в</a:t>
            </a:r>
            <a:r>
              <a:rPr lang="ru-RU" sz="1400" b="1" spc="-30" dirty="0" smtClean="0">
                <a:latin typeface="Arial"/>
                <a:cs typeface="Arial"/>
              </a:rPr>
              <a:t>л</a:t>
            </a:r>
            <a:r>
              <a:rPr lang="ru-RU" sz="1400" b="1" spc="-5" dirty="0" smtClean="0">
                <a:latin typeface="Arial"/>
                <a:cs typeface="Arial"/>
              </a:rPr>
              <a:t>е</a:t>
            </a:r>
            <a:r>
              <a:rPr lang="ru-RU" sz="1400" b="1" spc="5" dirty="0" smtClean="0">
                <a:latin typeface="Arial"/>
                <a:cs typeface="Arial"/>
              </a:rPr>
              <a:t>нн</a:t>
            </a:r>
            <a:r>
              <a:rPr lang="ru-RU" sz="1400" b="1" spc="-10" dirty="0" smtClean="0">
                <a:latin typeface="Arial"/>
                <a:cs typeface="Arial"/>
              </a:rPr>
              <a:t>ы</a:t>
            </a:r>
            <a:r>
              <a:rPr lang="ru-RU" sz="1400" b="1" dirty="0" smtClean="0">
                <a:latin typeface="Arial"/>
                <a:cs typeface="Arial"/>
              </a:rPr>
              <a:t>х </a:t>
            </a:r>
            <a:r>
              <a:rPr lang="ru-RU" sz="1400" b="1" spc="-10" dirty="0" smtClean="0">
                <a:latin typeface="Arial"/>
                <a:cs typeface="Arial"/>
              </a:rPr>
              <a:t>на формирование</a:t>
            </a:r>
            <a:r>
              <a:rPr lang="ru-RU" sz="1400" b="1" spc="-5" dirty="0" smtClean="0">
                <a:latin typeface="Arial"/>
                <a:cs typeface="Arial"/>
              </a:rPr>
              <a:t> </a:t>
            </a:r>
            <a:r>
              <a:rPr lang="ru-RU" sz="1400" b="1" dirty="0" smtClean="0">
                <a:latin typeface="Arial"/>
                <a:cs typeface="Arial"/>
              </a:rPr>
              <a:t>в</a:t>
            </a:r>
            <a:r>
              <a:rPr lang="ru-RU" sz="1400" b="1" spc="5" dirty="0" smtClean="0">
                <a:latin typeface="Arial"/>
                <a:cs typeface="Arial"/>
              </a:rPr>
              <a:t> </a:t>
            </a:r>
            <a:r>
              <a:rPr lang="ru-RU" sz="1400" b="1" spc="-10" dirty="0" smtClean="0">
                <a:latin typeface="Arial"/>
                <a:cs typeface="Arial"/>
              </a:rPr>
              <a:t>образовательной</a:t>
            </a:r>
            <a:r>
              <a:rPr lang="ru-RU" sz="1400" b="1" spc="-5" dirty="0" smtClean="0">
                <a:latin typeface="Arial"/>
                <a:cs typeface="Arial"/>
              </a:rPr>
              <a:t> организации</a:t>
            </a:r>
            <a:r>
              <a:rPr lang="ru-RU" sz="1400" b="1" dirty="0" smtClean="0">
                <a:latin typeface="Arial"/>
                <a:cs typeface="Arial"/>
              </a:rPr>
              <a:t> </a:t>
            </a:r>
            <a:r>
              <a:rPr lang="ru-RU" sz="1400" b="1" spc="-15" dirty="0" smtClean="0">
                <a:latin typeface="Arial"/>
                <a:cs typeface="Arial"/>
              </a:rPr>
              <a:t>необходимого </a:t>
            </a:r>
            <a:r>
              <a:rPr lang="ru-RU" sz="1400" b="1" spc="-10" dirty="0" smtClean="0">
                <a:latin typeface="Arial"/>
                <a:cs typeface="Arial"/>
              </a:rPr>
              <a:t> </a:t>
            </a:r>
            <a:r>
              <a:rPr lang="ru-RU" sz="1400" b="1" spc="-15" dirty="0" smtClean="0">
                <a:latin typeface="Arial"/>
                <a:cs typeface="Arial"/>
              </a:rPr>
              <a:t>психологического</a:t>
            </a:r>
            <a:r>
              <a:rPr lang="ru-RU" sz="1400" b="1" spc="-10" dirty="0" smtClean="0">
                <a:latin typeface="Arial"/>
                <a:cs typeface="Arial"/>
              </a:rPr>
              <a:t> </a:t>
            </a:r>
            <a:r>
              <a:rPr lang="ru-RU" sz="1400" b="1" spc="-5" dirty="0" smtClean="0">
                <a:latin typeface="Arial"/>
                <a:cs typeface="Arial"/>
              </a:rPr>
              <a:t>климата</a:t>
            </a:r>
            <a:r>
              <a:rPr lang="ru-RU" sz="1400" b="1" dirty="0" smtClean="0">
                <a:latin typeface="Arial"/>
                <a:cs typeface="Arial"/>
              </a:rPr>
              <a:t> </a:t>
            </a:r>
            <a:r>
              <a:rPr lang="ru-RU" sz="1400" b="1" spc="-5" dirty="0" smtClean="0">
                <a:latin typeface="Arial"/>
                <a:cs typeface="Arial"/>
              </a:rPr>
              <a:t>для</a:t>
            </a:r>
            <a:r>
              <a:rPr lang="ru-RU" sz="1400" b="1" dirty="0" smtClean="0">
                <a:latin typeface="Arial"/>
                <a:cs typeface="Arial"/>
              </a:rPr>
              <a:t> </a:t>
            </a:r>
            <a:r>
              <a:rPr lang="ru-RU" sz="1400" b="1" spc="-10" dirty="0" smtClean="0">
                <a:latin typeface="Arial"/>
                <a:cs typeface="Arial"/>
              </a:rPr>
              <a:t>сохранения</a:t>
            </a:r>
            <a:r>
              <a:rPr lang="ru-RU" sz="1400" b="1" spc="-5" dirty="0" smtClean="0">
                <a:latin typeface="Arial"/>
                <a:cs typeface="Arial"/>
              </a:rPr>
              <a:t> </a:t>
            </a:r>
            <a:r>
              <a:rPr lang="ru-RU" sz="1400" b="1" dirty="0" smtClean="0">
                <a:latin typeface="Arial"/>
                <a:cs typeface="Arial"/>
              </a:rPr>
              <a:t>и</a:t>
            </a:r>
            <a:r>
              <a:rPr lang="ru-RU" sz="1400" b="1" spc="5" dirty="0" smtClean="0">
                <a:latin typeface="Arial"/>
                <a:cs typeface="Arial"/>
              </a:rPr>
              <a:t> </a:t>
            </a:r>
            <a:r>
              <a:rPr lang="ru-RU" sz="1400" b="1" spc="-5" dirty="0" smtClean="0">
                <a:latin typeface="Arial"/>
                <a:cs typeface="Arial"/>
              </a:rPr>
              <a:t>(или)</a:t>
            </a:r>
            <a:r>
              <a:rPr lang="ru-RU" sz="1400" b="1" dirty="0" smtClean="0">
                <a:latin typeface="Arial"/>
                <a:cs typeface="Arial"/>
              </a:rPr>
              <a:t> </a:t>
            </a:r>
            <a:r>
              <a:rPr lang="ru-RU" sz="1400" b="1" spc="-10" dirty="0" smtClean="0">
                <a:latin typeface="Arial"/>
                <a:cs typeface="Arial"/>
              </a:rPr>
              <a:t>восстановления </a:t>
            </a:r>
            <a:r>
              <a:rPr lang="ru-RU" sz="1400" b="1" spc="-5" dirty="0" smtClean="0">
                <a:latin typeface="Arial"/>
                <a:cs typeface="Arial"/>
              </a:rPr>
              <a:t> </a:t>
            </a:r>
            <a:r>
              <a:rPr lang="ru-RU" sz="1400" b="1" spc="-10" dirty="0" smtClean="0">
                <a:latin typeface="Arial"/>
                <a:cs typeface="Arial"/>
              </a:rPr>
              <a:t>психологического</a:t>
            </a:r>
            <a:r>
              <a:rPr lang="ru-RU" sz="1400" b="1" spc="-80" dirty="0" smtClean="0">
                <a:latin typeface="Arial"/>
                <a:cs typeface="Arial"/>
              </a:rPr>
              <a:t> </a:t>
            </a:r>
            <a:r>
              <a:rPr lang="ru-RU" sz="1400" b="1" spc="-5" dirty="0" smtClean="0">
                <a:latin typeface="Arial"/>
                <a:cs typeface="Arial"/>
              </a:rPr>
              <a:t>здоровья</a:t>
            </a:r>
            <a:r>
              <a:rPr lang="ru-RU" sz="1400" b="1" spc="-35" dirty="0" smtClean="0">
                <a:latin typeface="Arial"/>
                <a:cs typeface="Arial"/>
              </a:rPr>
              <a:t> </a:t>
            </a:r>
            <a:r>
              <a:rPr lang="ru-RU" sz="1400" b="1" spc="-10" dirty="0" smtClean="0">
                <a:latin typeface="Arial"/>
                <a:cs typeface="Arial"/>
              </a:rPr>
              <a:t>детей</a:t>
            </a:r>
            <a:r>
              <a:rPr lang="ru-RU" sz="1400" b="1" spc="-15" dirty="0" smtClean="0">
                <a:latin typeface="Arial"/>
                <a:cs typeface="Arial"/>
              </a:rPr>
              <a:t> </a:t>
            </a:r>
            <a:r>
              <a:rPr lang="ru-RU" sz="1400" b="1" spc="-10" dirty="0" smtClean="0">
                <a:latin typeface="Arial"/>
                <a:cs typeface="Arial"/>
              </a:rPr>
              <a:t>ветеранов</a:t>
            </a:r>
            <a:r>
              <a:rPr lang="ru-RU" sz="1400" b="1" spc="-25" dirty="0" smtClean="0">
                <a:latin typeface="Arial"/>
                <a:cs typeface="Arial"/>
              </a:rPr>
              <a:t> </a:t>
            </a:r>
            <a:r>
              <a:rPr lang="ru-RU" sz="1400" b="1" spc="-5" dirty="0" smtClean="0">
                <a:latin typeface="Arial"/>
                <a:cs typeface="Arial"/>
              </a:rPr>
              <a:t>(участников)</a:t>
            </a:r>
            <a:r>
              <a:rPr lang="ru-RU" sz="1400" b="1" spc="-15" dirty="0" smtClean="0">
                <a:latin typeface="Arial"/>
                <a:cs typeface="Arial"/>
              </a:rPr>
              <a:t> СВО</a:t>
            </a:r>
            <a:endParaRPr lang="ru-RU" sz="1400" dirty="0">
              <a:latin typeface="Arial"/>
              <a:cs typeface="Arial"/>
            </a:endParaRPr>
          </a:p>
        </p:txBody>
      </p:sp>
      <p:grpSp>
        <p:nvGrpSpPr>
          <p:cNvPr id="6" name="object 6"/>
          <p:cNvGrpSpPr/>
          <p:nvPr/>
        </p:nvGrpSpPr>
        <p:grpSpPr>
          <a:xfrm>
            <a:off x="139852" y="1641348"/>
            <a:ext cx="8766810" cy="3254375"/>
            <a:chOff x="139852" y="1641348"/>
            <a:chExt cx="8766810" cy="3254375"/>
          </a:xfrm>
        </p:grpSpPr>
        <p:sp>
          <p:nvSpPr>
            <p:cNvPr id="7" name="object 7"/>
            <p:cNvSpPr/>
            <p:nvPr/>
          </p:nvSpPr>
          <p:spPr>
            <a:xfrm>
              <a:off x="139852" y="1649094"/>
              <a:ext cx="8766810" cy="457200"/>
            </a:xfrm>
            <a:custGeom>
              <a:avLst/>
              <a:gdLst/>
              <a:ahLst/>
              <a:cxnLst/>
              <a:rect l="l" t="t" r="r" b="b"/>
              <a:pathLst>
                <a:path w="8766810" h="457200">
                  <a:moveTo>
                    <a:pt x="8766785" y="0"/>
                  </a:moveTo>
                  <a:lnTo>
                    <a:pt x="5844514" y="0"/>
                  </a:lnTo>
                  <a:lnTo>
                    <a:pt x="1398524" y="0"/>
                  </a:lnTo>
                  <a:lnTo>
                    <a:pt x="0" y="0"/>
                  </a:lnTo>
                  <a:lnTo>
                    <a:pt x="0" y="457200"/>
                  </a:lnTo>
                  <a:lnTo>
                    <a:pt x="1398498" y="457200"/>
                  </a:lnTo>
                  <a:lnTo>
                    <a:pt x="5844514" y="457200"/>
                  </a:lnTo>
                  <a:lnTo>
                    <a:pt x="8766785" y="457200"/>
                  </a:lnTo>
                  <a:lnTo>
                    <a:pt x="8766785" y="0"/>
                  </a:lnTo>
                  <a:close/>
                </a:path>
              </a:pathLst>
            </a:custGeom>
            <a:solidFill>
              <a:srgbClr val="CADDD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139852" y="2106295"/>
              <a:ext cx="1398905" cy="502920"/>
            </a:xfrm>
            <a:custGeom>
              <a:avLst/>
              <a:gdLst/>
              <a:ahLst/>
              <a:cxnLst/>
              <a:rect l="l" t="t" r="r" b="b"/>
              <a:pathLst>
                <a:path w="1398905" h="502919">
                  <a:moveTo>
                    <a:pt x="1398524" y="0"/>
                  </a:moveTo>
                  <a:lnTo>
                    <a:pt x="0" y="0"/>
                  </a:lnTo>
                  <a:lnTo>
                    <a:pt x="0" y="502919"/>
                  </a:lnTo>
                  <a:lnTo>
                    <a:pt x="1398524" y="502919"/>
                  </a:lnTo>
                  <a:lnTo>
                    <a:pt x="1398524" y="0"/>
                  </a:lnTo>
                  <a:close/>
                </a:path>
              </a:pathLst>
            </a:custGeom>
            <a:solidFill>
              <a:srgbClr val="E7EEE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139852" y="2609215"/>
              <a:ext cx="1398905" cy="2286000"/>
            </a:xfrm>
            <a:custGeom>
              <a:avLst/>
              <a:gdLst/>
              <a:ahLst/>
              <a:cxnLst/>
              <a:rect l="l" t="t" r="r" b="b"/>
              <a:pathLst>
                <a:path w="1398905" h="2286000">
                  <a:moveTo>
                    <a:pt x="1398524" y="0"/>
                  </a:moveTo>
                  <a:lnTo>
                    <a:pt x="0" y="0"/>
                  </a:lnTo>
                  <a:lnTo>
                    <a:pt x="0" y="2286000"/>
                  </a:lnTo>
                  <a:lnTo>
                    <a:pt x="1398524" y="2286000"/>
                  </a:lnTo>
                  <a:lnTo>
                    <a:pt x="1398524" y="0"/>
                  </a:lnTo>
                  <a:close/>
                </a:path>
              </a:pathLst>
            </a:custGeom>
            <a:solidFill>
              <a:srgbClr val="CADDD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0" name="object 10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26719" y="1641348"/>
              <a:ext cx="839724" cy="347471"/>
            </a:xfrm>
            <a:prstGeom prst="rect">
              <a:avLst/>
            </a:prstGeom>
          </p:spPr>
        </p:pic>
        <p:pic>
          <p:nvPicPr>
            <p:cNvPr id="11" name="object 11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891028" y="1641348"/>
              <a:ext cx="1755648" cy="347471"/>
            </a:xfrm>
            <a:prstGeom prst="rect">
              <a:avLst/>
            </a:prstGeom>
          </p:spPr>
        </p:pic>
        <p:pic>
          <p:nvPicPr>
            <p:cNvPr id="12" name="object 12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603491" y="1641348"/>
              <a:ext cx="1697736" cy="347471"/>
            </a:xfrm>
            <a:prstGeom prst="rect">
              <a:avLst/>
            </a:prstGeom>
          </p:spPr>
        </p:pic>
        <p:pic>
          <p:nvPicPr>
            <p:cNvPr id="13" name="object 13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6844284" y="1824228"/>
              <a:ext cx="1217676" cy="347472"/>
            </a:xfrm>
            <a:prstGeom prst="rect">
              <a:avLst/>
            </a:prstGeom>
          </p:spPr>
        </p:pic>
        <p:pic>
          <p:nvPicPr>
            <p:cNvPr id="14" name="object 14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56972" y="2112264"/>
              <a:ext cx="795528" cy="263651"/>
            </a:xfrm>
            <a:prstGeom prst="rect">
              <a:avLst/>
            </a:prstGeom>
          </p:spPr>
        </p:pic>
        <p:pic>
          <p:nvPicPr>
            <p:cNvPr id="15" name="object 15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156972" y="2615184"/>
              <a:ext cx="1226820" cy="263651"/>
            </a:xfrm>
            <a:prstGeom prst="rect">
              <a:avLst/>
            </a:prstGeom>
          </p:spPr>
        </p:pic>
        <p:pic>
          <p:nvPicPr>
            <p:cNvPr id="16" name="object 16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156972" y="2752344"/>
              <a:ext cx="338328" cy="263651"/>
            </a:xfrm>
            <a:prstGeom prst="rect">
              <a:avLst/>
            </a:prstGeom>
          </p:spPr>
        </p:pic>
      </p:grpSp>
      <p:graphicFrame>
        <p:nvGraphicFramePr>
          <p:cNvPr id="17" name="object 17"/>
          <p:cNvGraphicFramePr>
            <a:graphicFrameLocks noGrp="1"/>
          </p:cNvGraphicFramePr>
          <p:nvPr/>
        </p:nvGraphicFramePr>
        <p:xfrm>
          <a:off x="133502" y="971551"/>
          <a:ext cx="8766809" cy="388619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93190"/>
                <a:gridCol w="4457065"/>
                <a:gridCol w="2916554"/>
              </a:tblGrid>
              <a:tr h="408214">
                <a:tc gridSpan="3"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6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Меры по </a:t>
                      </a:r>
                      <a:r>
                        <a:rPr sz="16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созданию</a:t>
                      </a:r>
                      <a:r>
                        <a:rPr sz="1600" b="1" spc="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spc="-2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комфортной</a:t>
                      </a:r>
                      <a:r>
                        <a:rPr sz="1600" b="1" spc="6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и</a:t>
                      </a:r>
                      <a:r>
                        <a:rPr sz="1600" b="1" spc="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безопасной</a:t>
                      </a:r>
                      <a:r>
                        <a:rPr sz="16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образовательной</a:t>
                      </a:r>
                      <a:r>
                        <a:rPr sz="1600" b="1" spc="5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среды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0958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489857">
                <a:tc>
                  <a:txBody>
                    <a:bodyPr/>
                    <a:lstStyle/>
                    <a:p>
                      <a:pPr marL="384175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200" b="1" spc="-10" dirty="0">
                          <a:latin typeface="Arial"/>
                          <a:cs typeface="Arial"/>
                        </a:rPr>
                        <a:t>Субъект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200" b="1" spc="-5" dirty="0">
                          <a:latin typeface="Arial"/>
                          <a:cs typeface="Arial"/>
                        </a:rPr>
                        <a:t>Содержание</a:t>
                      </a:r>
                      <a:r>
                        <a:rPr sz="1200" b="1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10" dirty="0">
                          <a:latin typeface="Arial"/>
                          <a:cs typeface="Arial"/>
                        </a:rPr>
                        <a:t>работы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58215" marR="708660" indent="-24130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200" b="1" spc="-5" dirty="0">
                          <a:latin typeface="Arial"/>
                          <a:cs typeface="Arial"/>
                        </a:rPr>
                        <a:t>В</a:t>
                      </a:r>
                      <a:r>
                        <a:rPr sz="1200" b="1" spc="-20" dirty="0">
                          <a:latin typeface="Arial"/>
                          <a:cs typeface="Arial"/>
                        </a:rPr>
                        <a:t>о</a:t>
                      </a:r>
                      <a:r>
                        <a:rPr sz="1200" b="1" spc="-25" dirty="0">
                          <a:latin typeface="Arial"/>
                          <a:cs typeface="Arial"/>
                        </a:rPr>
                        <a:t>зм</a:t>
                      </a:r>
                      <a:r>
                        <a:rPr sz="1200" b="1" spc="-15" dirty="0">
                          <a:latin typeface="Arial"/>
                          <a:cs typeface="Arial"/>
                        </a:rPr>
                        <a:t>о</a:t>
                      </a:r>
                      <a:r>
                        <a:rPr sz="1200" b="1" spc="10" dirty="0">
                          <a:latin typeface="Arial"/>
                          <a:cs typeface="Arial"/>
                        </a:rPr>
                        <a:t>ж</a:t>
                      </a:r>
                      <a:r>
                        <a:rPr sz="1200" b="1" spc="-5" dirty="0">
                          <a:latin typeface="Arial"/>
                          <a:cs typeface="Arial"/>
                        </a:rPr>
                        <a:t>ны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е</a:t>
                      </a:r>
                      <a:r>
                        <a:rPr sz="1200" b="1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30" dirty="0">
                          <a:latin typeface="Arial"/>
                          <a:cs typeface="Arial"/>
                        </a:rPr>
                        <a:t>ф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о</a:t>
                      </a:r>
                      <a:r>
                        <a:rPr sz="1200" b="1" spc="-15" dirty="0">
                          <a:latin typeface="Arial"/>
                          <a:cs typeface="Arial"/>
                        </a:rPr>
                        <a:t>рм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ы  </a:t>
                      </a:r>
                      <a:r>
                        <a:rPr sz="1200" b="1" spc="-10" dirty="0">
                          <a:latin typeface="Arial"/>
                          <a:cs typeface="Arial"/>
                        </a:rPr>
                        <a:t>мероприятий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</a:tr>
              <a:tr h="538842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900" b="1" i="1" spc="-5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ПЕДАГОГИ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 marR="82550" algn="just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900" spc="-5" dirty="0">
                          <a:latin typeface="Microsoft Sans Serif"/>
                          <a:cs typeface="Microsoft Sans Serif"/>
                        </a:rPr>
                        <a:t>Использование</a:t>
                      </a:r>
                      <a:r>
                        <a:rPr sz="90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spc="-10" dirty="0">
                          <a:latin typeface="Microsoft Sans Serif"/>
                          <a:cs typeface="Microsoft Sans Serif"/>
                        </a:rPr>
                        <a:t>приемов</a:t>
                      </a:r>
                      <a:r>
                        <a:rPr sz="900" spc="-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spc="-15" dirty="0">
                          <a:latin typeface="Microsoft Sans Serif"/>
                          <a:cs typeface="Microsoft Sans Serif"/>
                        </a:rPr>
                        <a:t>конструктивного</a:t>
                      </a:r>
                      <a:r>
                        <a:rPr sz="900" spc="-10" dirty="0">
                          <a:latin typeface="Microsoft Sans Serif"/>
                          <a:cs typeface="Microsoft Sans Serif"/>
                        </a:rPr>
                        <a:t> взаимодействия,</a:t>
                      </a:r>
                      <a:r>
                        <a:rPr sz="900" spc="-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dirty="0">
                          <a:latin typeface="Microsoft Sans Serif"/>
                          <a:cs typeface="Microsoft Sans Serif"/>
                        </a:rPr>
                        <a:t>в</a:t>
                      </a:r>
                      <a:r>
                        <a:rPr sz="900" spc="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spc="-10" dirty="0">
                          <a:latin typeface="Microsoft Sans Serif"/>
                          <a:cs typeface="Microsoft Sans Serif"/>
                        </a:rPr>
                        <a:t>т.ч.</a:t>
                      </a:r>
                      <a:r>
                        <a:rPr sz="900" spc="-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dirty="0">
                          <a:latin typeface="Microsoft Sans Serif"/>
                          <a:cs typeface="Microsoft Sans Serif"/>
                        </a:rPr>
                        <a:t>в</a:t>
                      </a:r>
                      <a:r>
                        <a:rPr sz="900" spc="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spc="-5" dirty="0">
                          <a:latin typeface="Microsoft Sans Serif"/>
                          <a:cs typeface="Microsoft Sans Serif"/>
                        </a:rPr>
                        <a:t>случае </a:t>
                      </a:r>
                      <a:r>
                        <a:rPr sz="90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spc="-5" dirty="0">
                          <a:latin typeface="Microsoft Sans Serif"/>
                          <a:cs typeface="Microsoft Sans Serif"/>
                        </a:rPr>
                        <a:t>нарушений</a:t>
                      </a:r>
                      <a:r>
                        <a:rPr sz="90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spc="-5" dirty="0">
                          <a:latin typeface="Microsoft Sans Serif"/>
                          <a:cs typeface="Microsoft Sans Serif"/>
                        </a:rPr>
                        <a:t>дисциплины</a:t>
                      </a:r>
                      <a:r>
                        <a:rPr sz="90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spc="-5" dirty="0">
                          <a:latin typeface="Microsoft Sans Serif"/>
                          <a:cs typeface="Microsoft Sans Serif"/>
                        </a:rPr>
                        <a:t>и</a:t>
                      </a:r>
                      <a:r>
                        <a:rPr sz="90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spc="-5" dirty="0">
                          <a:latin typeface="Microsoft Sans Serif"/>
                          <a:cs typeface="Microsoft Sans Serif"/>
                        </a:rPr>
                        <a:t>явлениях</a:t>
                      </a:r>
                      <a:r>
                        <a:rPr sz="90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spc="-5" dirty="0">
                          <a:latin typeface="Microsoft Sans Serif"/>
                          <a:cs typeface="Microsoft Sans Serif"/>
                        </a:rPr>
                        <a:t>неуспеваемости</a:t>
                      </a:r>
                      <a:r>
                        <a:rPr sz="900" spc="22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spc="-5" dirty="0">
                          <a:latin typeface="Microsoft Sans Serif"/>
                          <a:cs typeface="Microsoft Sans Serif"/>
                        </a:rPr>
                        <a:t>(«Хвалить</a:t>
                      </a:r>
                      <a:r>
                        <a:rPr sz="900" spc="229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spc="-5" dirty="0">
                          <a:latin typeface="Microsoft Sans Serif"/>
                          <a:cs typeface="Microsoft Sans Serif"/>
                        </a:rPr>
                        <a:t>при</a:t>
                      </a:r>
                      <a:r>
                        <a:rPr sz="900" spc="229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spc="-5" dirty="0">
                          <a:latin typeface="Microsoft Sans Serif"/>
                          <a:cs typeface="Microsoft Sans Serif"/>
                        </a:rPr>
                        <a:t>всех, </a:t>
                      </a:r>
                      <a:r>
                        <a:rPr sz="90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spc="-10" dirty="0">
                          <a:latin typeface="Microsoft Sans Serif"/>
                          <a:cs typeface="Microsoft Sans Serif"/>
                        </a:rPr>
                        <a:t>ругать</a:t>
                      </a:r>
                      <a:r>
                        <a:rPr sz="900" spc="2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spc="-5" dirty="0">
                          <a:latin typeface="Microsoft Sans Serif"/>
                          <a:cs typeface="Microsoft Sans Serif"/>
                        </a:rPr>
                        <a:t>наедине»)</a:t>
                      </a:r>
                      <a:endParaRPr sz="9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E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EEC"/>
                    </a:solidFill>
                  </a:tcPr>
                </a:tc>
              </a:tr>
              <a:tr h="538843">
                <a:tc rowSpan="4">
                  <a:txBody>
                    <a:bodyPr/>
                    <a:lstStyle/>
                    <a:p>
                      <a:pPr marL="91440" marR="234315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900" b="1" i="1" spc="-5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АД</a:t>
                      </a:r>
                      <a:r>
                        <a:rPr sz="900" b="1" i="1" spc="-20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М</a:t>
                      </a:r>
                      <a:r>
                        <a:rPr sz="900" b="1" i="1" spc="-5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ИНИСТРАЦ</a:t>
                      </a:r>
                      <a:r>
                        <a:rPr sz="900" b="1" i="1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ИЯ  </a:t>
                      </a:r>
                      <a:r>
                        <a:rPr sz="900" b="1" i="1" spc="-5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ОО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 marR="81280" algn="just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900" spc="-5" dirty="0">
                          <a:latin typeface="Microsoft Sans Serif"/>
                          <a:cs typeface="Microsoft Sans Serif"/>
                        </a:rPr>
                        <a:t>Обеспечение</a:t>
                      </a:r>
                      <a:r>
                        <a:rPr sz="90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spc="-10" dirty="0">
                          <a:latin typeface="Microsoft Sans Serif"/>
                          <a:cs typeface="Microsoft Sans Serif"/>
                        </a:rPr>
                        <a:t>процесса</a:t>
                      </a:r>
                      <a:r>
                        <a:rPr sz="900" spc="-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spc="-10" dirty="0">
                          <a:latin typeface="Microsoft Sans Serif"/>
                          <a:cs typeface="Microsoft Sans Serif"/>
                        </a:rPr>
                        <a:t>проектирования</a:t>
                      </a:r>
                      <a:r>
                        <a:rPr sz="900" spc="-5" dirty="0">
                          <a:latin typeface="Microsoft Sans Serif"/>
                          <a:cs typeface="Microsoft Sans Serif"/>
                        </a:rPr>
                        <a:t> и</a:t>
                      </a:r>
                      <a:r>
                        <a:rPr sz="90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spc="-10" dirty="0">
                          <a:latin typeface="Microsoft Sans Serif"/>
                          <a:cs typeface="Microsoft Sans Serif"/>
                        </a:rPr>
                        <a:t>поддержания</a:t>
                      </a:r>
                      <a:r>
                        <a:rPr sz="900" spc="-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spc="-10" dirty="0">
                          <a:latin typeface="Microsoft Sans Serif"/>
                          <a:cs typeface="Microsoft Sans Serif"/>
                        </a:rPr>
                        <a:t>безопасной</a:t>
                      </a:r>
                      <a:r>
                        <a:rPr sz="900" spc="-5" dirty="0">
                          <a:latin typeface="Microsoft Sans Serif"/>
                          <a:cs typeface="Microsoft Sans Serif"/>
                        </a:rPr>
                        <a:t> и </a:t>
                      </a:r>
                      <a:r>
                        <a:rPr sz="90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spc="-5" dirty="0">
                          <a:latin typeface="Microsoft Sans Serif"/>
                          <a:cs typeface="Microsoft Sans Serif"/>
                        </a:rPr>
                        <a:t>доброжелательной</a:t>
                      </a:r>
                      <a:r>
                        <a:rPr sz="90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spc="-5" dirty="0">
                          <a:latin typeface="Microsoft Sans Serif"/>
                          <a:cs typeface="Microsoft Sans Serif"/>
                        </a:rPr>
                        <a:t>образовательной</a:t>
                      </a:r>
                      <a:r>
                        <a:rPr sz="90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spc="-5" dirty="0">
                          <a:latin typeface="Microsoft Sans Serif"/>
                          <a:cs typeface="Microsoft Sans Serif"/>
                        </a:rPr>
                        <a:t>среды</a:t>
                      </a:r>
                      <a:r>
                        <a:rPr sz="90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spc="-5" dirty="0">
                          <a:latin typeface="Microsoft Sans Serif"/>
                          <a:cs typeface="Microsoft Sans Serif"/>
                        </a:rPr>
                        <a:t>и</a:t>
                      </a:r>
                      <a:r>
                        <a:rPr sz="90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spc="-10" dirty="0">
                          <a:latin typeface="Microsoft Sans Serif"/>
                          <a:cs typeface="Microsoft Sans Serif"/>
                        </a:rPr>
                        <a:t>позитивного</a:t>
                      </a:r>
                      <a:r>
                        <a:rPr sz="900" spc="-5" dirty="0">
                          <a:latin typeface="Microsoft Sans Serif"/>
                          <a:cs typeface="Microsoft Sans Serif"/>
                        </a:rPr>
                        <a:t> социально- </a:t>
                      </a:r>
                      <a:r>
                        <a:rPr sz="90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spc="-10" dirty="0">
                          <a:latin typeface="Microsoft Sans Serif"/>
                          <a:cs typeface="Microsoft Sans Serif"/>
                        </a:rPr>
                        <a:t>психологического климата</a:t>
                      </a:r>
                      <a:r>
                        <a:rPr sz="900" spc="1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dirty="0">
                          <a:latin typeface="Microsoft Sans Serif"/>
                          <a:cs typeface="Microsoft Sans Serif"/>
                        </a:rPr>
                        <a:t>в </a:t>
                      </a:r>
                      <a:r>
                        <a:rPr sz="900" spc="-5" dirty="0">
                          <a:latin typeface="Microsoft Sans Serif"/>
                          <a:cs typeface="Microsoft Sans Serif"/>
                        </a:rPr>
                        <a:t>образовательной </a:t>
                      </a:r>
                      <a:r>
                        <a:rPr sz="900" spc="-10" dirty="0">
                          <a:latin typeface="Microsoft Sans Serif"/>
                          <a:cs typeface="Microsoft Sans Serif"/>
                        </a:rPr>
                        <a:t>организации</a:t>
                      </a:r>
                      <a:endParaRPr sz="9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DDDA"/>
                    </a:solidFill>
                  </a:tcPr>
                </a:tc>
                <a:tc rowSpan="4">
                  <a:txBody>
                    <a:bodyPr/>
                    <a:lstStyle/>
                    <a:p>
                      <a:pPr marL="92075" marR="81915">
                        <a:lnSpc>
                          <a:spcPct val="100000"/>
                        </a:lnSpc>
                        <a:spcBef>
                          <a:spcPts val="335"/>
                        </a:spcBef>
                        <a:tabLst>
                          <a:tab pos="551180" algn="l"/>
                          <a:tab pos="574040" algn="l"/>
                          <a:tab pos="746125" algn="l"/>
                          <a:tab pos="982344" algn="l"/>
                          <a:tab pos="1136015" algn="l"/>
                          <a:tab pos="1249045" algn="l"/>
                          <a:tab pos="1837055" algn="l"/>
                          <a:tab pos="1994535" algn="l"/>
                          <a:tab pos="2040255" algn="l"/>
                          <a:tab pos="2226310" algn="l"/>
                          <a:tab pos="2387600" algn="l"/>
                          <a:tab pos="2447290" algn="l"/>
                        </a:tabLst>
                      </a:pPr>
                      <a:r>
                        <a:rPr sz="1000" spc="-10" dirty="0">
                          <a:latin typeface="Microsoft Sans Serif"/>
                          <a:cs typeface="Microsoft Sans Serif"/>
                        </a:rPr>
                        <a:t>Утверждение</a:t>
                      </a:r>
                      <a:r>
                        <a:rPr sz="1000" spc="-5" dirty="0">
                          <a:latin typeface="Microsoft Sans Serif"/>
                          <a:cs typeface="Microsoft Sans Serif"/>
                        </a:rPr>
                        <a:t> устава,</a:t>
                      </a:r>
                      <a:r>
                        <a:rPr sz="100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000" spc="-10" dirty="0">
                          <a:latin typeface="Microsoft Sans Serif"/>
                          <a:cs typeface="Microsoft Sans Serif"/>
                        </a:rPr>
                        <a:t>политики</a:t>
                      </a:r>
                      <a:r>
                        <a:rPr sz="1000" spc="-5" dirty="0">
                          <a:latin typeface="Microsoft Sans Serif"/>
                          <a:cs typeface="Microsoft Sans Serif"/>
                        </a:rPr>
                        <a:t> в</a:t>
                      </a:r>
                      <a:r>
                        <a:rPr sz="100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000" spc="-10" dirty="0">
                          <a:latin typeface="Microsoft Sans Serif"/>
                          <a:cs typeface="Microsoft Sans Serif"/>
                        </a:rPr>
                        <a:t>отношении </a:t>
                      </a:r>
                      <a:r>
                        <a:rPr sz="1000" spc="-254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000" spc="-5" dirty="0">
                          <a:latin typeface="Microsoft Sans Serif"/>
                          <a:cs typeface="Microsoft Sans Serif"/>
                        </a:rPr>
                        <a:t>насилия,</a:t>
                      </a:r>
                      <a:r>
                        <a:rPr sz="1000" spc="20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000" spc="-5" dirty="0">
                          <a:latin typeface="Microsoft Sans Serif"/>
                          <a:cs typeface="Microsoft Sans Serif"/>
                        </a:rPr>
                        <a:t>правил</a:t>
                      </a:r>
                      <a:r>
                        <a:rPr sz="1000" spc="19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000" spc="-10" dirty="0">
                          <a:latin typeface="Microsoft Sans Serif"/>
                          <a:cs typeface="Microsoft Sans Serif"/>
                        </a:rPr>
                        <a:t>поведения</a:t>
                      </a:r>
                      <a:r>
                        <a:rPr sz="1000" spc="204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000" spc="-5" dirty="0">
                          <a:latin typeface="Microsoft Sans Serif"/>
                          <a:cs typeface="Microsoft Sans Serif"/>
                        </a:rPr>
                        <a:t>и</a:t>
                      </a:r>
                      <a:r>
                        <a:rPr sz="1000" spc="204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000" spc="-10" dirty="0">
                          <a:latin typeface="Microsoft Sans Serif"/>
                          <a:cs typeface="Microsoft Sans Serif"/>
                        </a:rPr>
                        <a:t>внутреннего </a:t>
                      </a:r>
                      <a:r>
                        <a:rPr sz="1000" spc="-254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000" spc="-10" dirty="0">
                          <a:latin typeface="Microsoft Sans Serif"/>
                          <a:cs typeface="Microsoft Sans Serif"/>
                        </a:rPr>
                        <a:t>трудового</a:t>
                      </a:r>
                      <a:r>
                        <a:rPr sz="1000" spc="24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000" spc="-15" dirty="0">
                          <a:latin typeface="Microsoft Sans Serif"/>
                          <a:cs typeface="Microsoft Sans Serif"/>
                        </a:rPr>
                        <a:t>распорядка,</a:t>
                      </a:r>
                      <a:r>
                        <a:rPr sz="1000" spc="229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000" spc="-5" dirty="0">
                          <a:latin typeface="Microsoft Sans Serif"/>
                          <a:cs typeface="Microsoft Sans Serif"/>
                        </a:rPr>
                        <a:t>специальные</a:t>
                      </a:r>
                      <a:r>
                        <a:rPr sz="1000" spc="25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000" spc="-15" dirty="0">
                          <a:latin typeface="Microsoft Sans Serif"/>
                          <a:cs typeface="Microsoft Sans Serif"/>
                        </a:rPr>
                        <a:t>меры</a:t>
                      </a:r>
                      <a:r>
                        <a:rPr sz="1000" spc="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000" spc="-5" dirty="0">
                          <a:latin typeface="Microsoft Sans Serif"/>
                          <a:cs typeface="Microsoft Sans Serif"/>
                        </a:rPr>
                        <a:t>в </a:t>
                      </a:r>
                      <a:r>
                        <a:rPr sz="1000" spc="-254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000" dirty="0">
                          <a:latin typeface="Microsoft Sans Serif"/>
                          <a:cs typeface="Microsoft Sans Serif"/>
                        </a:rPr>
                        <a:t>п</a:t>
                      </a:r>
                      <a:r>
                        <a:rPr sz="1000" spc="-10" dirty="0">
                          <a:latin typeface="Microsoft Sans Serif"/>
                          <a:cs typeface="Microsoft Sans Serif"/>
                        </a:rPr>
                        <a:t>л</a:t>
                      </a:r>
                      <a:r>
                        <a:rPr sz="1000" spc="-5" dirty="0">
                          <a:latin typeface="Microsoft Sans Serif"/>
                          <a:cs typeface="Microsoft Sans Serif"/>
                        </a:rPr>
                        <a:t>ан</a:t>
                      </a:r>
                      <a:r>
                        <a:rPr sz="1000" dirty="0">
                          <a:latin typeface="Microsoft Sans Serif"/>
                          <a:cs typeface="Microsoft Sans Serif"/>
                        </a:rPr>
                        <a:t>е		</a:t>
                      </a:r>
                      <a:r>
                        <a:rPr sz="1000" spc="-5" dirty="0">
                          <a:latin typeface="Microsoft Sans Serif"/>
                          <a:cs typeface="Microsoft Sans Serif"/>
                        </a:rPr>
                        <a:t>ра</a:t>
                      </a:r>
                      <a:r>
                        <a:rPr sz="1000" dirty="0">
                          <a:latin typeface="Microsoft Sans Serif"/>
                          <a:cs typeface="Microsoft Sans Serif"/>
                        </a:rPr>
                        <a:t>б</a:t>
                      </a:r>
                      <a:r>
                        <a:rPr sz="1000" spc="-5" dirty="0">
                          <a:latin typeface="Microsoft Sans Serif"/>
                          <a:cs typeface="Microsoft Sans Serif"/>
                        </a:rPr>
                        <a:t>о</a:t>
                      </a:r>
                      <a:r>
                        <a:rPr sz="1000" dirty="0">
                          <a:latin typeface="Microsoft Sans Serif"/>
                          <a:cs typeface="Microsoft Sans Serif"/>
                        </a:rPr>
                        <a:t>ты	</a:t>
                      </a:r>
                      <a:r>
                        <a:rPr sz="1000" spc="-5" dirty="0">
                          <a:latin typeface="Microsoft Sans Serif"/>
                          <a:cs typeface="Microsoft Sans Serif"/>
                        </a:rPr>
                        <a:t>орган</a:t>
                      </a:r>
                      <a:r>
                        <a:rPr sz="1000" spc="-10" dirty="0">
                          <a:latin typeface="Microsoft Sans Serif"/>
                          <a:cs typeface="Microsoft Sans Serif"/>
                        </a:rPr>
                        <a:t>и</a:t>
                      </a:r>
                      <a:r>
                        <a:rPr sz="1000" spc="5" dirty="0">
                          <a:latin typeface="Microsoft Sans Serif"/>
                          <a:cs typeface="Microsoft Sans Serif"/>
                        </a:rPr>
                        <a:t>з</a:t>
                      </a:r>
                      <a:r>
                        <a:rPr sz="1000" spc="-5" dirty="0">
                          <a:latin typeface="Microsoft Sans Serif"/>
                          <a:cs typeface="Microsoft Sans Serif"/>
                        </a:rPr>
                        <a:t>а</a:t>
                      </a:r>
                      <a:r>
                        <a:rPr sz="1000" dirty="0">
                          <a:latin typeface="Microsoft Sans Serif"/>
                          <a:cs typeface="Microsoft Sans Serif"/>
                        </a:rPr>
                        <a:t>ц</a:t>
                      </a:r>
                      <a:r>
                        <a:rPr sz="1000" spc="-10" dirty="0">
                          <a:latin typeface="Microsoft Sans Serif"/>
                          <a:cs typeface="Microsoft Sans Serif"/>
                        </a:rPr>
                        <a:t>ии</a:t>
                      </a:r>
                      <a:r>
                        <a:rPr sz="1000" dirty="0">
                          <a:latin typeface="Microsoft Sans Serif"/>
                          <a:cs typeface="Microsoft Sans Serif"/>
                        </a:rPr>
                        <a:t>,		сп</a:t>
                      </a:r>
                      <a:r>
                        <a:rPr sz="1000" spc="-5" dirty="0">
                          <a:latin typeface="Microsoft Sans Serif"/>
                          <a:cs typeface="Microsoft Sans Serif"/>
                        </a:rPr>
                        <a:t>е</a:t>
                      </a:r>
                      <a:r>
                        <a:rPr sz="1000" dirty="0">
                          <a:latin typeface="Microsoft Sans Serif"/>
                          <a:cs typeface="Microsoft Sans Serif"/>
                        </a:rPr>
                        <a:t>ц</a:t>
                      </a:r>
                      <a:r>
                        <a:rPr sz="1000" spc="-10" dirty="0">
                          <a:latin typeface="Microsoft Sans Serif"/>
                          <a:cs typeface="Microsoft Sans Serif"/>
                        </a:rPr>
                        <a:t>и</a:t>
                      </a:r>
                      <a:r>
                        <a:rPr sz="1000" spc="5" dirty="0">
                          <a:latin typeface="Microsoft Sans Serif"/>
                          <a:cs typeface="Microsoft Sans Serif"/>
                        </a:rPr>
                        <a:t>а</a:t>
                      </a:r>
                      <a:r>
                        <a:rPr sz="1000" dirty="0">
                          <a:latin typeface="Microsoft Sans Serif"/>
                          <a:cs typeface="Microsoft Sans Serif"/>
                        </a:rPr>
                        <a:t>л</a:t>
                      </a:r>
                      <a:r>
                        <a:rPr sz="1000" spc="-5" dirty="0">
                          <a:latin typeface="Microsoft Sans Serif"/>
                          <a:cs typeface="Microsoft Sans Serif"/>
                        </a:rPr>
                        <a:t>ьн</a:t>
                      </a:r>
                      <a:r>
                        <a:rPr sz="1000" dirty="0">
                          <a:latin typeface="Microsoft Sans Serif"/>
                          <a:cs typeface="Microsoft Sans Serif"/>
                        </a:rPr>
                        <a:t>ые  </a:t>
                      </a:r>
                      <a:r>
                        <a:rPr sz="1000" spc="-15" dirty="0">
                          <a:latin typeface="Microsoft Sans Serif"/>
                          <a:cs typeface="Microsoft Sans Serif"/>
                        </a:rPr>
                        <a:t>формы</a:t>
                      </a:r>
                      <a:r>
                        <a:rPr sz="1000" spc="15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000" spc="-15" dirty="0">
                          <a:latin typeface="Microsoft Sans Serif"/>
                          <a:cs typeface="Microsoft Sans Serif"/>
                        </a:rPr>
                        <a:t>документации</a:t>
                      </a:r>
                      <a:r>
                        <a:rPr sz="1000" spc="15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000" dirty="0">
                          <a:latin typeface="Microsoft Sans Serif"/>
                          <a:cs typeface="Microsoft Sans Serif"/>
                        </a:rPr>
                        <a:t>для</a:t>
                      </a:r>
                      <a:r>
                        <a:rPr sz="1000" spc="12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000" spc="-10" dirty="0">
                          <a:latin typeface="Microsoft Sans Serif"/>
                          <a:cs typeface="Microsoft Sans Serif"/>
                        </a:rPr>
                        <a:t>учета</a:t>
                      </a:r>
                      <a:r>
                        <a:rPr sz="1000" spc="12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000" spc="-5" dirty="0">
                          <a:latin typeface="Microsoft Sans Serif"/>
                          <a:cs typeface="Microsoft Sans Serif"/>
                        </a:rPr>
                        <a:t>случаев </a:t>
                      </a:r>
                      <a:r>
                        <a:rPr sz="1000" spc="-254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000" spc="-5" dirty="0">
                          <a:latin typeface="Microsoft Sans Serif"/>
                          <a:cs typeface="Microsoft Sans Serif"/>
                        </a:rPr>
                        <a:t>насилия	и	</a:t>
                      </a:r>
                      <a:r>
                        <a:rPr sz="1000" spc="-10" dirty="0">
                          <a:latin typeface="Microsoft Sans Serif"/>
                          <a:cs typeface="Microsoft Sans Serif"/>
                        </a:rPr>
                        <a:t>предпринятых		</a:t>
                      </a:r>
                      <a:r>
                        <a:rPr sz="1000" spc="-15" dirty="0">
                          <a:latin typeface="Microsoft Sans Serif"/>
                          <a:cs typeface="Microsoft Sans Serif"/>
                        </a:rPr>
                        <a:t>мер 			</a:t>
                      </a:r>
                      <a:r>
                        <a:rPr sz="100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000" spc="-10" dirty="0">
                          <a:latin typeface="Microsoft Sans Serif"/>
                          <a:cs typeface="Microsoft Sans Serif"/>
                        </a:rPr>
                        <a:t>(форма регистрации,</a:t>
                      </a:r>
                      <a:r>
                        <a:rPr sz="1000" spc="24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000" spc="-10" dirty="0">
                          <a:latin typeface="Microsoft Sans Serif"/>
                          <a:cs typeface="Microsoft Sans Serif"/>
                        </a:rPr>
                        <a:t>журнал</a:t>
                      </a:r>
                      <a:r>
                        <a:rPr sz="1000" spc="24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000" spc="-10" dirty="0">
                          <a:latin typeface="Microsoft Sans Serif"/>
                          <a:cs typeface="Microsoft Sans Serif"/>
                        </a:rPr>
                        <a:t>учета,</a:t>
                      </a:r>
                      <a:r>
                        <a:rPr sz="1000" spc="24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000" spc="-10" dirty="0">
                          <a:latin typeface="Microsoft Sans Serif"/>
                          <a:cs typeface="Microsoft Sans Serif"/>
                        </a:rPr>
                        <a:t>формы </a:t>
                      </a:r>
                      <a:r>
                        <a:rPr sz="1000" spc="-5" dirty="0">
                          <a:latin typeface="Microsoft Sans Serif"/>
                          <a:cs typeface="Microsoft Sans Serif"/>
                        </a:rPr>
                        <a:t> согласия на	</a:t>
                      </a:r>
                      <a:r>
                        <a:rPr sz="1000" spc="-10" dirty="0">
                          <a:latin typeface="Microsoft Sans Serif"/>
                          <a:cs typeface="Microsoft Sans Serif"/>
                        </a:rPr>
                        <a:t>предоставление	</a:t>
                      </a:r>
                      <a:r>
                        <a:rPr sz="1000" spc="-5" dirty="0">
                          <a:latin typeface="Microsoft Sans Serif"/>
                          <a:cs typeface="Microsoft Sans Serif"/>
                        </a:rPr>
                        <a:t>и 			</a:t>
                      </a:r>
                      <a:r>
                        <a:rPr sz="100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000" spc="-15" dirty="0">
                          <a:latin typeface="Microsoft Sans Serif"/>
                          <a:cs typeface="Microsoft Sans Serif"/>
                        </a:rPr>
                        <a:t>обработку </a:t>
                      </a:r>
                      <a:r>
                        <a:rPr sz="1000" spc="-10" dirty="0">
                          <a:latin typeface="Microsoft Sans Serif"/>
                          <a:cs typeface="Microsoft Sans Serif"/>
                        </a:rPr>
                        <a:t>персональных</a:t>
                      </a:r>
                      <a:r>
                        <a:rPr sz="1000" spc="24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000" spc="-10" dirty="0">
                          <a:latin typeface="Microsoft Sans Serif"/>
                          <a:cs typeface="Microsoft Sans Serif"/>
                        </a:rPr>
                        <a:t>данных </a:t>
                      </a:r>
                      <a:r>
                        <a:rPr sz="1000" spc="-5" dirty="0">
                          <a:latin typeface="Microsoft Sans Serif"/>
                          <a:cs typeface="Microsoft Sans Serif"/>
                        </a:rPr>
                        <a:t>и </a:t>
                      </a:r>
                      <a:r>
                        <a:rPr sz="1000" spc="-10" dirty="0">
                          <a:latin typeface="Microsoft Sans Serif"/>
                          <a:cs typeface="Microsoft Sans Serif"/>
                        </a:rPr>
                        <a:t>др.), план </a:t>
                      </a:r>
                      <a:r>
                        <a:rPr sz="1000" spc="-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000" spc="-10" dirty="0">
                          <a:latin typeface="Microsoft Sans Serif"/>
                          <a:cs typeface="Microsoft Sans Serif"/>
                        </a:rPr>
                        <a:t>работы</a:t>
                      </a:r>
                      <a:r>
                        <a:rPr sz="1000" spc="3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000" spc="-10" dirty="0">
                          <a:latin typeface="Microsoft Sans Serif"/>
                          <a:cs typeface="Microsoft Sans Serif"/>
                        </a:rPr>
                        <a:t>по</a:t>
                      </a:r>
                      <a:r>
                        <a:rPr sz="1000" spc="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000" spc="-15" dirty="0">
                          <a:latin typeface="Microsoft Sans Serif"/>
                          <a:cs typeface="Microsoft Sans Serif"/>
                        </a:rPr>
                        <a:t>профилактики			</a:t>
                      </a:r>
                      <a:r>
                        <a:rPr sz="1000" dirty="0">
                          <a:latin typeface="Microsoft Sans Serif"/>
                          <a:cs typeface="Microsoft Sans Serif"/>
                        </a:rPr>
                        <a:t>насилия			</a:t>
                      </a:r>
                      <a:r>
                        <a:rPr sz="1000" spc="-5" dirty="0">
                          <a:latin typeface="Microsoft Sans Serif"/>
                          <a:cs typeface="Microsoft Sans Serif"/>
                        </a:rPr>
                        <a:t>и			</a:t>
                      </a:r>
                      <a:r>
                        <a:rPr sz="1000" spc="-20" dirty="0">
                          <a:latin typeface="Microsoft Sans Serif"/>
                          <a:cs typeface="Microsoft Sans Serif"/>
                        </a:rPr>
                        <a:t>мерам</a:t>
                      </a:r>
                      <a:r>
                        <a:rPr sz="1000" spc="-1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000" spc="-10" dirty="0">
                          <a:latin typeface="Microsoft Sans Serif"/>
                          <a:cs typeface="Microsoft Sans Serif"/>
                        </a:rPr>
                        <a:t>реагирования, </a:t>
                      </a:r>
                      <a:r>
                        <a:rPr sz="1000" spc="-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000" spc="-15" dirty="0">
                          <a:latin typeface="Microsoft Sans Serif"/>
                          <a:cs typeface="Microsoft Sans Serif"/>
                        </a:rPr>
                        <a:t>программа</a:t>
                      </a:r>
                      <a:r>
                        <a:rPr sz="100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000" spc="-15" dirty="0">
                          <a:latin typeface="Microsoft Sans Serif"/>
                          <a:cs typeface="Microsoft Sans Serif"/>
                        </a:rPr>
                        <a:t>психологической</a:t>
                      </a:r>
                      <a:r>
                        <a:rPr sz="1000" spc="-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000" spc="-10" dirty="0">
                          <a:latin typeface="Microsoft Sans Serif"/>
                          <a:cs typeface="Microsoft Sans Serif"/>
                        </a:rPr>
                        <a:t>безопасности</a:t>
                      </a:r>
                      <a:r>
                        <a:rPr sz="1000" spc="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000" spc="-5" dirty="0">
                          <a:latin typeface="Microsoft Sans Serif"/>
                          <a:cs typeface="Microsoft Sans Serif"/>
                        </a:rPr>
                        <a:t>в </a:t>
                      </a:r>
                      <a:r>
                        <a:rPr sz="100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000" spc="-10" dirty="0">
                          <a:latin typeface="Microsoft Sans Serif"/>
                          <a:cs typeface="Microsoft Sans Serif"/>
                        </a:rPr>
                        <a:t>образовательной</a:t>
                      </a:r>
                      <a:r>
                        <a:rPr sz="1000" spc="3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000" spc="-10" dirty="0">
                          <a:latin typeface="Microsoft Sans Serif"/>
                          <a:cs typeface="Microsoft Sans Serif"/>
                        </a:rPr>
                        <a:t>среде</a:t>
                      </a:r>
                      <a:r>
                        <a:rPr sz="1000" spc="1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000" spc="-5" dirty="0">
                          <a:latin typeface="Microsoft Sans Serif"/>
                          <a:cs typeface="Microsoft Sans Serif"/>
                        </a:rPr>
                        <a:t>и</a:t>
                      </a:r>
                      <a:r>
                        <a:rPr sz="1000" spc="1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000" spc="-10" dirty="0">
                          <a:latin typeface="Microsoft Sans Serif"/>
                          <a:cs typeface="Microsoft Sans Serif"/>
                        </a:rPr>
                        <a:t>др.</a:t>
                      </a:r>
                      <a:endParaRPr sz="10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425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DDDA"/>
                    </a:solidFill>
                  </a:tcPr>
                </a:tc>
              </a:tr>
              <a:tr h="832757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431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 marR="82550" algn="just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sz="900" spc="-5" dirty="0">
                          <a:latin typeface="Microsoft Sans Serif"/>
                          <a:cs typeface="Microsoft Sans Serif"/>
                        </a:rPr>
                        <a:t>Содействие</a:t>
                      </a:r>
                      <a:r>
                        <a:rPr sz="900" dirty="0">
                          <a:latin typeface="Microsoft Sans Serif"/>
                          <a:cs typeface="Microsoft Sans Serif"/>
                        </a:rPr>
                        <a:t> в</a:t>
                      </a:r>
                      <a:r>
                        <a:rPr sz="900" spc="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spc="-10" dirty="0">
                          <a:latin typeface="Microsoft Sans Serif"/>
                          <a:cs typeface="Microsoft Sans Serif"/>
                        </a:rPr>
                        <a:t>реализации</a:t>
                      </a:r>
                      <a:r>
                        <a:rPr sz="900" spc="-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spc="-10" dirty="0">
                          <a:latin typeface="Microsoft Sans Serif"/>
                          <a:cs typeface="Microsoft Sans Serif"/>
                        </a:rPr>
                        <a:t>образовательной</a:t>
                      </a:r>
                      <a:r>
                        <a:rPr sz="900" spc="-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spc="-15" dirty="0">
                          <a:latin typeface="Microsoft Sans Serif"/>
                          <a:cs typeface="Microsoft Sans Serif"/>
                        </a:rPr>
                        <a:t>программы</a:t>
                      </a:r>
                      <a:r>
                        <a:rPr sz="900" spc="-1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dirty="0">
                          <a:latin typeface="Microsoft Sans Serif"/>
                          <a:cs typeface="Microsoft Sans Serif"/>
                        </a:rPr>
                        <a:t>и</a:t>
                      </a:r>
                      <a:r>
                        <a:rPr sz="900" spc="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spc="-10" dirty="0">
                          <a:latin typeface="Microsoft Sans Serif"/>
                          <a:cs typeface="Microsoft Sans Serif"/>
                        </a:rPr>
                        <a:t>развитию </a:t>
                      </a:r>
                      <a:r>
                        <a:rPr sz="900" spc="-5" dirty="0">
                          <a:latin typeface="Microsoft Sans Serif"/>
                          <a:cs typeface="Microsoft Sans Serif"/>
                        </a:rPr>
                        <a:t> воспитательной</a:t>
                      </a:r>
                      <a:r>
                        <a:rPr sz="90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spc="-5" dirty="0">
                          <a:latin typeface="Microsoft Sans Serif"/>
                          <a:cs typeface="Microsoft Sans Serif"/>
                        </a:rPr>
                        <a:t>системы,</a:t>
                      </a:r>
                      <a:r>
                        <a:rPr sz="90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spc="-5" dirty="0">
                          <a:latin typeface="Microsoft Sans Serif"/>
                          <a:cs typeface="Microsoft Sans Serif"/>
                        </a:rPr>
                        <a:t>направленных</a:t>
                      </a:r>
                      <a:r>
                        <a:rPr sz="90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spc="-5" dirty="0">
                          <a:latin typeface="Microsoft Sans Serif"/>
                          <a:cs typeface="Microsoft Sans Serif"/>
                        </a:rPr>
                        <a:t>на</a:t>
                      </a:r>
                      <a:r>
                        <a:rPr sz="90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spc="-5" dirty="0">
                          <a:latin typeface="Microsoft Sans Serif"/>
                          <a:cs typeface="Microsoft Sans Serif"/>
                        </a:rPr>
                        <a:t>формирование</a:t>
                      </a:r>
                      <a:r>
                        <a:rPr sz="90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spc="-10" dirty="0">
                          <a:latin typeface="Microsoft Sans Serif"/>
                          <a:cs typeface="Microsoft Sans Serif"/>
                        </a:rPr>
                        <a:t>гуманных, </a:t>
                      </a:r>
                      <a:r>
                        <a:rPr sz="900" spc="-5" dirty="0">
                          <a:latin typeface="Microsoft Sans Serif"/>
                          <a:cs typeface="Microsoft Sans Serif"/>
                        </a:rPr>
                        <a:t> ненасильственных</a:t>
                      </a:r>
                      <a:r>
                        <a:rPr sz="90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spc="-5" dirty="0">
                          <a:latin typeface="Microsoft Sans Serif"/>
                          <a:cs typeface="Microsoft Sans Serif"/>
                        </a:rPr>
                        <a:t>отношений,</a:t>
                      </a:r>
                      <a:r>
                        <a:rPr sz="90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spc="-10" dirty="0">
                          <a:latin typeface="Microsoft Sans Serif"/>
                          <a:cs typeface="Microsoft Sans Serif"/>
                        </a:rPr>
                        <a:t>которые</a:t>
                      </a:r>
                      <a:r>
                        <a:rPr sz="900" spc="-5" dirty="0">
                          <a:latin typeface="Microsoft Sans Serif"/>
                          <a:cs typeface="Microsoft Sans Serif"/>
                        </a:rPr>
                        <a:t> основаны</a:t>
                      </a:r>
                      <a:r>
                        <a:rPr sz="90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spc="-5" dirty="0">
                          <a:latin typeface="Microsoft Sans Serif"/>
                          <a:cs typeface="Microsoft Sans Serif"/>
                        </a:rPr>
                        <a:t>на</a:t>
                      </a:r>
                      <a:r>
                        <a:rPr sz="90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spc="-10" dirty="0">
                          <a:latin typeface="Microsoft Sans Serif"/>
                          <a:cs typeface="Microsoft Sans Serif"/>
                        </a:rPr>
                        <a:t>уважении</a:t>
                      </a:r>
                      <a:r>
                        <a:rPr sz="900" spc="-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spc="-10" dirty="0">
                          <a:latin typeface="Microsoft Sans Serif"/>
                          <a:cs typeface="Microsoft Sans Serif"/>
                        </a:rPr>
                        <a:t>прав</a:t>
                      </a:r>
                      <a:r>
                        <a:rPr sz="900" spc="-5" dirty="0">
                          <a:latin typeface="Microsoft Sans Serif"/>
                          <a:cs typeface="Microsoft Sans Serif"/>
                        </a:rPr>
                        <a:t> и </a:t>
                      </a:r>
                      <a:r>
                        <a:rPr sz="90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spc="-5" dirty="0">
                          <a:latin typeface="Microsoft Sans Serif"/>
                          <a:cs typeface="Microsoft Sans Serif"/>
                        </a:rPr>
                        <a:t>достоинства</a:t>
                      </a:r>
                      <a:r>
                        <a:rPr sz="90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spc="-10" dirty="0">
                          <a:latin typeface="Microsoft Sans Serif"/>
                          <a:cs typeface="Microsoft Sans Serif"/>
                        </a:rPr>
                        <a:t>человека</a:t>
                      </a:r>
                      <a:r>
                        <a:rPr sz="900" spc="-5" dirty="0">
                          <a:latin typeface="Microsoft Sans Serif"/>
                          <a:cs typeface="Microsoft Sans Serif"/>
                        </a:rPr>
                        <a:t> и </a:t>
                      </a:r>
                      <a:r>
                        <a:rPr sz="900" spc="-10" dirty="0">
                          <a:latin typeface="Microsoft Sans Serif"/>
                          <a:cs typeface="Microsoft Sans Serif"/>
                        </a:rPr>
                        <a:t>гендерном</a:t>
                      </a:r>
                      <a:r>
                        <a:rPr sz="900" spc="-5" dirty="0">
                          <a:latin typeface="Microsoft Sans Serif"/>
                          <a:cs typeface="Microsoft Sans Serif"/>
                        </a:rPr>
                        <a:t> равенстве,</a:t>
                      </a:r>
                      <a:r>
                        <a:rPr sz="90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spc="-10" dirty="0">
                          <a:latin typeface="Microsoft Sans Serif"/>
                          <a:cs typeface="Microsoft Sans Serif"/>
                        </a:rPr>
                        <a:t>признании</a:t>
                      </a:r>
                      <a:r>
                        <a:rPr sz="900" spc="-5" dirty="0">
                          <a:latin typeface="Microsoft Sans Serif"/>
                          <a:cs typeface="Microsoft Sans Serif"/>
                        </a:rPr>
                        <a:t> индивидуальности </a:t>
                      </a:r>
                      <a:r>
                        <a:rPr sz="90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spc="-15" dirty="0">
                          <a:latin typeface="Microsoft Sans Serif"/>
                          <a:cs typeface="Microsoft Sans Serif"/>
                        </a:rPr>
                        <a:t>каждой</a:t>
                      </a:r>
                      <a:r>
                        <a:rPr sz="900" spc="-5" dirty="0">
                          <a:latin typeface="Microsoft Sans Serif"/>
                          <a:cs typeface="Microsoft Sans Serif"/>
                        </a:rPr>
                        <a:t> личности</a:t>
                      </a:r>
                      <a:r>
                        <a:rPr sz="900" spc="1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spc="-5" dirty="0">
                          <a:latin typeface="Microsoft Sans Serif"/>
                          <a:cs typeface="Microsoft Sans Serif"/>
                        </a:rPr>
                        <a:t>и</a:t>
                      </a:r>
                      <a:r>
                        <a:rPr sz="90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spc="-5" dirty="0">
                          <a:latin typeface="Microsoft Sans Serif"/>
                          <a:cs typeface="Microsoft Sans Serif"/>
                        </a:rPr>
                        <a:t>принятии</a:t>
                      </a:r>
                      <a:r>
                        <a:rPr sz="90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spc="-10" dirty="0">
                          <a:latin typeface="Microsoft Sans Serif"/>
                          <a:cs typeface="Microsoft Sans Serif"/>
                        </a:rPr>
                        <a:t>многообразия</a:t>
                      </a:r>
                      <a:endParaRPr sz="9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438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EE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425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DDDA"/>
                    </a:solidFill>
                  </a:tcPr>
                </a:tc>
              </a:tr>
              <a:tr h="538843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431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 marR="81280" algn="just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sz="900" spc="-15" dirty="0">
                          <a:latin typeface="Microsoft Sans Serif"/>
                          <a:cs typeface="Microsoft Sans Serif"/>
                        </a:rPr>
                        <a:t>Разработка </a:t>
                      </a:r>
                      <a:r>
                        <a:rPr sz="900" spc="-10" dirty="0">
                          <a:latin typeface="Microsoft Sans Serif"/>
                          <a:cs typeface="Microsoft Sans Serif"/>
                        </a:rPr>
                        <a:t>документов, </a:t>
                      </a:r>
                      <a:r>
                        <a:rPr sz="900" spc="-5" dirty="0">
                          <a:latin typeface="Microsoft Sans Serif"/>
                          <a:cs typeface="Microsoft Sans Serif"/>
                        </a:rPr>
                        <a:t>регламентирующих действия и ответственность </a:t>
                      </a:r>
                      <a:r>
                        <a:rPr sz="900" dirty="0">
                          <a:latin typeface="Microsoft Sans Serif"/>
                          <a:cs typeface="Microsoft Sans Serif"/>
                        </a:rPr>
                        <a:t>всех </a:t>
                      </a:r>
                      <a:r>
                        <a:rPr sz="900" spc="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spc="-10" dirty="0">
                          <a:latin typeface="Microsoft Sans Serif"/>
                          <a:cs typeface="Microsoft Sans Serif"/>
                        </a:rPr>
                        <a:t>участников</a:t>
                      </a:r>
                      <a:r>
                        <a:rPr sz="900" spc="-5" dirty="0">
                          <a:latin typeface="Microsoft Sans Serif"/>
                          <a:cs typeface="Microsoft Sans Serif"/>
                        </a:rPr>
                        <a:t> образовательных</a:t>
                      </a:r>
                      <a:r>
                        <a:rPr sz="90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spc="-5" dirty="0">
                          <a:latin typeface="Microsoft Sans Serif"/>
                          <a:cs typeface="Microsoft Sans Serif"/>
                        </a:rPr>
                        <a:t>отношений</a:t>
                      </a:r>
                      <a:r>
                        <a:rPr sz="900" dirty="0">
                          <a:latin typeface="Microsoft Sans Serif"/>
                          <a:cs typeface="Microsoft Sans Serif"/>
                        </a:rPr>
                        <a:t> в</a:t>
                      </a:r>
                      <a:r>
                        <a:rPr sz="900" spc="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spc="-5" dirty="0">
                          <a:latin typeface="Microsoft Sans Serif"/>
                          <a:cs typeface="Microsoft Sans Serif"/>
                        </a:rPr>
                        <a:t>целях</a:t>
                      </a:r>
                      <a:r>
                        <a:rPr sz="90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spc="-10" dirty="0">
                          <a:latin typeface="Microsoft Sans Serif"/>
                          <a:cs typeface="Microsoft Sans Serif"/>
                        </a:rPr>
                        <a:t>профилактики</a:t>
                      </a:r>
                      <a:r>
                        <a:rPr sz="900" spc="-5" dirty="0">
                          <a:latin typeface="Microsoft Sans Serif"/>
                          <a:cs typeface="Microsoft Sans Serif"/>
                        </a:rPr>
                        <a:t> насилия</a:t>
                      </a:r>
                      <a:r>
                        <a:rPr sz="90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spc="-5" dirty="0">
                          <a:latin typeface="Microsoft Sans Serif"/>
                          <a:cs typeface="Microsoft Sans Serif"/>
                        </a:rPr>
                        <a:t>и </a:t>
                      </a:r>
                      <a:r>
                        <a:rPr sz="90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spc="-5" dirty="0">
                          <a:latin typeface="Microsoft Sans Serif"/>
                          <a:cs typeface="Microsoft Sans Serif"/>
                        </a:rPr>
                        <a:t>реагирования</a:t>
                      </a:r>
                      <a:r>
                        <a:rPr sz="900" spc="-2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spc="-10" dirty="0">
                          <a:latin typeface="Microsoft Sans Serif"/>
                          <a:cs typeface="Microsoft Sans Serif"/>
                        </a:rPr>
                        <a:t>на</a:t>
                      </a:r>
                      <a:r>
                        <a:rPr sz="900" spc="1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spc="-10" dirty="0">
                          <a:latin typeface="Microsoft Sans Serif"/>
                          <a:cs typeface="Microsoft Sans Serif"/>
                        </a:rPr>
                        <a:t>его</a:t>
                      </a:r>
                      <a:r>
                        <a:rPr sz="900" spc="1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spc="-5" dirty="0">
                          <a:latin typeface="Microsoft Sans Serif"/>
                          <a:cs typeface="Microsoft Sans Serif"/>
                        </a:rPr>
                        <a:t>случаи</a:t>
                      </a:r>
                      <a:endParaRPr sz="9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438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DDDA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425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DDDA"/>
                    </a:solidFill>
                  </a:tcPr>
                </a:tc>
              </a:tr>
              <a:tr h="538842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431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 marR="81280" algn="just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sz="900" spc="-5" dirty="0">
                          <a:latin typeface="Microsoft Sans Serif"/>
                          <a:cs typeface="Microsoft Sans Serif"/>
                        </a:rPr>
                        <a:t>Информирование</a:t>
                      </a:r>
                      <a:r>
                        <a:rPr sz="900" dirty="0">
                          <a:latin typeface="Microsoft Sans Serif"/>
                          <a:cs typeface="Microsoft Sans Serif"/>
                        </a:rPr>
                        <a:t> всех</a:t>
                      </a:r>
                      <a:r>
                        <a:rPr sz="900" spc="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spc="-10" dirty="0">
                          <a:latin typeface="Microsoft Sans Serif"/>
                          <a:cs typeface="Microsoft Sans Serif"/>
                        </a:rPr>
                        <a:t>участников</a:t>
                      </a:r>
                      <a:r>
                        <a:rPr sz="900" spc="-5" dirty="0">
                          <a:latin typeface="Microsoft Sans Serif"/>
                          <a:cs typeface="Microsoft Sans Serif"/>
                        </a:rPr>
                        <a:t> образовательных</a:t>
                      </a:r>
                      <a:r>
                        <a:rPr sz="90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spc="-5" dirty="0">
                          <a:latin typeface="Microsoft Sans Serif"/>
                          <a:cs typeface="Microsoft Sans Serif"/>
                        </a:rPr>
                        <a:t>отношений</a:t>
                      </a:r>
                      <a:r>
                        <a:rPr sz="900" dirty="0">
                          <a:latin typeface="Microsoft Sans Serif"/>
                          <a:cs typeface="Microsoft Sans Serif"/>
                        </a:rPr>
                        <a:t> о</a:t>
                      </a:r>
                      <a:r>
                        <a:rPr sz="900" spc="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spc="-10" dirty="0">
                          <a:latin typeface="Microsoft Sans Serif"/>
                          <a:cs typeface="Microsoft Sans Serif"/>
                        </a:rPr>
                        <a:t>политике </a:t>
                      </a:r>
                      <a:r>
                        <a:rPr sz="900" spc="-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spc="-10" dirty="0">
                          <a:latin typeface="Microsoft Sans Serif"/>
                          <a:cs typeface="Microsoft Sans Serif"/>
                        </a:rPr>
                        <a:t>образовательного организации </a:t>
                      </a:r>
                      <a:r>
                        <a:rPr sz="900" dirty="0">
                          <a:latin typeface="Microsoft Sans Serif"/>
                          <a:cs typeface="Microsoft Sans Serif"/>
                        </a:rPr>
                        <a:t>в </a:t>
                      </a:r>
                      <a:r>
                        <a:rPr sz="900" spc="-5" dirty="0">
                          <a:latin typeface="Microsoft Sans Serif"/>
                          <a:cs typeface="Microsoft Sans Serif"/>
                        </a:rPr>
                        <a:t>отношении насилия, правилах поведения и </a:t>
                      </a:r>
                      <a:r>
                        <a:rPr sz="90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spc="-10" dirty="0">
                          <a:latin typeface="Microsoft Sans Serif"/>
                          <a:cs typeface="Microsoft Sans Serif"/>
                        </a:rPr>
                        <a:t>внутреннего</a:t>
                      </a:r>
                      <a:r>
                        <a:rPr sz="900" spc="2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spc="-5" dirty="0">
                          <a:latin typeface="Microsoft Sans Serif"/>
                          <a:cs typeface="Microsoft Sans Serif"/>
                        </a:rPr>
                        <a:t>трудового</a:t>
                      </a:r>
                      <a:r>
                        <a:rPr sz="900" spc="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spc="-10" dirty="0">
                          <a:latin typeface="Microsoft Sans Serif"/>
                          <a:cs typeface="Microsoft Sans Serif"/>
                        </a:rPr>
                        <a:t>распорядка</a:t>
                      </a:r>
                      <a:endParaRPr sz="9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438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EE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425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DDDA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11886" y="215849"/>
            <a:ext cx="7360514" cy="4533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5"/>
              </a:spcBef>
            </a:pPr>
            <a:r>
              <a:rPr sz="1400" spc="-10" dirty="0">
                <a:solidFill>
                  <a:schemeClr val="tx2"/>
                </a:solidFill>
              </a:rPr>
              <a:t>Направления</a:t>
            </a:r>
            <a:r>
              <a:rPr sz="1400" spc="-40" dirty="0">
                <a:solidFill>
                  <a:schemeClr val="tx2"/>
                </a:solidFill>
              </a:rPr>
              <a:t> </a:t>
            </a:r>
            <a:r>
              <a:rPr sz="1400" spc="-5" dirty="0">
                <a:solidFill>
                  <a:schemeClr val="tx2"/>
                </a:solidFill>
              </a:rPr>
              <a:t>организации</a:t>
            </a:r>
            <a:r>
              <a:rPr sz="1400" spc="-35" dirty="0">
                <a:solidFill>
                  <a:schemeClr val="tx2"/>
                </a:solidFill>
              </a:rPr>
              <a:t> </a:t>
            </a:r>
            <a:r>
              <a:rPr sz="1400" spc="-10" dirty="0">
                <a:solidFill>
                  <a:schemeClr val="tx2"/>
                </a:solidFill>
              </a:rPr>
              <a:t>психолого-педагогического</a:t>
            </a:r>
            <a:endParaRPr sz="1400">
              <a:solidFill>
                <a:schemeClr val="tx2"/>
              </a:solidFill>
            </a:endParaRPr>
          </a:p>
          <a:p>
            <a:pPr marL="12700" algn="ctr">
              <a:lnSpc>
                <a:spcPct val="100000"/>
              </a:lnSpc>
            </a:pPr>
            <a:r>
              <a:rPr sz="1400" spc="-5" dirty="0">
                <a:solidFill>
                  <a:schemeClr val="tx2"/>
                </a:solidFill>
              </a:rPr>
              <a:t>сопровождения</a:t>
            </a:r>
            <a:r>
              <a:rPr sz="1400" spc="-80" dirty="0">
                <a:solidFill>
                  <a:schemeClr val="tx2"/>
                </a:solidFill>
              </a:rPr>
              <a:t> </a:t>
            </a:r>
            <a:r>
              <a:rPr sz="1400" spc="-10" dirty="0">
                <a:solidFill>
                  <a:schemeClr val="tx2"/>
                </a:solidFill>
              </a:rPr>
              <a:t>детей</a:t>
            </a:r>
            <a:endParaRPr sz="1400">
              <a:solidFill>
                <a:schemeClr val="tx2"/>
              </a:solidFill>
            </a:endParaRPr>
          </a:p>
        </p:txBody>
      </p:sp>
      <p:sp>
        <p:nvSpPr>
          <p:cNvPr id="3" name="object 3"/>
          <p:cNvSpPr/>
          <p:nvPr/>
        </p:nvSpPr>
        <p:spPr>
          <a:xfrm>
            <a:off x="359994" y="700912"/>
            <a:ext cx="6445250" cy="635"/>
          </a:xfrm>
          <a:custGeom>
            <a:avLst/>
            <a:gdLst/>
            <a:ahLst/>
            <a:cxnLst/>
            <a:rect l="l" t="t" r="r" b="b"/>
            <a:pathLst>
              <a:path w="6445250" h="634">
                <a:moveTo>
                  <a:pt x="0" y="0"/>
                </a:moveTo>
                <a:lnTo>
                  <a:pt x="6445046" y="381"/>
                </a:lnTo>
              </a:path>
            </a:pathLst>
          </a:custGeom>
          <a:ln w="19049">
            <a:solidFill>
              <a:srgbClr val="4480C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4" name="object 4"/>
          <p:cNvGrpSpPr/>
          <p:nvPr/>
        </p:nvGrpSpPr>
        <p:grpSpPr>
          <a:xfrm>
            <a:off x="5305297" y="220624"/>
            <a:ext cx="3708400" cy="2394585"/>
            <a:chOff x="5305297" y="220624"/>
            <a:chExt cx="3708400" cy="2394585"/>
          </a:xfrm>
        </p:grpSpPr>
        <p:pic>
          <p:nvPicPr>
            <p:cNvPr id="5" name="object 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577581" y="220624"/>
              <a:ext cx="1020965" cy="945362"/>
            </a:xfrm>
            <a:prstGeom prst="rect">
              <a:avLst/>
            </a:prstGeom>
          </p:spPr>
        </p:pic>
        <p:sp>
          <p:nvSpPr>
            <p:cNvPr id="6" name="object 6"/>
            <p:cNvSpPr/>
            <p:nvPr/>
          </p:nvSpPr>
          <p:spPr>
            <a:xfrm>
              <a:off x="5317997" y="812418"/>
              <a:ext cx="3683000" cy="1790064"/>
            </a:xfrm>
            <a:custGeom>
              <a:avLst/>
              <a:gdLst/>
              <a:ahLst/>
              <a:cxnLst/>
              <a:rect l="l" t="t" r="r" b="b"/>
              <a:pathLst>
                <a:path w="3683000" h="1790064">
                  <a:moveTo>
                    <a:pt x="3682492" y="0"/>
                  </a:moveTo>
                  <a:lnTo>
                    <a:pt x="0" y="0"/>
                  </a:lnTo>
                  <a:lnTo>
                    <a:pt x="0" y="1789810"/>
                  </a:lnTo>
                  <a:lnTo>
                    <a:pt x="3682492" y="1789810"/>
                  </a:lnTo>
                  <a:lnTo>
                    <a:pt x="3682492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5317997" y="812418"/>
              <a:ext cx="3683000" cy="1790064"/>
            </a:xfrm>
            <a:custGeom>
              <a:avLst/>
              <a:gdLst/>
              <a:ahLst/>
              <a:cxnLst/>
              <a:rect l="l" t="t" r="r" b="b"/>
              <a:pathLst>
                <a:path w="3683000" h="1790064">
                  <a:moveTo>
                    <a:pt x="0" y="1789810"/>
                  </a:moveTo>
                  <a:lnTo>
                    <a:pt x="3682492" y="1789810"/>
                  </a:lnTo>
                  <a:lnTo>
                    <a:pt x="3682492" y="0"/>
                  </a:lnTo>
                  <a:lnTo>
                    <a:pt x="0" y="0"/>
                  </a:lnTo>
                  <a:lnTo>
                    <a:pt x="0" y="1789810"/>
                  </a:lnTo>
                  <a:close/>
                </a:path>
              </a:pathLst>
            </a:custGeom>
            <a:ln w="254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/>
          <p:nvPr/>
        </p:nvSpPr>
        <p:spPr>
          <a:xfrm>
            <a:off x="176212" y="812419"/>
            <a:ext cx="2281555" cy="181075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5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5"/>
              </a:spcBef>
            </a:pPr>
            <a:r>
              <a:rPr sz="1200" b="1" spc="-5" dirty="0">
                <a:solidFill>
                  <a:schemeClr val="tx1"/>
                </a:solidFill>
                <a:latin typeface="Arial"/>
                <a:cs typeface="Arial"/>
              </a:rPr>
              <a:t>Проведение</a:t>
            </a:r>
            <a:endParaRPr sz="1200">
              <a:solidFill>
                <a:schemeClr val="tx1"/>
              </a:solidFill>
              <a:latin typeface="Arial"/>
              <a:cs typeface="Arial"/>
            </a:endParaRPr>
          </a:p>
          <a:p>
            <a:pPr algn="ctr">
              <a:lnSpc>
                <a:spcPts val="1345"/>
              </a:lnSpc>
              <a:spcBef>
                <a:spcPts val="285"/>
              </a:spcBef>
            </a:pPr>
            <a:r>
              <a:rPr sz="1200" b="1" i="1" spc="-5" dirty="0">
                <a:solidFill>
                  <a:schemeClr val="tx1"/>
                </a:solidFill>
                <a:latin typeface="Arial"/>
                <a:cs typeface="Arial"/>
              </a:rPr>
              <a:t>мониторинга</a:t>
            </a:r>
            <a:endParaRPr sz="1200">
              <a:solidFill>
                <a:schemeClr val="tx1"/>
              </a:solidFill>
              <a:latin typeface="Arial"/>
              <a:cs typeface="Arial"/>
            </a:endParaRPr>
          </a:p>
          <a:p>
            <a:pPr algn="ctr">
              <a:lnSpc>
                <a:spcPts val="1245"/>
              </a:lnSpc>
            </a:pPr>
            <a:r>
              <a:rPr sz="1200" b="1" i="1" spc="-5" dirty="0">
                <a:solidFill>
                  <a:schemeClr val="tx1"/>
                </a:solidFill>
                <a:latin typeface="Arial"/>
                <a:cs typeface="Arial"/>
              </a:rPr>
              <a:t>психологического</a:t>
            </a:r>
            <a:endParaRPr sz="1200">
              <a:solidFill>
                <a:schemeClr val="tx1"/>
              </a:solidFill>
              <a:latin typeface="Arial"/>
              <a:cs typeface="Arial"/>
            </a:endParaRPr>
          </a:p>
          <a:p>
            <a:pPr algn="ctr">
              <a:lnSpc>
                <a:spcPts val="1340"/>
              </a:lnSpc>
            </a:pPr>
            <a:r>
              <a:rPr sz="1200" b="1" i="1" spc="-5" dirty="0">
                <a:solidFill>
                  <a:schemeClr val="tx1"/>
                </a:solidFill>
                <a:latin typeface="Arial"/>
                <a:cs typeface="Arial"/>
              </a:rPr>
              <a:t>состояния</a:t>
            </a:r>
            <a:r>
              <a:rPr sz="1200" b="1" i="1" spc="-7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200" b="1" i="1" spc="-5" dirty="0">
                <a:solidFill>
                  <a:schemeClr val="tx1"/>
                </a:solidFill>
                <a:latin typeface="Arial"/>
                <a:cs typeface="Arial"/>
              </a:rPr>
              <a:t>детей</a:t>
            </a:r>
            <a:endParaRPr sz="1200">
              <a:solidFill>
                <a:schemeClr val="tx1"/>
              </a:solidFill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290"/>
              </a:spcBef>
            </a:pPr>
            <a:r>
              <a:rPr sz="1200" b="1" spc="-10" dirty="0">
                <a:solidFill>
                  <a:schemeClr val="tx1"/>
                </a:solidFill>
                <a:latin typeface="Arial"/>
                <a:cs typeface="Arial"/>
              </a:rPr>
              <a:t>ветеранов</a:t>
            </a:r>
            <a:r>
              <a:rPr sz="1200" b="1" spc="-2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200" b="1" spc="-10" dirty="0">
                <a:solidFill>
                  <a:schemeClr val="tx1"/>
                </a:solidFill>
                <a:latin typeface="Arial"/>
                <a:cs typeface="Arial"/>
              </a:rPr>
              <a:t>(участников</a:t>
            </a:r>
            <a:r>
              <a:rPr sz="1200" b="1" spc="-10">
                <a:solidFill>
                  <a:schemeClr val="tx1"/>
                </a:solidFill>
                <a:latin typeface="Arial"/>
                <a:cs typeface="Arial"/>
              </a:rPr>
              <a:t>)</a:t>
            </a:r>
            <a:r>
              <a:rPr sz="1200" b="1" spc="5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200" b="1" spc="-15" smtClean="0">
                <a:solidFill>
                  <a:schemeClr val="tx1"/>
                </a:solidFill>
                <a:latin typeface="Arial"/>
                <a:cs typeface="Arial"/>
              </a:rPr>
              <a:t>СВО</a:t>
            </a:r>
            <a:endParaRPr lang="ru-RU" sz="1200" b="1" spc="-15" dirty="0" smtClean="0">
              <a:solidFill>
                <a:schemeClr val="tx1"/>
              </a:solidFill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290"/>
              </a:spcBef>
            </a:pPr>
            <a:endParaRPr lang="ru-RU" sz="1200" b="1" spc="-15" dirty="0">
              <a:solidFill>
                <a:schemeClr val="tx1"/>
              </a:solidFill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290"/>
              </a:spcBef>
            </a:pPr>
            <a:endParaRPr sz="12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756026" y="812419"/>
            <a:ext cx="2263775" cy="191077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 marL="635" algn="ctr">
              <a:lnSpc>
                <a:spcPct val="100000"/>
              </a:lnSpc>
              <a:spcBef>
                <a:spcPts val="1125"/>
              </a:spcBef>
            </a:pPr>
            <a:r>
              <a:rPr sz="1200" b="1" spc="-10" dirty="0">
                <a:solidFill>
                  <a:schemeClr val="tx1"/>
                </a:solidFill>
                <a:latin typeface="Arial"/>
                <a:cs typeface="Arial"/>
              </a:rPr>
              <a:t>Реализация</a:t>
            </a:r>
            <a:endParaRPr sz="1200">
              <a:solidFill>
                <a:schemeClr val="tx1"/>
              </a:solidFill>
              <a:latin typeface="Arial"/>
              <a:cs typeface="Arial"/>
            </a:endParaRPr>
          </a:p>
          <a:p>
            <a:pPr marL="635" algn="ctr">
              <a:lnSpc>
                <a:spcPts val="1345"/>
              </a:lnSpc>
              <a:spcBef>
                <a:spcPts val="290"/>
              </a:spcBef>
            </a:pPr>
            <a:r>
              <a:rPr sz="1200" b="1" i="1" spc="-5" dirty="0">
                <a:solidFill>
                  <a:schemeClr val="tx1"/>
                </a:solidFill>
                <a:latin typeface="Arial"/>
                <a:cs typeface="Arial"/>
              </a:rPr>
              <a:t>основных </a:t>
            </a:r>
            <a:r>
              <a:rPr sz="1200" b="1" i="1" spc="-10" dirty="0">
                <a:solidFill>
                  <a:schemeClr val="tx1"/>
                </a:solidFill>
                <a:latin typeface="Arial"/>
                <a:cs typeface="Arial"/>
              </a:rPr>
              <a:t>направлений</a:t>
            </a:r>
            <a:endParaRPr sz="1200">
              <a:solidFill>
                <a:schemeClr val="tx1"/>
              </a:solidFill>
              <a:latin typeface="Arial"/>
              <a:cs typeface="Arial"/>
            </a:endParaRPr>
          </a:p>
          <a:p>
            <a:pPr marL="52069" marR="44450" algn="ctr">
              <a:lnSpc>
                <a:spcPts val="1240"/>
              </a:lnSpc>
              <a:spcBef>
                <a:spcPts val="114"/>
              </a:spcBef>
            </a:pPr>
            <a:r>
              <a:rPr sz="1200" b="1" i="1" spc="-10" dirty="0">
                <a:solidFill>
                  <a:schemeClr val="tx1"/>
                </a:solidFill>
                <a:latin typeface="Arial"/>
                <a:cs typeface="Arial"/>
              </a:rPr>
              <a:t>психолого-педагогического </a:t>
            </a:r>
            <a:r>
              <a:rPr sz="1200" b="1" i="1" spc="-32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200" b="1" i="1" spc="-5" dirty="0">
                <a:solidFill>
                  <a:schemeClr val="tx1"/>
                </a:solidFill>
                <a:latin typeface="Arial"/>
                <a:cs typeface="Arial"/>
              </a:rPr>
              <a:t>сопровождения</a:t>
            </a:r>
            <a:r>
              <a:rPr sz="1200" b="1" i="1" spc="-2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200" b="1" i="1" spc="-5" dirty="0">
                <a:solidFill>
                  <a:schemeClr val="tx1"/>
                </a:solidFill>
                <a:latin typeface="Arial"/>
                <a:cs typeface="Arial"/>
              </a:rPr>
              <a:t>детей</a:t>
            </a:r>
            <a:endParaRPr sz="1200">
              <a:solidFill>
                <a:schemeClr val="tx1"/>
              </a:solidFill>
              <a:latin typeface="Arial"/>
              <a:cs typeface="Arial"/>
            </a:endParaRPr>
          </a:p>
          <a:p>
            <a:pPr marL="221615" marR="207010" indent="36195" algn="ctr">
              <a:lnSpc>
                <a:spcPts val="1250"/>
              </a:lnSpc>
              <a:spcBef>
                <a:spcPts val="475"/>
              </a:spcBef>
            </a:pPr>
            <a:r>
              <a:rPr sz="1200" b="1" spc="-10" dirty="0">
                <a:solidFill>
                  <a:schemeClr val="tx1"/>
                </a:solidFill>
                <a:latin typeface="Arial"/>
                <a:cs typeface="Arial"/>
              </a:rPr>
              <a:t>ветеранов (участников) </a:t>
            </a:r>
            <a:r>
              <a:rPr sz="1200" b="1" spc="-32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200" b="1" spc="-15" dirty="0">
                <a:solidFill>
                  <a:schemeClr val="tx1"/>
                </a:solidFill>
                <a:latin typeface="Arial"/>
                <a:cs typeface="Arial"/>
              </a:rPr>
              <a:t>СВО</a:t>
            </a:r>
            <a:r>
              <a:rPr sz="1200" b="1" spc="-3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chemeClr val="tx1"/>
                </a:solidFill>
                <a:latin typeface="Arial"/>
                <a:cs typeface="Arial"/>
              </a:rPr>
              <a:t>в</a:t>
            </a:r>
            <a:r>
              <a:rPr sz="1200" b="1" spc="-1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200" b="1" spc="-5">
                <a:solidFill>
                  <a:schemeClr val="tx1"/>
                </a:solidFill>
                <a:latin typeface="Arial"/>
                <a:cs typeface="Arial"/>
              </a:rPr>
              <a:t>период</a:t>
            </a:r>
            <a:r>
              <a:rPr sz="1200" b="1" spc="-3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200" b="1" spc="-10" smtClean="0">
                <a:solidFill>
                  <a:schemeClr val="tx1"/>
                </a:solidFill>
                <a:latin typeface="Arial"/>
                <a:cs typeface="Arial"/>
              </a:rPr>
              <a:t>обучения</a:t>
            </a:r>
            <a:endParaRPr lang="ru-RU" sz="1200" b="1" spc="-10" dirty="0" smtClean="0">
              <a:solidFill>
                <a:schemeClr val="tx1"/>
              </a:solidFill>
              <a:latin typeface="Arial"/>
              <a:cs typeface="Arial"/>
            </a:endParaRPr>
          </a:p>
          <a:p>
            <a:pPr marL="221615" marR="207010" indent="36195" algn="ctr">
              <a:lnSpc>
                <a:spcPts val="1250"/>
              </a:lnSpc>
              <a:spcBef>
                <a:spcPts val="475"/>
              </a:spcBef>
            </a:pPr>
            <a:endParaRPr lang="ru-RU" sz="1200" b="1" spc="-10" dirty="0">
              <a:solidFill>
                <a:schemeClr val="tx1"/>
              </a:solidFill>
              <a:latin typeface="Arial"/>
              <a:cs typeface="Arial"/>
            </a:endParaRPr>
          </a:p>
          <a:p>
            <a:pPr marL="221615" marR="207010" indent="36195" algn="ctr">
              <a:lnSpc>
                <a:spcPts val="1250"/>
              </a:lnSpc>
              <a:spcBef>
                <a:spcPts val="475"/>
              </a:spcBef>
            </a:pPr>
            <a:endParaRPr sz="12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317997" y="812419"/>
            <a:ext cx="3683000" cy="1790064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square" lIns="0" tIns="698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55"/>
              </a:spcBef>
            </a:pPr>
            <a:endParaRPr sz="1150">
              <a:latin typeface="Times New Roman"/>
              <a:cs typeface="Times New Roman"/>
            </a:endParaRPr>
          </a:p>
          <a:p>
            <a:pPr algn="ctr">
              <a:lnSpc>
                <a:spcPts val="1345"/>
              </a:lnSpc>
            </a:pPr>
            <a:r>
              <a:rPr sz="1200" b="1" spc="-5" dirty="0">
                <a:solidFill>
                  <a:srgbClr val="FFFFFF"/>
                </a:solidFill>
                <a:latin typeface="Arial"/>
                <a:cs typeface="Arial"/>
              </a:rPr>
              <a:t>Организация</a:t>
            </a:r>
            <a:r>
              <a:rPr sz="1200" b="1" spc="-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FFFFFF"/>
                </a:solidFill>
                <a:latin typeface="Arial"/>
                <a:cs typeface="Arial"/>
              </a:rPr>
              <a:t>и</a:t>
            </a:r>
            <a:r>
              <a:rPr sz="1200" b="1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b="1" spc="-5" dirty="0">
                <a:solidFill>
                  <a:srgbClr val="FFFFFF"/>
                </a:solidFill>
                <a:latin typeface="Arial"/>
                <a:cs typeface="Arial"/>
              </a:rPr>
              <a:t>проведение</a:t>
            </a:r>
            <a:r>
              <a:rPr sz="1200" b="1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b="1" spc="-10" dirty="0">
                <a:solidFill>
                  <a:srgbClr val="FFFFFF"/>
                </a:solidFill>
                <a:latin typeface="Arial"/>
                <a:cs typeface="Arial"/>
              </a:rPr>
              <a:t>мероприятий,</a:t>
            </a:r>
            <a:endParaRPr sz="1200">
              <a:latin typeface="Arial"/>
              <a:cs typeface="Arial"/>
            </a:endParaRPr>
          </a:p>
          <a:p>
            <a:pPr algn="ctr">
              <a:lnSpc>
                <a:spcPts val="1245"/>
              </a:lnSpc>
            </a:pPr>
            <a:r>
              <a:rPr sz="1200" b="1" spc="-10" dirty="0">
                <a:solidFill>
                  <a:srgbClr val="FFFFFF"/>
                </a:solidFill>
                <a:latin typeface="Arial"/>
                <a:cs typeface="Arial"/>
              </a:rPr>
              <a:t>направленных</a:t>
            </a:r>
            <a:r>
              <a:rPr sz="1200" b="1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b="1" spc="-5" dirty="0">
                <a:solidFill>
                  <a:srgbClr val="FFFFFF"/>
                </a:solidFill>
                <a:latin typeface="Arial"/>
                <a:cs typeface="Arial"/>
              </a:rPr>
              <a:t>на</a:t>
            </a:r>
            <a:r>
              <a:rPr sz="1200" b="1" spc="-10" dirty="0">
                <a:solidFill>
                  <a:srgbClr val="FFFFFF"/>
                </a:solidFill>
                <a:latin typeface="Arial"/>
                <a:cs typeface="Arial"/>
              </a:rPr>
              <a:t> формирование</a:t>
            </a:r>
            <a:r>
              <a:rPr sz="1200" b="1" spc="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FFFFFF"/>
                </a:solidFill>
                <a:latin typeface="Arial"/>
                <a:cs typeface="Arial"/>
              </a:rPr>
              <a:t>в</a:t>
            </a:r>
            <a:endParaRPr sz="1200">
              <a:latin typeface="Arial"/>
              <a:cs typeface="Arial"/>
            </a:endParaRPr>
          </a:p>
          <a:p>
            <a:pPr algn="ctr">
              <a:lnSpc>
                <a:spcPts val="1240"/>
              </a:lnSpc>
              <a:tabLst>
                <a:tab pos="1504315" algn="l"/>
              </a:tabLst>
            </a:pPr>
            <a:r>
              <a:rPr sz="1200" b="1" spc="-5" dirty="0">
                <a:solidFill>
                  <a:srgbClr val="FFFFFF"/>
                </a:solidFill>
                <a:latin typeface="Arial"/>
                <a:cs typeface="Arial"/>
              </a:rPr>
              <a:t>образовательной	организации</a:t>
            </a:r>
            <a:endParaRPr sz="1200">
              <a:latin typeface="Arial"/>
              <a:cs typeface="Arial"/>
            </a:endParaRPr>
          </a:p>
          <a:p>
            <a:pPr marL="139700" marR="132080" algn="ctr">
              <a:lnSpc>
                <a:spcPts val="1250"/>
              </a:lnSpc>
              <a:spcBef>
                <a:spcPts val="105"/>
              </a:spcBef>
              <a:tabLst>
                <a:tab pos="1388745" algn="l"/>
                <a:tab pos="2921635" algn="l"/>
              </a:tabLst>
            </a:pPr>
            <a:r>
              <a:rPr sz="1200" b="1" spc="-5" dirty="0">
                <a:solidFill>
                  <a:srgbClr val="FFFFFF"/>
                </a:solidFill>
                <a:latin typeface="Arial"/>
                <a:cs typeface="Arial"/>
              </a:rPr>
              <a:t>н</a:t>
            </a:r>
            <a:r>
              <a:rPr sz="1200" b="1" dirty="0">
                <a:solidFill>
                  <a:srgbClr val="FFFFFF"/>
                </a:solidFill>
                <a:latin typeface="Arial"/>
                <a:cs typeface="Arial"/>
              </a:rPr>
              <a:t>ео</a:t>
            </a:r>
            <a:r>
              <a:rPr sz="1200" b="1" spc="-25" dirty="0">
                <a:solidFill>
                  <a:srgbClr val="FFFFFF"/>
                </a:solidFill>
                <a:latin typeface="Arial"/>
                <a:cs typeface="Arial"/>
              </a:rPr>
              <a:t>б</a:t>
            </a:r>
            <a:r>
              <a:rPr sz="1200" b="1" spc="-20" dirty="0">
                <a:solidFill>
                  <a:srgbClr val="FFFFFF"/>
                </a:solidFill>
                <a:latin typeface="Arial"/>
                <a:cs typeface="Arial"/>
              </a:rPr>
              <a:t>х</a:t>
            </a:r>
            <a:r>
              <a:rPr sz="1200" b="1" spc="-15" dirty="0">
                <a:solidFill>
                  <a:srgbClr val="FFFFFF"/>
                </a:solidFill>
                <a:latin typeface="Arial"/>
                <a:cs typeface="Arial"/>
              </a:rPr>
              <a:t>о</a:t>
            </a:r>
            <a:r>
              <a:rPr sz="1200" b="1" spc="-10" dirty="0">
                <a:solidFill>
                  <a:srgbClr val="FFFFFF"/>
                </a:solidFill>
                <a:latin typeface="Arial"/>
                <a:cs typeface="Arial"/>
              </a:rPr>
              <a:t>ди</a:t>
            </a:r>
            <a:r>
              <a:rPr sz="1200" b="1" spc="-25" dirty="0">
                <a:solidFill>
                  <a:srgbClr val="FFFFFF"/>
                </a:solidFill>
                <a:latin typeface="Arial"/>
                <a:cs typeface="Arial"/>
              </a:rPr>
              <a:t>м</a:t>
            </a:r>
            <a:r>
              <a:rPr sz="1200" b="1" dirty="0">
                <a:solidFill>
                  <a:srgbClr val="FFFFFF"/>
                </a:solidFill>
                <a:latin typeface="Arial"/>
                <a:cs typeface="Arial"/>
              </a:rPr>
              <a:t>о</a:t>
            </a:r>
            <a:r>
              <a:rPr sz="1200" b="1" spc="-10" dirty="0">
                <a:solidFill>
                  <a:srgbClr val="FFFFFF"/>
                </a:solidFill>
                <a:latin typeface="Arial"/>
                <a:cs typeface="Arial"/>
              </a:rPr>
              <a:t>г</a:t>
            </a:r>
            <a:r>
              <a:rPr sz="1200" b="1" dirty="0">
                <a:solidFill>
                  <a:srgbClr val="FFFFFF"/>
                </a:solidFill>
                <a:latin typeface="Arial"/>
                <a:cs typeface="Arial"/>
              </a:rPr>
              <a:t>о	</a:t>
            </a:r>
            <a:r>
              <a:rPr sz="1200" b="1" spc="-5" dirty="0">
                <a:solidFill>
                  <a:srgbClr val="FFFFFF"/>
                </a:solidFill>
                <a:latin typeface="Arial"/>
                <a:cs typeface="Arial"/>
              </a:rPr>
              <a:t>п</a:t>
            </a:r>
            <a:r>
              <a:rPr sz="1200" b="1" dirty="0">
                <a:solidFill>
                  <a:srgbClr val="FFFFFF"/>
                </a:solidFill>
                <a:latin typeface="Arial"/>
                <a:cs typeface="Arial"/>
              </a:rPr>
              <a:t>с</a:t>
            </a:r>
            <a:r>
              <a:rPr sz="1200" b="1" spc="-10" dirty="0">
                <a:solidFill>
                  <a:srgbClr val="FFFFFF"/>
                </a:solidFill>
                <a:latin typeface="Arial"/>
                <a:cs typeface="Arial"/>
              </a:rPr>
              <a:t>и</a:t>
            </a:r>
            <a:r>
              <a:rPr sz="1200" b="1" spc="-20" dirty="0">
                <a:solidFill>
                  <a:srgbClr val="FFFFFF"/>
                </a:solidFill>
                <a:latin typeface="Arial"/>
                <a:cs typeface="Arial"/>
              </a:rPr>
              <a:t>х</a:t>
            </a:r>
            <a:r>
              <a:rPr sz="1200" b="1" spc="-25" dirty="0">
                <a:solidFill>
                  <a:srgbClr val="FFFFFF"/>
                </a:solidFill>
                <a:latin typeface="Arial"/>
                <a:cs typeface="Arial"/>
              </a:rPr>
              <a:t>о</a:t>
            </a:r>
            <a:r>
              <a:rPr sz="1200" b="1" spc="-10" dirty="0">
                <a:solidFill>
                  <a:srgbClr val="FFFFFF"/>
                </a:solidFill>
                <a:latin typeface="Arial"/>
                <a:cs typeface="Arial"/>
              </a:rPr>
              <a:t>л</a:t>
            </a:r>
            <a:r>
              <a:rPr sz="1200" b="1" dirty="0">
                <a:solidFill>
                  <a:srgbClr val="FFFFFF"/>
                </a:solidFill>
                <a:latin typeface="Arial"/>
                <a:cs typeface="Arial"/>
              </a:rPr>
              <a:t>ог</a:t>
            </a:r>
            <a:r>
              <a:rPr sz="1200" b="1" spc="-5" dirty="0">
                <a:solidFill>
                  <a:srgbClr val="FFFFFF"/>
                </a:solidFill>
                <a:latin typeface="Arial"/>
                <a:cs typeface="Arial"/>
              </a:rPr>
              <a:t>и</a:t>
            </a:r>
            <a:r>
              <a:rPr sz="1200" b="1" dirty="0">
                <a:solidFill>
                  <a:srgbClr val="FFFFFF"/>
                </a:solidFill>
                <a:latin typeface="Arial"/>
                <a:cs typeface="Arial"/>
              </a:rPr>
              <a:t>ч</a:t>
            </a:r>
            <a:r>
              <a:rPr sz="1200" b="1" spc="-10" dirty="0">
                <a:solidFill>
                  <a:srgbClr val="FFFFFF"/>
                </a:solidFill>
                <a:latin typeface="Arial"/>
                <a:cs typeface="Arial"/>
              </a:rPr>
              <a:t>е</a:t>
            </a:r>
            <a:r>
              <a:rPr sz="1200" b="1" dirty="0">
                <a:solidFill>
                  <a:srgbClr val="FFFFFF"/>
                </a:solidFill>
                <a:latin typeface="Arial"/>
                <a:cs typeface="Arial"/>
              </a:rPr>
              <a:t>с</a:t>
            </a:r>
            <a:r>
              <a:rPr sz="1200" b="1" spc="-15" dirty="0">
                <a:solidFill>
                  <a:srgbClr val="FFFFFF"/>
                </a:solidFill>
                <a:latin typeface="Arial"/>
                <a:cs typeface="Arial"/>
              </a:rPr>
              <a:t>к</a:t>
            </a:r>
            <a:r>
              <a:rPr sz="1200" b="1" dirty="0">
                <a:solidFill>
                  <a:srgbClr val="FFFFFF"/>
                </a:solidFill>
                <a:latin typeface="Arial"/>
                <a:cs typeface="Arial"/>
              </a:rPr>
              <a:t>о</a:t>
            </a:r>
            <a:r>
              <a:rPr sz="1200" b="1" spc="-10" dirty="0">
                <a:solidFill>
                  <a:srgbClr val="FFFFFF"/>
                </a:solidFill>
                <a:latin typeface="Arial"/>
                <a:cs typeface="Arial"/>
              </a:rPr>
              <a:t>г</a:t>
            </a:r>
            <a:r>
              <a:rPr sz="1200" b="1" dirty="0">
                <a:solidFill>
                  <a:srgbClr val="FFFFFF"/>
                </a:solidFill>
                <a:latin typeface="Arial"/>
                <a:cs typeface="Arial"/>
              </a:rPr>
              <a:t>о	</a:t>
            </a:r>
            <a:r>
              <a:rPr sz="1200" b="1" spc="10" dirty="0">
                <a:solidFill>
                  <a:srgbClr val="FFFFFF"/>
                </a:solidFill>
                <a:latin typeface="Arial"/>
                <a:cs typeface="Arial"/>
              </a:rPr>
              <a:t>к</a:t>
            </a:r>
            <a:r>
              <a:rPr sz="1200" b="1" dirty="0">
                <a:solidFill>
                  <a:srgbClr val="FFFFFF"/>
                </a:solidFill>
                <a:latin typeface="Arial"/>
                <a:cs typeface="Arial"/>
              </a:rPr>
              <a:t>л</a:t>
            </a:r>
            <a:r>
              <a:rPr sz="1200" b="1" spc="-10" dirty="0">
                <a:solidFill>
                  <a:srgbClr val="FFFFFF"/>
                </a:solidFill>
                <a:latin typeface="Arial"/>
                <a:cs typeface="Arial"/>
              </a:rPr>
              <a:t>и</a:t>
            </a:r>
            <a:r>
              <a:rPr sz="1200" b="1" spc="-25" dirty="0">
                <a:solidFill>
                  <a:srgbClr val="FFFFFF"/>
                </a:solidFill>
                <a:latin typeface="Arial"/>
                <a:cs typeface="Arial"/>
              </a:rPr>
              <a:t>м</a:t>
            </a:r>
            <a:r>
              <a:rPr sz="1200" b="1" dirty="0">
                <a:solidFill>
                  <a:srgbClr val="FFFFFF"/>
                </a:solidFill>
                <a:latin typeface="Arial"/>
                <a:cs typeface="Arial"/>
              </a:rPr>
              <a:t>а</a:t>
            </a:r>
            <a:r>
              <a:rPr sz="1200" b="1" spc="-15" dirty="0">
                <a:solidFill>
                  <a:srgbClr val="FFFFFF"/>
                </a:solidFill>
                <a:latin typeface="Arial"/>
                <a:cs typeface="Arial"/>
              </a:rPr>
              <a:t>т</a:t>
            </a:r>
            <a:r>
              <a:rPr sz="1200" b="1" dirty="0">
                <a:solidFill>
                  <a:srgbClr val="FFFFFF"/>
                </a:solidFill>
                <a:latin typeface="Arial"/>
                <a:cs typeface="Arial"/>
              </a:rPr>
              <a:t>а  </a:t>
            </a:r>
            <a:r>
              <a:rPr sz="1200" b="1" spc="-5" dirty="0">
                <a:solidFill>
                  <a:srgbClr val="FFFFFF"/>
                </a:solidFill>
                <a:latin typeface="Arial"/>
                <a:cs typeface="Arial"/>
              </a:rPr>
              <a:t>для</a:t>
            </a:r>
            <a:endParaRPr sz="1200">
              <a:latin typeface="Arial"/>
              <a:cs typeface="Arial"/>
            </a:endParaRPr>
          </a:p>
          <a:p>
            <a:pPr marL="445770" marR="437515" algn="ctr">
              <a:lnSpc>
                <a:spcPts val="1250"/>
              </a:lnSpc>
              <a:spcBef>
                <a:spcPts val="464"/>
              </a:spcBef>
            </a:pPr>
            <a:r>
              <a:rPr sz="1200" b="1" i="1" spc="-5" dirty="0">
                <a:solidFill>
                  <a:srgbClr val="FFFFFF"/>
                </a:solidFill>
                <a:latin typeface="Arial"/>
                <a:cs typeface="Arial"/>
              </a:rPr>
              <a:t>сохранения</a:t>
            </a:r>
            <a:r>
              <a:rPr sz="1200" b="1" i="1" spc="-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b="1" i="1" dirty="0">
                <a:solidFill>
                  <a:srgbClr val="FFFFFF"/>
                </a:solidFill>
                <a:latin typeface="Arial"/>
                <a:cs typeface="Arial"/>
              </a:rPr>
              <a:t>и</a:t>
            </a:r>
            <a:r>
              <a:rPr sz="1200" b="1" i="1" spc="-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b="1" i="1" spc="-5" dirty="0">
                <a:solidFill>
                  <a:srgbClr val="FFFFFF"/>
                </a:solidFill>
                <a:latin typeface="Arial"/>
                <a:cs typeface="Arial"/>
              </a:rPr>
              <a:t>(или)</a:t>
            </a:r>
            <a:r>
              <a:rPr sz="1200" b="1" i="1" spc="-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b="1" i="1" spc="-5" dirty="0">
                <a:solidFill>
                  <a:srgbClr val="FFFFFF"/>
                </a:solidFill>
                <a:latin typeface="Arial"/>
                <a:cs typeface="Arial"/>
              </a:rPr>
              <a:t>восстановления </a:t>
            </a:r>
            <a:r>
              <a:rPr sz="1200" b="1" i="1" spc="-3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b="1" i="1" spc="-5" dirty="0">
                <a:solidFill>
                  <a:srgbClr val="FFFFFF"/>
                </a:solidFill>
                <a:latin typeface="Arial"/>
                <a:cs typeface="Arial"/>
              </a:rPr>
              <a:t>психологического</a:t>
            </a:r>
            <a:r>
              <a:rPr sz="1200" b="1" i="1" spc="-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b="1" i="1" spc="-10" dirty="0">
                <a:solidFill>
                  <a:srgbClr val="FFFFFF"/>
                </a:solidFill>
                <a:latin typeface="Arial"/>
                <a:cs typeface="Arial"/>
              </a:rPr>
              <a:t>здоровья</a:t>
            </a:r>
            <a:r>
              <a:rPr sz="1200" b="1" i="1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b="1" i="1" spc="-5" dirty="0">
                <a:solidFill>
                  <a:srgbClr val="FFFFFF"/>
                </a:solidFill>
                <a:latin typeface="Arial"/>
                <a:cs typeface="Arial"/>
              </a:rPr>
              <a:t>детей</a:t>
            </a:r>
            <a:endParaRPr sz="12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275"/>
              </a:spcBef>
            </a:pPr>
            <a:r>
              <a:rPr sz="1200" b="1" spc="-10" dirty="0">
                <a:solidFill>
                  <a:srgbClr val="FFFFFF"/>
                </a:solidFill>
                <a:latin typeface="Arial"/>
                <a:cs typeface="Arial"/>
              </a:rPr>
              <a:t>ветеранов</a:t>
            </a:r>
            <a:r>
              <a:rPr sz="1200" b="1" spc="-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b="1" spc="-10" dirty="0">
                <a:solidFill>
                  <a:srgbClr val="FFFFFF"/>
                </a:solidFill>
                <a:latin typeface="Arial"/>
                <a:cs typeface="Arial"/>
              </a:rPr>
              <a:t>(участников)</a:t>
            </a:r>
            <a:r>
              <a:rPr sz="1200" b="1" spc="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b="1" spc="-15" dirty="0">
                <a:solidFill>
                  <a:srgbClr val="FFFFFF"/>
                </a:solidFill>
                <a:latin typeface="Arial"/>
                <a:cs typeface="Arial"/>
              </a:rPr>
              <a:t>СВО</a:t>
            </a:r>
            <a:endParaRPr sz="12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86855" y="2900502"/>
            <a:ext cx="2222500" cy="184633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0" tIns="127635" rIns="0" bIns="0" rtlCol="0">
            <a:spAutoFit/>
          </a:bodyPr>
          <a:lstStyle/>
          <a:p>
            <a:pPr algn="ctr">
              <a:lnSpc>
                <a:spcPts val="1345"/>
              </a:lnSpc>
              <a:spcBef>
                <a:spcPts val="1005"/>
              </a:spcBef>
            </a:pPr>
            <a:r>
              <a:rPr sz="1200" b="1" i="1" dirty="0">
                <a:solidFill>
                  <a:schemeClr val="tx1"/>
                </a:solidFill>
                <a:latin typeface="Arial"/>
                <a:cs typeface="Arial"/>
              </a:rPr>
              <a:t>Оказание</a:t>
            </a:r>
            <a:r>
              <a:rPr sz="1200" b="1" i="1" spc="28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200" b="1" i="1" spc="-5" dirty="0">
                <a:solidFill>
                  <a:schemeClr val="tx1"/>
                </a:solidFill>
                <a:latin typeface="Arial"/>
                <a:cs typeface="Arial"/>
              </a:rPr>
              <a:t>экстренной</a:t>
            </a:r>
            <a:endParaRPr sz="1200">
              <a:solidFill>
                <a:schemeClr val="tx1"/>
              </a:solidFill>
              <a:latin typeface="Arial"/>
              <a:cs typeface="Arial"/>
            </a:endParaRPr>
          </a:p>
          <a:p>
            <a:pPr marL="89535" marR="82550" algn="ctr">
              <a:lnSpc>
                <a:spcPts val="1240"/>
              </a:lnSpc>
              <a:spcBef>
                <a:spcPts val="110"/>
              </a:spcBef>
            </a:pPr>
            <a:r>
              <a:rPr sz="1200" b="1" i="1" spc="-5" dirty="0">
                <a:solidFill>
                  <a:schemeClr val="tx1"/>
                </a:solidFill>
                <a:latin typeface="Arial"/>
                <a:cs typeface="Arial"/>
              </a:rPr>
              <a:t>психологической</a:t>
            </a:r>
            <a:r>
              <a:rPr sz="1200" b="1" i="1" spc="-7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200" b="1" i="1" dirty="0">
                <a:solidFill>
                  <a:schemeClr val="tx1"/>
                </a:solidFill>
                <a:latin typeface="Arial"/>
                <a:cs typeface="Arial"/>
              </a:rPr>
              <a:t>помощи, </a:t>
            </a:r>
            <a:r>
              <a:rPr sz="1200" b="1" i="1" spc="-31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200" b="1" i="1" spc="-5" dirty="0">
                <a:solidFill>
                  <a:schemeClr val="tx1"/>
                </a:solidFill>
                <a:latin typeface="Arial"/>
                <a:cs typeface="Arial"/>
              </a:rPr>
              <a:t>психологической</a:t>
            </a:r>
            <a:endParaRPr sz="1200">
              <a:solidFill>
                <a:schemeClr val="tx1"/>
              </a:solidFill>
              <a:latin typeface="Arial"/>
              <a:cs typeface="Arial"/>
            </a:endParaRPr>
          </a:p>
          <a:p>
            <a:pPr algn="ctr">
              <a:lnSpc>
                <a:spcPts val="1140"/>
              </a:lnSpc>
            </a:pPr>
            <a:r>
              <a:rPr sz="1200" b="1" i="1" dirty="0">
                <a:solidFill>
                  <a:schemeClr val="tx1"/>
                </a:solidFill>
                <a:latin typeface="Arial"/>
                <a:cs typeface="Arial"/>
              </a:rPr>
              <a:t>коррекции</a:t>
            </a:r>
            <a:r>
              <a:rPr sz="1200" b="1" i="1" spc="-3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200" b="1" i="1" dirty="0">
                <a:solidFill>
                  <a:schemeClr val="tx1"/>
                </a:solidFill>
                <a:latin typeface="Arial"/>
                <a:cs typeface="Arial"/>
              </a:rPr>
              <a:t>и</a:t>
            </a:r>
            <a:r>
              <a:rPr sz="1200" b="1" i="1" spc="-2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200" b="1" i="1" spc="-5" dirty="0">
                <a:solidFill>
                  <a:schemeClr val="tx1"/>
                </a:solidFill>
                <a:latin typeface="Arial"/>
                <a:cs typeface="Arial"/>
              </a:rPr>
              <a:t>поддержки</a:t>
            </a:r>
            <a:endParaRPr sz="1200">
              <a:solidFill>
                <a:schemeClr val="tx1"/>
              </a:solidFill>
              <a:latin typeface="Arial"/>
              <a:cs typeface="Arial"/>
            </a:endParaRPr>
          </a:p>
          <a:p>
            <a:pPr algn="ctr">
              <a:lnSpc>
                <a:spcPts val="1345"/>
              </a:lnSpc>
            </a:pPr>
            <a:r>
              <a:rPr sz="1200" b="1" i="1" spc="-5" dirty="0">
                <a:solidFill>
                  <a:schemeClr val="tx1"/>
                </a:solidFill>
                <a:latin typeface="Arial"/>
                <a:cs typeface="Arial"/>
              </a:rPr>
              <a:t>детям</a:t>
            </a:r>
            <a:endParaRPr sz="1200">
              <a:solidFill>
                <a:schemeClr val="tx1"/>
              </a:solidFill>
              <a:latin typeface="Arial"/>
              <a:cs typeface="Arial"/>
            </a:endParaRPr>
          </a:p>
          <a:p>
            <a:pPr marL="146050" marR="140335" algn="ctr">
              <a:lnSpc>
                <a:spcPct val="86400"/>
              </a:lnSpc>
              <a:spcBef>
                <a:spcPts val="475"/>
              </a:spcBef>
            </a:pPr>
            <a:r>
              <a:rPr sz="1200" b="1" spc="-10" dirty="0">
                <a:solidFill>
                  <a:schemeClr val="tx1"/>
                </a:solidFill>
                <a:latin typeface="Arial"/>
                <a:cs typeface="Arial"/>
              </a:rPr>
              <a:t>ветеранов (участников) </a:t>
            </a:r>
            <a:r>
              <a:rPr sz="1200" b="1" spc="-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200" b="1" spc="-15" dirty="0">
                <a:solidFill>
                  <a:schemeClr val="tx1"/>
                </a:solidFill>
                <a:latin typeface="Arial"/>
                <a:cs typeface="Arial"/>
              </a:rPr>
              <a:t>СВО</a:t>
            </a:r>
            <a:r>
              <a:rPr sz="1200" b="1" spc="-2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chemeClr val="tx1"/>
                </a:solidFill>
                <a:latin typeface="Arial"/>
                <a:cs typeface="Arial"/>
              </a:rPr>
              <a:t>и</a:t>
            </a:r>
            <a:r>
              <a:rPr sz="1200" b="1" spc="-1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200" b="1" spc="-5" dirty="0">
                <a:solidFill>
                  <a:schemeClr val="tx1"/>
                </a:solidFill>
                <a:latin typeface="Arial"/>
                <a:cs typeface="Arial"/>
              </a:rPr>
              <a:t>членам</a:t>
            </a:r>
            <a:r>
              <a:rPr sz="1200" b="1" spc="-4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200" b="1" spc="-5" dirty="0">
                <a:solidFill>
                  <a:schemeClr val="tx1"/>
                </a:solidFill>
                <a:latin typeface="Arial"/>
                <a:cs typeface="Arial"/>
              </a:rPr>
              <a:t>их</a:t>
            </a:r>
            <a:r>
              <a:rPr sz="1200" b="1" spc="-1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200" b="1" spc="-5" dirty="0">
                <a:solidFill>
                  <a:schemeClr val="tx1"/>
                </a:solidFill>
                <a:latin typeface="Arial"/>
                <a:cs typeface="Arial"/>
              </a:rPr>
              <a:t>семей</a:t>
            </a:r>
            <a:r>
              <a:rPr sz="1200" b="1" spc="-2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chemeClr val="tx1"/>
                </a:solidFill>
                <a:latin typeface="Arial"/>
                <a:cs typeface="Arial"/>
              </a:rPr>
              <a:t>в </a:t>
            </a:r>
            <a:r>
              <a:rPr sz="1200" b="1" spc="-32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200" b="1" spc="-10" dirty="0">
                <a:solidFill>
                  <a:schemeClr val="tx1"/>
                </a:solidFill>
                <a:latin typeface="Arial"/>
                <a:cs typeface="Arial"/>
              </a:rPr>
              <a:t>очном </a:t>
            </a:r>
            <a:r>
              <a:rPr sz="1200" b="1" dirty="0">
                <a:solidFill>
                  <a:schemeClr val="tx1"/>
                </a:solidFill>
                <a:latin typeface="Arial"/>
                <a:cs typeface="Arial"/>
              </a:rPr>
              <a:t>и </a:t>
            </a:r>
            <a:r>
              <a:rPr sz="1200" b="1" spc="-10">
                <a:solidFill>
                  <a:schemeClr val="tx1"/>
                </a:solidFill>
                <a:latin typeface="Arial"/>
                <a:cs typeface="Arial"/>
              </a:rPr>
              <a:t>дистанционном </a:t>
            </a:r>
            <a:r>
              <a:rPr sz="1200" b="1" spc="-5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200" b="1" spc="-5" smtClean="0">
                <a:solidFill>
                  <a:schemeClr val="tx1"/>
                </a:solidFill>
                <a:latin typeface="Arial"/>
                <a:cs typeface="Arial"/>
              </a:rPr>
              <a:t>режиме</a:t>
            </a:r>
            <a:endParaRPr lang="ru-RU" sz="1200" b="1" spc="-5" dirty="0" smtClean="0">
              <a:solidFill>
                <a:schemeClr val="tx1"/>
              </a:solidFill>
              <a:latin typeface="Arial"/>
              <a:cs typeface="Arial"/>
            </a:endParaRPr>
          </a:p>
          <a:p>
            <a:pPr marL="146050" marR="140335" algn="ctr">
              <a:lnSpc>
                <a:spcPct val="86400"/>
              </a:lnSpc>
              <a:spcBef>
                <a:spcPts val="475"/>
              </a:spcBef>
            </a:pPr>
            <a:endParaRPr sz="12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707258" y="2900502"/>
            <a:ext cx="2361565" cy="196496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0" tIns="635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50"/>
              </a:spcBef>
            </a:pPr>
            <a:endParaRPr sz="1700">
              <a:latin typeface="Times New Roman"/>
              <a:cs typeface="Times New Roman"/>
            </a:endParaRPr>
          </a:p>
          <a:p>
            <a:pPr marL="1270" algn="ctr">
              <a:lnSpc>
                <a:spcPct val="100000"/>
              </a:lnSpc>
            </a:pPr>
            <a:r>
              <a:rPr sz="1200" b="1" spc="-5" dirty="0">
                <a:solidFill>
                  <a:schemeClr val="tx1"/>
                </a:solidFill>
                <a:latin typeface="Arial"/>
                <a:cs typeface="Arial"/>
              </a:rPr>
              <a:t>Организация</a:t>
            </a:r>
            <a:endParaRPr sz="1200">
              <a:solidFill>
                <a:schemeClr val="tx1"/>
              </a:solidFill>
              <a:latin typeface="Arial"/>
              <a:cs typeface="Arial"/>
            </a:endParaRPr>
          </a:p>
          <a:p>
            <a:pPr algn="ctr">
              <a:lnSpc>
                <a:spcPts val="1345"/>
              </a:lnSpc>
              <a:spcBef>
                <a:spcPts val="290"/>
              </a:spcBef>
            </a:pPr>
            <a:r>
              <a:rPr sz="1200" b="1" i="1" spc="-10" dirty="0">
                <a:solidFill>
                  <a:schemeClr val="tx1"/>
                </a:solidFill>
                <a:latin typeface="Arial"/>
                <a:cs typeface="Arial"/>
              </a:rPr>
              <a:t>сетевого</a:t>
            </a:r>
            <a:r>
              <a:rPr sz="1200" b="1" i="1" spc="-7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200" b="1" i="1" dirty="0">
                <a:solidFill>
                  <a:schemeClr val="tx1"/>
                </a:solidFill>
                <a:latin typeface="Arial"/>
                <a:cs typeface="Arial"/>
              </a:rPr>
              <a:t>и</a:t>
            </a:r>
            <a:endParaRPr sz="1200">
              <a:solidFill>
                <a:schemeClr val="tx1"/>
              </a:solidFill>
              <a:latin typeface="Arial"/>
              <a:cs typeface="Arial"/>
            </a:endParaRPr>
          </a:p>
          <a:p>
            <a:pPr algn="ctr">
              <a:lnSpc>
                <a:spcPts val="1245"/>
              </a:lnSpc>
            </a:pPr>
            <a:r>
              <a:rPr sz="1200" b="1" i="1" spc="-10" dirty="0">
                <a:solidFill>
                  <a:schemeClr val="tx1"/>
                </a:solidFill>
                <a:latin typeface="Arial"/>
                <a:cs typeface="Arial"/>
              </a:rPr>
              <a:t>межведомственного</a:t>
            </a:r>
            <a:endParaRPr sz="1200">
              <a:solidFill>
                <a:schemeClr val="tx1"/>
              </a:solidFill>
              <a:latin typeface="Arial"/>
              <a:cs typeface="Arial"/>
            </a:endParaRPr>
          </a:p>
          <a:p>
            <a:pPr algn="ctr">
              <a:lnSpc>
                <a:spcPts val="1340"/>
              </a:lnSpc>
            </a:pPr>
            <a:r>
              <a:rPr sz="1200" b="1" i="1" spc="-5" dirty="0">
                <a:solidFill>
                  <a:schemeClr val="tx1"/>
                </a:solidFill>
                <a:latin typeface="Arial"/>
                <a:cs typeface="Arial"/>
              </a:rPr>
              <a:t>взаимодействия</a:t>
            </a:r>
            <a:endParaRPr sz="1200">
              <a:solidFill>
                <a:schemeClr val="tx1"/>
              </a:solidFill>
              <a:latin typeface="Arial"/>
              <a:cs typeface="Arial"/>
            </a:endParaRPr>
          </a:p>
          <a:p>
            <a:pPr marL="92075" marR="85725" indent="50165" algn="just">
              <a:lnSpc>
                <a:spcPct val="86300"/>
              </a:lnSpc>
              <a:spcBef>
                <a:spcPts val="484"/>
              </a:spcBef>
            </a:pPr>
            <a:r>
              <a:rPr sz="1200" b="1" spc="-5" dirty="0">
                <a:solidFill>
                  <a:schemeClr val="tx1"/>
                </a:solidFill>
                <a:latin typeface="Arial"/>
                <a:cs typeface="Arial"/>
              </a:rPr>
              <a:t>для оказания </a:t>
            </a:r>
            <a:r>
              <a:rPr sz="1200" b="1" spc="-10" dirty="0">
                <a:solidFill>
                  <a:schemeClr val="tx1"/>
                </a:solidFill>
                <a:latin typeface="Arial"/>
                <a:cs typeface="Arial"/>
              </a:rPr>
              <a:t>необходимой </a:t>
            </a:r>
            <a:r>
              <a:rPr sz="1200" b="1" spc="-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200" b="1" spc="-15" dirty="0">
                <a:solidFill>
                  <a:schemeClr val="tx1"/>
                </a:solidFill>
                <a:latin typeface="Arial"/>
                <a:cs typeface="Arial"/>
              </a:rPr>
              <a:t>помощи </a:t>
            </a:r>
            <a:r>
              <a:rPr sz="1200" b="1" dirty="0">
                <a:solidFill>
                  <a:schemeClr val="tx1"/>
                </a:solidFill>
                <a:latin typeface="Arial"/>
                <a:cs typeface="Arial"/>
              </a:rPr>
              <a:t>и </a:t>
            </a:r>
            <a:r>
              <a:rPr sz="1200" b="1" spc="-10" dirty="0">
                <a:solidFill>
                  <a:schemeClr val="tx1"/>
                </a:solidFill>
                <a:latin typeface="Arial"/>
                <a:cs typeface="Arial"/>
              </a:rPr>
              <a:t>поддержки детей </a:t>
            </a:r>
            <a:r>
              <a:rPr sz="1200" b="1" spc="-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200" b="1" spc="-10" dirty="0">
                <a:solidFill>
                  <a:schemeClr val="tx1"/>
                </a:solidFill>
                <a:latin typeface="Arial"/>
                <a:cs typeface="Arial"/>
              </a:rPr>
              <a:t>ветеранов</a:t>
            </a:r>
            <a:r>
              <a:rPr sz="1200" b="1" spc="-2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200" b="1" spc="-10" dirty="0">
                <a:solidFill>
                  <a:schemeClr val="tx1"/>
                </a:solidFill>
                <a:latin typeface="Arial"/>
                <a:cs typeface="Arial"/>
              </a:rPr>
              <a:t>(участников</a:t>
            </a:r>
            <a:r>
              <a:rPr sz="1200" b="1" spc="-10">
                <a:solidFill>
                  <a:schemeClr val="tx1"/>
                </a:solidFill>
                <a:latin typeface="Arial"/>
                <a:cs typeface="Arial"/>
              </a:rPr>
              <a:t>)</a:t>
            </a:r>
            <a:r>
              <a:rPr sz="1200" b="1" spc="45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200" b="1" spc="-15" smtClean="0">
                <a:solidFill>
                  <a:schemeClr val="tx1"/>
                </a:solidFill>
                <a:latin typeface="Arial"/>
                <a:cs typeface="Arial"/>
              </a:rPr>
              <a:t>СВО</a:t>
            </a:r>
            <a:endParaRPr lang="ru-RU" sz="1200" b="1" spc="-15" dirty="0" smtClean="0">
              <a:solidFill>
                <a:schemeClr val="tx1"/>
              </a:solidFill>
              <a:latin typeface="Arial"/>
              <a:cs typeface="Arial"/>
            </a:endParaRPr>
          </a:p>
          <a:p>
            <a:pPr marL="92075" marR="85725" indent="50165" algn="just">
              <a:lnSpc>
                <a:spcPct val="86300"/>
              </a:lnSpc>
              <a:spcBef>
                <a:spcPts val="484"/>
              </a:spcBef>
            </a:pPr>
            <a:endParaRPr lang="ru-RU" sz="1200" b="1" spc="-15" dirty="0">
              <a:solidFill>
                <a:schemeClr val="tx1"/>
              </a:solidFill>
              <a:latin typeface="Arial"/>
              <a:cs typeface="Arial"/>
            </a:endParaRPr>
          </a:p>
          <a:p>
            <a:pPr marL="92075" marR="85725" indent="50165" algn="just">
              <a:lnSpc>
                <a:spcPct val="86300"/>
              </a:lnSpc>
              <a:spcBef>
                <a:spcPts val="484"/>
              </a:spcBef>
            </a:pPr>
            <a:endParaRPr sz="12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5366639" y="2900502"/>
            <a:ext cx="3623310" cy="1938992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 marL="1905" algn="ctr">
              <a:lnSpc>
                <a:spcPct val="100000"/>
              </a:lnSpc>
              <a:spcBef>
                <a:spcPts val="5"/>
              </a:spcBef>
            </a:pPr>
            <a:r>
              <a:rPr sz="1200" b="1" spc="-5" dirty="0">
                <a:solidFill>
                  <a:srgbClr val="FFFFFF"/>
                </a:solidFill>
                <a:latin typeface="Arial"/>
                <a:cs typeface="Arial"/>
              </a:rPr>
              <a:t>Обеспечение</a:t>
            </a:r>
            <a:endParaRPr sz="1200">
              <a:latin typeface="Arial"/>
              <a:cs typeface="Arial"/>
            </a:endParaRPr>
          </a:p>
          <a:p>
            <a:pPr marL="2540" algn="ctr">
              <a:lnSpc>
                <a:spcPct val="100000"/>
              </a:lnSpc>
              <a:spcBef>
                <a:spcPts val="285"/>
              </a:spcBef>
            </a:pPr>
            <a:r>
              <a:rPr sz="1200" b="1" i="1" spc="-5" dirty="0">
                <a:solidFill>
                  <a:srgbClr val="FFFFFF"/>
                </a:solidFill>
                <a:latin typeface="Arial"/>
                <a:cs typeface="Arial"/>
              </a:rPr>
              <a:t>информирования</a:t>
            </a:r>
            <a:r>
              <a:rPr sz="1200" b="1" i="1" spc="-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b="1" i="1" spc="-5" dirty="0">
                <a:solidFill>
                  <a:srgbClr val="FFFFFF"/>
                </a:solidFill>
                <a:latin typeface="Arial"/>
                <a:cs typeface="Arial"/>
              </a:rPr>
              <a:t>детей</a:t>
            </a:r>
            <a:endParaRPr sz="1200">
              <a:latin typeface="Arial"/>
              <a:cs typeface="Arial"/>
            </a:endParaRPr>
          </a:p>
          <a:p>
            <a:pPr marL="43180" algn="ctr">
              <a:lnSpc>
                <a:spcPts val="1340"/>
              </a:lnSpc>
              <a:spcBef>
                <a:spcPts val="290"/>
              </a:spcBef>
            </a:pPr>
            <a:r>
              <a:rPr sz="1200" b="1" spc="-10" dirty="0">
                <a:solidFill>
                  <a:srgbClr val="FFFFFF"/>
                </a:solidFill>
                <a:latin typeface="Arial"/>
                <a:cs typeface="Arial"/>
              </a:rPr>
              <a:t>ветеранов (участников)</a:t>
            </a:r>
            <a:r>
              <a:rPr sz="1200" b="1" spc="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b="1" spc="-10" dirty="0">
                <a:solidFill>
                  <a:srgbClr val="FFFFFF"/>
                </a:solidFill>
                <a:latin typeface="Arial"/>
                <a:cs typeface="Arial"/>
              </a:rPr>
              <a:t>СВО, </a:t>
            </a:r>
            <a:r>
              <a:rPr sz="1200" b="1" spc="-5" dirty="0">
                <a:solidFill>
                  <a:srgbClr val="FFFFFF"/>
                </a:solidFill>
                <a:latin typeface="Arial"/>
                <a:cs typeface="Arial"/>
              </a:rPr>
              <a:t>членов</a:t>
            </a:r>
            <a:r>
              <a:rPr sz="1200" b="1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b="1" spc="-5" dirty="0">
                <a:solidFill>
                  <a:srgbClr val="FFFFFF"/>
                </a:solidFill>
                <a:latin typeface="Arial"/>
                <a:cs typeface="Arial"/>
              </a:rPr>
              <a:t>их</a:t>
            </a:r>
            <a:endParaRPr sz="1200">
              <a:latin typeface="Arial"/>
              <a:cs typeface="Arial"/>
            </a:endParaRPr>
          </a:p>
          <a:p>
            <a:pPr marL="635" algn="ctr">
              <a:lnSpc>
                <a:spcPts val="1240"/>
              </a:lnSpc>
            </a:pPr>
            <a:r>
              <a:rPr sz="1200" b="1" spc="-10" dirty="0">
                <a:solidFill>
                  <a:srgbClr val="FFFFFF"/>
                </a:solidFill>
                <a:latin typeface="Arial"/>
                <a:cs typeface="Arial"/>
              </a:rPr>
              <a:t>семей, </a:t>
            </a:r>
            <a:r>
              <a:rPr sz="1200" b="1" spc="-5" dirty="0">
                <a:solidFill>
                  <a:srgbClr val="FFFFFF"/>
                </a:solidFill>
                <a:latin typeface="Arial"/>
                <a:cs typeface="Arial"/>
              </a:rPr>
              <a:t>педагогических</a:t>
            </a:r>
            <a:r>
              <a:rPr sz="1200" b="1" spc="-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b="1" spc="-10" dirty="0">
                <a:solidFill>
                  <a:srgbClr val="FFFFFF"/>
                </a:solidFill>
                <a:latin typeface="Arial"/>
                <a:cs typeface="Arial"/>
              </a:rPr>
              <a:t>работников</a:t>
            </a:r>
            <a:endParaRPr sz="1200">
              <a:latin typeface="Arial"/>
              <a:cs typeface="Arial"/>
            </a:endParaRPr>
          </a:p>
          <a:p>
            <a:pPr marL="52705" marR="44450" algn="ctr">
              <a:lnSpc>
                <a:spcPts val="1250"/>
              </a:lnSpc>
              <a:spcBef>
                <a:spcPts val="105"/>
              </a:spcBef>
            </a:pPr>
            <a:r>
              <a:rPr sz="1200" b="1" spc="-5" dirty="0">
                <a:solidFill>
                  <a:srgbClr val="FFFFFF"/>
                </a:solidFill>
                <a:latin typeface="Arial"/>
                <a:cs typeface="Arial"/>
              </a:rPr>
              <a:t>образовательной организации </a:t>
            </a:r>
            <a:r>
              <a:rPr sz="1200" b="1" dirty="0">
                <a:solidFill>
                  <a:srgbClr val="FFFFFF"/>
                </a:solidFill>
                <a:latin typeface="Arial"/>
                <a:cs typeface="Arial"/>
              </a:rPr>
              <a:t>о </a:t>
            </a:r>
            <a:r>
              <a:rPr sz="1200" b="1" spc="-15" dirty="0">
                <a:solidFill>
                  <a:srgbClr val="FFFFFF"/>
                </a:solidFill>
                <a:latin typeface="Arial"/>
                <a:cs typeface="Arial"/>
              </a:rPr>
              <a:t>возможности </a:t>
            </a:r>
            <a:r>
              <a:rPr sz="1200" b="1" spc="-3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FFFFFF"/>
                </a:solidFill>
                <a:latin typeface="Arial"/>
                <a:cs typeface="Arial"/>
              </a:rPr>
              <a:t>и</a:t>
            </a:r>
            <a:r>
              <a:rPr sz="1200" b="1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b="1" spc="-10" dirty="0">
                <a:solidFill>
                  <a:srgbClr val="FFFFFF"/>
                </a:solidFill>
                <a:latin typeface="Arial"/>
                <a:cs typeface="Arial"/>
              </a:rPr>
              <a:t>ресурсах</a:t>
            </a:r>
            <a:r>
              <a:rPr sz="1200" b="1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b="1" spc="-10" dirty="0">
                <a:solidFill>
                  <a:srgbClr val="FFFFFF"/>
                </a:solidFill>
                <a:latin typeface="Arial"/>
                <a:cs typeface="Arial"/>
              </a:rPr>
              <a:t>получения</a:t>
            </a:r>
            <a:r>
              <a:rPr sz="1200" b="1" spc="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b="1" spc="-10" dirty="0">
                <a:solidFill>
                  <a:srgbClr val="FFFFFF"/>
                </a:solidFill>
                <a:latin typeface="Arial"/>
                <a:cs typeface="Arial"/>
              </a:rPr>
              <a:t>психологической</a:t>
            </a:r>
            <a:endParaRPr sz="1200">
              <a:latin typeface="Arial"/>
              <a:cs typeface="Arial"/>
            </a:endParaRPr>
          </a:p>
          <a:p>
            <a:pPr marL="3175" algn="ctr">
              <a:lnSpc>
                <a:spcPts val="1130"/>
              </a:lnSpc>
            </a:pPr>
            <a:r>
              <a:rPr sz="1200" b="1" spc="-15" dirty="0">
                <a:solidFill>
                  <a:srgbClr val="FFFFFF"/>
                </a:solidFill>
                <a:latin typeface="Arial"/>
                <a:cs typeface="Arial"/>
              </a:rPr>
              <a:t>помощи,</a:t>
            </a:r>
            <a:r>
              <a:rPr sz="1200" b="1" spc="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b="1" spc="-10" dirty="0">
                <a:solidFill>
                  <a:srgbClr val="FFFFFF"/>
                </a:solidFill>
                <a:latin typeface="Arial"/>
                <a:cs typeface="Arial"/>
              </a:rPr>
              <a:t>психолого-педагогической</a:t>
            </a:r>
            <a:endParaRPr sz="1200">
              <a:latin typeface="Arial"/>
              <a:cs typeface="Arial"/>
            </a:endParaRPr>
          </a:p>
          <a:p>
            <a:pPr marL="1905" algn="ctr">
              <a:lnSpc>
                <a:spcPts val="1345"/>
              </a:lnSpc>
            </a:pPr>
            <a:r>
              <a:rPr lang="ru-RU" sz="1200" b="1" spc="-10" dirty="0" smtClean="0">
                <a:solidFill>
                  <a:srgbClr val="FFFFFF"/>
                </a:solidFill>
                <a:latin typeface="Arial"/>
                <a:cs typeface="Arial"/>
              </a:rPr>
              <a:t>П</a:t>
            </a:r>
            <a:r>
              <a:rPr sz="1200" b="1" spc="-10" smtClean="0">
                <a:solidFill>
                  <a:srgbClr val="FFFFFF"/>
                </a:solidFill>
                <a:latin typeface="Arial"/>
                <a:cs typeface="Arial"/>
              </a:rPr>
              <a:t>оддержки</a:t>
            </a:r>
            <a:endParaRPr lang="ru-RU" sz="1200" b="1" spc="-10" dirty="0" smtClean="0">
              <a:solidFill>
                <a:srgbClr val="FFFFFF"/>
              </a:solidFill>
              <a:latin typeface="Arial"/>
              <a:cs typeface="Arial"/>
            </a:endParaRPr>
          </a:p>
          <a:p>
            <a:pPr marL="1905" algn="ctr">
              <a:lnSpc>
                <a:spcPts val="1345"/>
              </a:lnSpc>
            </a:pPr>
            <a:endParaRPr lang="ru-RU" sz="1200" b="1" spc="-10" dirty="0">
              <a:solidFill>
                <a:srgbClr val="FFFFFF"/>
              </a:solidFill>
              <a:latin typeface="Arial"/>
              <a:cs typeface="Arial"/>
            </a:endParaRPr>
          </a:p>
          <a:p>
            <a:pPr marL="1905" algn="ctr">
              <a:lnSpc>
                <a:spcPts val="1345"/>
              </a:lnSpc>
            </a:pPr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object 6"/>
          <p:cNvGrpSpPr/>
          <p:nvPr/>
        </p:nvGrpSpPr>
        <p:grpSpPr>
          <a:xfrm>
            <a:off x="247421" y="1534667"/>
            <a:ext cx="8766810" cy="3481704"/>
            <a:chOff x="247421" y="1534667"/>
            <a:chExt cx="8766810" cy="3481704"/>
          </a:xfrm>
        </p:grpSpPr>
        <p:sp>
          <p:nvSpPr>
            <p:cNvPr id="7" name="object 7"/>
            <p:cNvSpPr/>
            <p:nvPr/>
          </p:nvSpPr>
          <p:spPr>
            <a:xfrm>
              <a:off x="247421" y="1541525"/>
              <a:ext cx="8766810" cy="457200"/>
            </a:xfrm>
            <a:custGeom>
              <a:avLst/>
              <a:gdLst/>
              <a:ahLst/>
              <a:cxnLst/>
              <a:rect l="l" t="t" r="r" b="b"/>
              <a:pathLst>
                <a:path w="8766810" h="457200">
                  <a:moveTo>
                    <a:pt x="8766785" y="0"/>
                  </a:moveTo>
                  <a:lnTo>
                    <a:pt x="6884898" y="0"/>
                  </a:lnTo>
                  <a:lnTo>
                    <a:pt x="1398524" y="0"/>
                  </a:lnTo>
                  <a:lnTo>
                    <a:pt x="0" y="0"/>
                  </a:lnTo>
                  <a:lnTo>
                    <a:pt x="0" y="457200"/>
                  </a:lnTo>
                  <a:lnTo>
                    <a:pt x="1398498" y="457200"/>
                  </a:lnTo>
                  <a:lnTo>
                    <a:pt x="6884898" y="457200"/>
                  </a:lnTo>
                  <a:lnTo>
                    <a:pt x="8766785" y="457200"/>
                  </a:lnTo>
                  <a:lnTo>
                    <a:pt x="8766785" y="0"/>
                  </a:lnTo>
                  <a:close/>
                </a:path>
              </a:pathLst>
            </a:custGeom>
            <a:solidFill>
              <a:srgbClr val="CADDD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247421" y="1998713"/>
              <a:ext cx="1398905" cy="3017520"/>
            </a:xfrm>
            <a:custGeom>
              <a:avLst/>
              <a:gdLst/>
              <a:ahLst/>
              <a:cxnLst/>
              <a:rect l="l" t="t" r="r" b="b"/>
              <a:pathLst>
                <a:path w="1398905" h="3017520">
                  <a:moveTo>
                    <a:pt x="1398524" y="0"/>
                  </a:moveTo>
                  <a:lnTo>
                    <a:pt x="0" y="0"/>
                  </a:lnTo>
                  <a:lnTo>
                    <a:pt x="0" y="3017519"/>
                  </a:lnTo>
                  <a:lnTo>
                    <a:pt x="1398524" y="3017519"/>
                  </a:lnTo>
                  <a:lnTo>
                    <a:pt x="1398524" y="0"/>
                  </a:lnTo>
                  <a:close/>
                </a:path>
              </a:pathLst>
            </a:custGeom>
            <a:solidFill>
              <a:srgbClr val="E7EEE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" name="object 9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34924" y="1534667"/>
              <a:ext cx="839724" cy="347472"/>
            </a:xfrm>
            <a:prstGeom prst="rect">
              <a:avLst/>
            </a:prstGeom>
          </p:spPr>
        </p:pic>
        <p:pic>
          <p:nvPicPr>
            <p:cNvPr id="10" name="object 10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518915" y="1534667"/>
              <a:ext cx="1755648" cy="347472"/>
            </a:xfrm>
            <a:prstGeom prst="rect">
              <a:avLst/>
            </a:prstGeom>
          </p:spPr>
        </p:pic>
        <p:pic>
          <p:nvPicPr>
            <p:cNvPr id="11" name="object 11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7231380" y="1534667"/>
              <a:ext cx="1697735" cy="347472"/>
            </a:xfrm>
            <a:prstGeom prst="rect">
              <a:avLst/>
            </a:prstGeom>
          </p:spPr>
        </p:pic>
        <p:pic>
          <p:nvPicPr>
            <p:cNvPr id="12" name="object 12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7472171" y="1717547"/>
              <a:ext cx="1217676" cy="347471"/>
            </a:xfrm>
            <a:prstGeom prst="rect">
              <a:avLst/>
            </a:prstGeom>
          </p:spPr>
        </p:pic>
        <p:pic>
          <p:nvPicPr>
            <p:cNvPr id="13" name="object 13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265176" y="2005583"/>
              <a:ext cx="1226820" cy="263651"/>
            </a:xfrm>
            <a:prstGeom prst="rect">
              <a:avLst/>
            </a:prstGeom>
          </p:spPr>
        </p:pic>
        <p:pic>
          <p:nvPicPr>
            <p:cNvPr id="14" name="object 14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265176" y="2142743"/>
              <a:ext cx="338327" cy="263651"/>
            </a:xfrm>
            <a:prstGeom prst="rect">
              <a:avLst/>
            </a:prstGeom>
          </p:spPr>
        </p:pic>
      </p:grpSp>
      <p:graphicFrame>
        <p:nvGraphicFramePr>
          <p:cNvPr id="15" name="object 15"/>
          <p:cNvGraphicFramePr>
            <a:graphicFrameLocks noGrp="1"/>
          </p:cNvGraphicFramePr>
          <p:nvPr/>
        </p:nvGraphicFramePr>
        <p:xfrm>
          <a:off x="241071" y="971550"/>
          <a:ext cx="8768080" cy="403833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92555"/>
                <a:gridCol w="5499100"/>
                <a:gridCol w="1876425"/>
              </a:tblGrid>
              <a:tr h="389430">
                <a:tc gridSpan="3"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Меры по </a:t>
                      </a:r>
                      <a:r>
                        <a:rPr sz="18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созданию</a:t>
                      </a:r>
                      <a:r>
                        <a:rPr sz="1800" b="1" spc="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spc="-2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комфортной</a:t>
                      </a:r>
                      <a:r>
                        <a:rPr sz="1800" b="1" spc="6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и</a:t>
                      </a:r>
                      <a:r>
                        <a:rPr sz="1800" b="1" spc="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безопасной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образовательной</a:t>
                      </a:r>
                      <a:r>
                        <a:rPr sz="1800" b="1" spc="5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среды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0958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480120">
                <a:tc>
                  <a:txBody>
                    <a:bodyPr/>
                    <a:lstStyle/>
                    <a:p>
                      <a:pPr marL="384175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200" b="1" spc="-10" dirty="0">
                          <a:latin typeface="Arial"/>
                          <a:cs typeface="Arial"/>
                        </a:rPr>
                        <a:t>Субъект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200" b="1" spc="-5" dirty="0">
                          <a:latin typeface="Arial"/>
                          <a:cs typeface="Arial"/>
                        </a:rPr>
                        <a:t>Содержание</a:t>
                      </a:r>
                      <a:r>
                        <a:rPr sz="1200" b="1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10" dirty="0">
                          <a:latin typeface="Arial"/>
                          <a:cs typeface="Arial"/>
                        </a:rPr>
                        <a:t>работы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38784" marR="187960" indent="-24130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200" b="1" spc="-5" dirty="0">
                          <a:latin typeface="Arial"/>
                          <a:cs typeface="Arial"/>
                        </a:rPr>
                        <a:t>В</a:t>
                      </a:r>
                      <a:r>
                        <a:rPr sz="1200" b="1" spc="-20" dirty="0">
                          <a:latin typeface="Arial"/>
                          <a:cs typeface="Arial"/>
                        </a:rPr>
                        <a:t>о</a:t>
                      </a:r>
                      <a:r>
                        <a:rPr sz="1200" b="1" spc="-25" dirty="0">
                          <a:latin typeface="Arial"/>
                          <a:cs typeface="Arial"/>
                        </a:rPr>
                        <a:t>зм</a:t>
                      </a:r>
                      <a:r>
                        <a:rPr sz="1200" b="1" spc="-15" dirty="0">
                          <a:latin typeface="Arial"/>
                          <a:cs typeface="Arial"/>
                        </a:rPr>
                        <a:t>о</a:t>
                      </a:r>
                      <a:r>
                        <a:rPr sz="1200" b="1" spc="10" dirty="0">
                          <a:latin typeface="Arial"/>
                          <a:cs typeface="Arial"/>
                        </a:rPr>
                        <a:t>ж</a:t>
                      </a:r>
                      <a:r>
                        <a:rPr sz="1200" b="1" spc="-5" dirty="0">
                          <a:latin typeface="Arial"/>
                          <a:cs typeface="Arial"/>
                        </a:rPr>
                        <a:t>ны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е</a:t>
                      </a:r>
                      <a:r>
                        <a:rPr sz="1200" b="1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30" dirty="0">
                          <a:latin typeface="Arial"/>
                          <a:cs typeface="Arial"/>
                        </a:rPr>
                        <a:t>ф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о</a:t>
                      </a:r>
                      <a:r>
                        <a:rPr sz="1200" b="1" spc="-15" dirty="0">
                          <a:latin typeface="Arial"/>
                          <a:cs typeface="Arial"/>
                        </a:rPr>
                        <a:t>рм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ы  </a:t>
                      </a:r>
                      <a:r>
                        <a:rPr sz="1200" b="1" spc="-10" dirty="0">
                          <a:latin typeface="Arial"/>
                          <a:cs typeface="Arial"/>
                        </a:rPr>
                        <a:t>мероприятий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</a:tr>
              <a:tr h="528131">
                <a:tc rowSpan="6"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900" b="1" i="1" spc="-5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АДМИНИСТРАЦИЯ</a:t>
                      </a:r>
                      <a:endParaRPr sz="900">
                        <a:latin typeface="Arial"/>
                        <a:cs typeface="Arial"/>
                      </a:endParaRPr>
                    </a:p>
                    <a:p>
                      <a:pPr marL="91440">
                        <a:lnSpc>
                          <a:spcPct val="100000"/>
                        </a:lnSpc>
                      </a:pPr>
                      <a:r>
                        <a:rPr sz="900" b="1" i="1" spc="-5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ОО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 marR="82550" algn="just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900" spc="-5" dirty="0">
                          <a:latin typeface="Microsoft Sans Serif"/>
                          <a:cs typeface="Microsoft Sans Serif"/>
                        </a:rPr>
                        <a:t>Обеспечение</a:t>
                      </a:r>
                      <a:r>
                        <a:rPr sz="90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spc="-10" dirty="0">
                          <a:latin typeface="Microsoft Sans Serif"/>
                          <a:cs typeface="Microsoft Sans Serif"/>
                        </a:rPr>
                        <a:t>реализации</a:t>
                      </a:r>
                      <a:r>
                        <a:rPr sz="900" spc="-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spc="-10" dirty="0">
                          <a:latin typeface="Microsoft Sans Serif"/>
                          <a:cs typeface="Microsoft Sans Serif"/>
                        </a:rPr>
                        <a:t>политики</a:t>
                      </a:r>
                      <a:r>
                        <a:rPr sz="900" spc="-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spc="-10" dirty="0">
                          <a:latin typeface="Microsoft Sans Serif"/>
                          <a:cs typeface="Microsoft Sans Serif"/>
                        </a:rPr>
                        <a:t>образовательного</a:t>
                      </a:r>
                      <a:r>
                        <a:rPr sz="900" spc="-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spc="-10" dirty="0">
                          <a:latin typeface="Microsoft Sans Serif"/>
                          <a:cs typeface="Microsoft Sans Serif"/>
                        </a:rPr>
                        <a:t>учреждения</a:t>
                      </a:r>
                      <a:r>
                        <a:rPr sz="900" spc="-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dirty="0">
                          <a:latin typeface="Microsoft Sans Serif"/>
                          <a:cs typeface="Microsoft Sans Serif"/>
                        </a:rPr>
                        <a:t>в</a:t>
                      </a:r>
                      <a:r>
                        <a:rPr sz="900" spc="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spc="-5" dirty="0">
                          <a:latin typeface="Microsoft Sans Serif"/>
                          <a:cs typeface="Microsoft Sans Serif"/>
                        </a:rPr>
                        <a:t>отношении</a:t>
                      </a:r>
                      <a:r>
                        <a:rPr sz="90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spc="-5" dirty="0">
                          <a:latin typeface="Microsoft Sans Serif"/>
                          <a:cs typeface="Microsoft Sans Serif"/>
                        </a:rPr>
                        <a:t>насилия</a:t>
                      </a:r>
                      <a:r>
                        <a:rPr sz="90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spc="-15" dirty="0">
                          <a:latin typeface="Microsoft Sans Serif"/>
                          <a:cs typeface="Microsoft Sans Serif"/>
                        </a:rPr>
                        <a:t>через </a:t>
                      </a:r>
                      <a:r>
                        <a:rPr sz="900" spc="-10" dirty="0">
                          <a:latin typeface="Microsoft Sans Serif"/>
                          <a:cs typeface="Microsoft Sans Serif"/>
                        </a:rPr>
                        <a:t> включение </a:t>
                      </a:r>
                      <a:r>
                        <a:rPr sz="900" spc="-5" dirty="0">
                          <a:latin typeface="Microsoft Sans Serif"/>
                          <a:cs typeface="Microsoft Sans Serif"/>
                        </a:rPr>
                        <a:t>специальных мер </a:t>
                      </a:r>
                      <a:r>
                        <a:rPr sz="900" dirty="0">
                          <a:latin typeface="Microsoft Sans Serif"/>
                          <a:cs typeface="Microsoft Sans Serif"/>
                        </a:rPr>
                        <a:t>в </a:t>
                      </a:r>
                      <a:r>
                        <a:rPr sz="900" spc="-5" dirty="0">
                          <a:latin typeface="Microsoft Sans Serif"/>
                          <a:cs typeface="Microsoft Sans Serif"/>
                        </a:rPr>
                        <a:t>план работы </a:t>
                      </a:r>
                      <a:r>
                        <a:rPr sz="900" spc="-10" dirty="0">
                          <a:latin typeface="Microsoft Sans Serif"/>
                          <a:cs typeface="Microsoft Sans Serif"/>
                        </a:rPr>
                        <a:t>школы, </a:t>
                      </a:r>
                      <a:r>
                        <a:rPr sz="900" dirty="0">
                          <a:latin typeface="Microsoft Sans Serif"/>
                          <a:cs typeface="Microsoft Sans Serif"/>
                        </a:rPr>
                        <a:t>ее отдельных </a:t>
                      </a:r>
                      <a:r>
                        <a:rPr sz="900" spc="-5" dirty="0">
                          <a:latin typeface="Microsoft Sans Serif"/>
                          <a:cs typeface="Microsoft Sans Serif"/>
                        </a:rPr>
                        <a:t>структурных подразделений и </a:t>
                      </a:r>
                      <a:r>
                        <a:rPr sz="90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spc="-10" dirty="0">
                          <a:latin typeface="Microsoft Sans Serif"/>
                          <a:cs typeface="Microsoft Sans Serif"/>
                        </a:rPr>
                        <a:t>служб</a:t>
                      </a:r>
                      <a:endParaRPr sz="9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EEC"/>
                    </a:solidFill>
                  </a:tcPr>
                </a:tc>
                <a:tc rowSpan="6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EEC"/>
                    </a:solidFill>
                  </a:tcPr>
                </a:tc>
              </a:tr>
              <a:tr h="528133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431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 marR="82550" algn="just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900" spc="-5" dirty="0">
                          <a:latin typeface="Microsoft Sans Serif"/>
                          <a:cs typeface="Microsoft Sans Serif"/>
                        </a:rPr>
                        <a:t>Обеспечение</a:t>
                      </a:r>
                      <a:r>
                        <a:rPr sz="90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spc="-15" dirty="0">
                          <a:latin typeface="Microsoft Sans Serif"/>
                          <a:cs typeface="Microsoft Sans Serif"/>
                        </a:rPr>
                        <a:t>разработки</a:t>
                      </a:r>
                      <a:r>
                        <a:rPr sz="900" spc="-1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spc="-5" dirty="0">
                          <a:latin typeface="Microsoft Sans Serif"/>
                          <a:cs typeface="Microsoft Sans Serif"/>
                        </a:rPr>
                        <a:t>и</a:t>
                      </a:r>
                      <a:r>
                        <a:rPr sz="90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spc="-5" dirty="0">
                          <a:latin typeface="Microsoft Sans Serif"/>
                          <a:cs typeface="Microsoft Sans Serif"/>
                        </a:rPr>
                        <a:t>внедрения</a:t>
                      </a:r>
                      <a:r>
                        <a:rPr sz="90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spc="-15" dirty="0">
                          <a:latin typeface="Microsoft Sans Serif"/>
                          <a:cs typeface="Microsoft Sans Serif"/>
                        </a:rPr>
                        <a:t>порядка</a:t>
                      </a:r>
                      <a:r>
                        <a:rPr sz="900" spc="-1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spc="-5" dirty="0">
                          <a:latin typeface="Microsoft Sans Serif"/>
                          <a:cs typeface="Microsoft Sans Serif"/>
                        </a:rPr>
                        <a:t>выявления</a:t>
                      </a:r>
                      <a:r>
                        <a:rPr sz="90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spc="-5" dirty="0">
                          <a:latin typeface="Microsoft Sans Serif"/>
                          <a:cs typeface="Microsoft Sans Serif"/>
                        </a:rPr>
                        <a:t>и</a:t>
                      </a:r>
                      <a:r>
                        <a:rPr sz="90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spc="-5" dirty="0">
                          <a:latin typeface="Microsoft Sans Serif"/>
                          <a:cs typeface="Microsoft Sans Serif"/>
                        </a:rPr>
                        <a:t>учета</a:t>
                      </a:r>
                      <a:r>
                        <a:rPr sz="900" dirty="0">
                          <a:latin typeface="Microsoft Sans Serif"/>
                          <a:cs typeface="Microsoft Sans Serif"/>
                        </a:rPr>
                        <a:t> случаев</a:t>
                      </a:r>
                      <a:r>
                        <a:rPr sz="900" spc="24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spc="-5" dirty="0">
                          <a:latin typeface="Microsoft Sans Serif"/>
                          <a:cs typeface="Microsoft Sans Serif"/>
                        </a:rPr>
                        <a:t>насилия</a:t>
                      </a:r>
                      <a:r>
                        <a:rPr sz="900" spc="229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spc="-5" dirty="0">
                          <a:latin typeface="Microsoft Sans Serif"/>
                          <a:cs typeface="Microsoft Sans Serif"/>
                        </a:rPr>
                        <a:t>и </a:t>
                      </a:r>
                      <a:r>
                        <a:rPr sz="90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spc="-5" dirty="0">
                          <a:latin typeface="Microsoft Sans Serif"/>
                          <a:cs typeface="Microsoft Sans Serif"/>
                        </a:rPr>
                        <a:t>предпринятых</a:t>
                      </a:r>
                      <a:r>
                        <a:rPr sz="90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spc="-10" dirty="0">
                          <a:latin typeface="Microsoft Sans Serif"/>
                          <a:cs typeface="Microsoft Sans Serif"/>
                        </a:rPr>
                        <a:t>мер</a:t>
                      </a:r>
                      <a:r>
                        <a:rPr sz="900" spc="-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dirty="0">
                          <a:latin typeface="Microsoft Sans Serif"/>
                          <a:cs typeface="Microsoft Sans Serif"/>
                        </a:rPr>
                        <a:t>с</a:t>
                      </a:r>
                      <a:r>
                        <a:rPr sz="900" spc="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spc="-10" dirty="0">
                          <a:latin typeface="Microsoft Sans Serif"/>
                          <a:cs typeface="Microsoft Sans Serif"/>
                        </a:rPr>
                        <a:t>использованием</a:t>
                      </a:r>
                      <a:r>
                        <a:rPr sz="900" spc="-5" dirty="0">
                          <a:latin typeface="Microsoft Sans Serif"/>
                          <a:cs typeface="Microsoft Sans Serif"/>
                        </a:rPr>
                        <a:t> специальной</a:t>
                      </a:r>
                      <a:r>
                        <a:rPr sz="90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spc="-10" dirty="0">
                          <a:latin typeface="Microsoft Sans Serif"/>
                          <a:cs typeface="Microsoft Sans Serif"/>
                        </a:rPr>
                        <a:t>документации,</a:t>
                      </a:r>
                      <a:r>
                        <a:rPr sz="900" spc="-5" dirty="0">
                          <a:latin typeface="Microsoft Sans Serif"/>
                          <a:cs typeface="Microsoft Sans Serif"/>
                        </a:rPr>
                        <a:t> соблюдение </a:t>
                      </a:r>
                      <a:r>
                        <a:rPr sz="90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spc="-5" dirty="0">
                          <a:latin typeface="Microsoft Sans Serif"/>
                          <a:cs typeface="Microsoft Sans Serif"/>
                        </a:rPr>
                        <a:t>конфиденциальности</a:t>
                      </a:r>
                      <a:r>
                        <a:rPr sz="90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spc="-5" dirty="0">
                          <a:latin typeface="Microsoft Sans Serif"/>
                          <a:cs typeface="Microsoft Sans Serif"/>
                        </a:rPr>
                        <a:t>и</a:t>
                      </a:r>
                      <a:r>
                        <a:rPr sz="90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spc="-10" dirty="0">
                          <a:latin typeface="Microsoft Sans Serif"/>
                          <a:cs typeface="Microsoft Sans Serif"/>
                        </a:rPr>
                        <a:t>защиты</a:t>
                      </a:r>
                      <a:r>
                        <a:rPr sz="900" spc="1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spc="-5" dirty="0">
                          <a:latin typeface="Microsoft Sans Serif"/>
                          <a:cs typeface="Microsoft Sans Serif"/>
                        </a:rPr>
                        <a:t>персональных</a:t>
                      </a:r>
                      <a:r>
                        <a:rPr sz="900" spc="1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spc="-5" dirty="0">
                          <a:latin typeface="Microsoft Sans Serif"/>
                          <a:cs typeface="Microsoft Sans Serif"/>
                        </a:rPr>
                        <a:t>данных</a:t>
                      </a:r>
                      <a:endParaRPr sz="9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DDDA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EEC"/>
                    </a:solidFill>
                  </a:tcPr>
                </a:tc>
              </a:tr>
              <a:tr h="384095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431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45"/>
                        </a:spcBef>
                        <a:tabLst>
                          <a:tab pos="951230" algn="l"/>
                          <a:tab pos="1965960" algn="l"/>
                          <a:tab pos="2865755" algn="l"/>
                          <a:tab pos="3246755" algn="l"/>
                          <a:tab pos="3821429" algn="l"/>
                          <a:tab pos="4406900" algn="l"/>
                          <a:tab pos="4613910" algn="l"/>
                          <a:tab pos="4928235" algn="l"/>
                        </a:tabLst>
                      </a:pPr>
                      <a:r>
                        <a:rPr sz="900" spc="-5" dirty="0">
                          <a:latin typeface="Microsoft Sans Serif"/>
                          <a:cs typeface="Microsoft Sans Serif"/>
                        </a:rPr>
                        <a:t>Обеспечение	</a:t>
                      </a:r>
                      <a:r>
                        <a:rPr sz="900" spc="-10" dirty="0">
                          <a:latin typeface="Microsoft Sans Serif"/>
                          <a:cs typeface="Microsoft Sans Serif"/>
                        </a:rPr>
                        <a:t>своевременного	</a:t>
                      </a:r>
                      <a:r>
                        <a:rPr sz="900" spc="-5" dirty="0">
                          <a:latin typeface="Microsoft Sans Serif"/>
                          <a:cs typeface="Microsoft Sans Serif"/>
                        </a:rPr>
                        <a:t>рассмотрения	всех	случаев	насилия	</a:t>
                      </a:r>
                      <a:r>
                        <a:rPr sz="900" dirty="0">
                          <a:latin typeface="Microsoft Sans Serif"/>
                          <a:cs typeface="Microsoft Sans Serif"/>
                        </a:rPr>
                        <a:t>и	</a:t>
                      </a:r>
                      <a:r>
                        <a:rPr sz="900" spc="-10" dirty="0">
                          <a:latin typeface="Microsoft Sans Serif"/>
                          <a:cs typeface="Microsoft Sans Serif"/>
                        </a:rPr>
                        <a:t>его	</a:t>
                      </a:r>
                      <a:r>
                        <a:rPr sz="900" spc="-15" dirty="0">
                          <a:latin typeface="Microsoft Sans Serif"/>
                          <a:cs typeface="Microsoft Sans Serif"/>
                        </a:rPr>
                        <a:t>попыток,</a:t>
                      </a:r>
                      <a:endParaRPr sz="900">
                        <a:latin typeface="Microsoft Sans Serif"/>
                        <a:cs typeface="Microsoft Sans Serif"/>
                      </a:endParaRPr>
                    </a:p>
                    <a:p>
                      <a:pPr marL="91440">
                        <a:lnSpc>
                          <a:spcPct val="100000"/>
                        </a:lnSpc>
                      </a:pPr>
                      <a:r>
                        <a:rPr sz="900" spc="-5" dirty="0">
                          <a:latin typeface="Microsoft Sans Serif"/>
                          <a:cs typeface="Microsoft Sans Serif"/>
                        </a:rPr>
                        <a:t>незамедлительное</a:t>
                      </a:r>
                      <a:r>
                        <a:rPr sz="900" spc="1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spc="-5" dirty="0">
                          <a:latin typeface="Microsoft Sans Serif"/>
                          <a:cs typeface="Microsoft Sans Serif"/>
                        </a:rPr>
                        <a:t>принятие</a:t>
                      </a:r>
                      <a:r>
                        <a:rPr sz="900" spc="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spc="-10" dirty="0">
                          <a:latin typeface="Microsoft Sans Serif"/>
                          <a:cs typeface="Microsoft Sans Serif"/>
                        </a:rPr>
                        <a:t>мер</a:t>
                      </a:r>
                      <a:r>
                        <a:rPr sz="900" spc="1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spc="-10" dirty="0">
                          <a:latin typeface="Microsoft Sans Serif"/>
                          <a:cs typeface="Microsoft Sans Serif"/>
                        </a:rPr>
                        <a:t>по</a:t>
                      </a:r>
                      <a:r>
                        <a:rPr sz="90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spc="-20" dirty="0">
                          <a:latin typeface="Microsoft Sans Serif"/>
                          <a:cs typeface="Microsoft Sans Serif"/>
                        </a:rPr>
                        <a:t>каждому</a:t>
                      </a:r>
                      <a:r>
                        <a:rPr sz="900" spc="1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spc="-5" dirty="0">
                          <a:latin typeface="Microsoft Sans Serif"/>
                          <a:cs typeface="Microsoft Sans Serif"/>
                        </a:rPr>
                        <a:t>выявленному</a:t>
                      </a:r>
                      <a:r>
                        <a:rPr sz="900" dirty="0">
                          <a:latin typeface="Microsoft Sans Serif"/>
                          <a:cs typeface="Microsoft Sans Serif"/>
                        </a:rPr>
                        <a:t> случаю,</a:t>
                      </a:r>
                      <a:r>
                        <a:rPr sz="900" spc="1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spc="-10" dirty="0">
                          <a:latin typeface="Microsoft Sans Serif"/>
                          <a:cs typeface="Microsoft Sans Serif"/>
                        </a:rPr>
                        <a:t>помощь</a:t>
                      </a:r>
                      <a:r>
                        <a:rPr sz="90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spc="-5" dirty="0">
                          <a:latin typeface="Microsoft Sans Serif"/>
                          <a:cs typeface="Microsoft Sans Serif"/>
                        </a:rPr>
                        <a:t>пострадавшим</a:t>
                      </a:r>
                      <a:endParaRPr sz="9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438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EE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EEC"/>
                    </a:solidFill>
                  </a:tcPr>
                </a:tc>
              </a:tr>
              <a:tr h="528133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431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 marR="83185" algn="just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900" spc="-10" dirty="0">
                          <a:latin typeface="Microsoft Sans Serif"/>
                          <a:cs typeface="Microsoft Sans Serif"/>
                        </a:rPr>
                        <a:t>Организация </a:t>
                      </a:r>
                      <a:r>
                        <a:rPr sz="900" spc="-5" dirty="0">
                          <a:latin typeface="Microsoft Sans Serif"/>
                          <a:cs typeface="Microsoft Sans Serif"/>
                        </a:rPr>
                        <a:t>работы отдельных специалистов или </a:t>
                      </a:r>
                      <a:r>
                        <a:rPr sz="900" spc="-10" dirty="0">
                          <a:latin typeface="Microsoft Sans Serif"/>
                          <a:cs typeface="Microsoft Sans Serif"/>
                        </a:rPr>
                        <a:t>служб сопровождения (психолога, </a:t>
                      </a:r>
                      <a:r>
                        <a:rPr sz="900" spc="-5" dirty="0">
                          <a:latin typeface="Microsoft Sans Serif"/>
                          <a:cs typeface="Microsoft Sans Serif"/>
                        </a:rPr>
                        <a:t>социального </a:t>
                      </a:r>
                      <a:r>
                        <a:rPr sz="90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spc="-10" dirty="0">
                          <a:latin typeface="Microsoft Sans Serif"/>
                          <a:cs typeface="Microsoft Sans Serif"/>
                        </a:rPr>
                        <a:t>педагога,</a:t>
                      </a:r>
                      <a:r>
                        <a:rPr sz="900" spc="-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spc="-10" dirty="0">
                          <a:latin typeface="Microsoft Sans Serif"/>
                          <a:cs typeface="Microsoft Sans Serif"/>
                        </a:rPr>
                        <a:t>уполномоченного</a:t>
                      </a:r>
                      <a:r>
                        <a:rPr sz="900" spc="-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spc="-10" dirty="0">
                          <a:latin typeface="Microsoft Sans Serif"/>
                          <a:cs typeface="Microsoft Sans Serif"/>
                        </a:rPr>
                        <a:t>по</a:t>
                      </a:r>
                      <a:r>
                        <a:rPr sz="900" spc="-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spc="-10" dirty="0">
                          <a:latin typeface="Microsoft Sans Serif"/>
                          <a:cs typeface="Microsoft Sans Serif"/>
                        </a:rPr>
                        <a:t>правам</a:t>
                      </a:r>
                      <a:r>
                        <a:rPr sz="900" spc="-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spc="-10" dirty="0">
                          <a:latin typeface="Microsoft Sans Serif"/>
                          <a:cs typeface="Microsoft Sans Serif"/>
                        </a:rPr>
                        <a:t>ребенка,</a:t>
                      </a:r>
                      <a:r>
                        <a:rPr sz="900" spc="-5" dirty="0">
                          <a:latin typeface="Microsoft Sans Serif"/>
                          <a:cs typeface="Microsoft Sans Serif"/>
                        </a:rPr>
                        <a:t> тьютора,</a:t>
                      </a:r>
                      <a:r>
                        <a:rPr sz="90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spc="-5" dirty="0">
                          <a:latin typeface="Microsoft Sans Serif"/>
                          <a:cs typeface="Microsoft Sans Serif"/>
                        </a:rPr>
                        <a:t>специалиста</a:t>
                      </a:r>
                      <a:r>
                        <a:rPr sz="90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spc="-15" dirty="0">
                          <a:latin typeface="Microsoft Sans Serif"/>
                          <a:cs typeface="Microsoft Sans Serif"/>
                        </a:rPr>
                        <a:t>по</a:t>
                      </a:r>
                      <a:r>
                        <a:rPr sz="900" spc="-10" dirty="0">
                          <a:latin typeface="Microsoft Sans Serif"/>
                          <a:cs typeface="Microsoft Sans Serif"/>
                        </a:rPr>
                        <a:t> медиации)</a:t>
                      </a:r>
                      <a:r>
                        <a:rPr sz="900" spc="-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dirty="0">
                          <a:latin typeface="Microsoft Sans Serif"/>
                          <a:cs typeface="Microsoft Sans Serif"/>
                        </a:rPr>
                        <a:t>в</a:t>
                      </a:r>
                      <a:r>
                        <a:rPr sz="900" spc="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dirty="0">
                          <a:latin typeface="Microsoft Sans Serif"/>
                          <a:cs typeface="Microsoft Sans Serif"/>
                        </a:rPr>
                        <a:t>целях </a:t>
                      </a:r>
                      <a:r>
                        <a:rPr sz="900" spc="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spc="-10" dirty="0">
                          <a:latin typeface="Microsoft Sans Serif"/>
                          <a:cs typeface="Microsoft Sans Serif"/>
                        </a:rPr>
                        <a:t>профилактики</a:t>
                      </a:r>
                      <a:r>
                        <a:rPr sz="900" spc="-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dirty="0">
                          <a:latin typeface="Microsoft Sans Serif"/>
                          <a:cs typeface="Microsoft Sans Serif"/>
                        </a:rPr>
                        <a:t>насилия,</a:t>
                      </a:r>
                      <a:r>
                        <a:rPr sz="900" spc="-10" dirty="0">
                          <a:latin typeface="Microsoft Sans Serif"/>
                          <a:cs typeface="Microsoft Sans Serif"/>
                        </a:rPr>
                        <a:t> разбора</a:t>
                      </a:r>
                      <a:r>
                        <a:rPr sz="900" spc="-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dirty="0">
                          <a:latin typeface="Microsoft Sans Serif"/>
                          <a:cs typeface="Microsoft Sans Serif"/>
                        </a:rPr>
                        <a:t>случаев насилия,</a:t>
                      </a:r>
                      <a:r>
                        <a:rPr sz="900" spc="-1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spc="-15" dirty="0">
                          <a:latin typeface="Microsoft Sans Serif"/>
                          <a:cs typeface="Microsoft Sans Serif"/>
                        </a:rPr>
                        <a:t>оказания</a:t>
                      </a:r>
                      <a:r>
                        <a:rPr sz="900" spc="2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spc="-10" dirty="0">
                          <a:latin typeface="Microsoft Sans Serif"/>
                          <a:cs typeface="Microsoft Sans Serif"/>
                        </a:rPr>
                        <a:t>помощи</a:t>
                      </a:r>
                      <a:r>
                        <a:rPr sz="900" spc="-1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spc="-5" dirty="0">
                          <a:latin typeface="Microsoft Sans Serif"/>
                          <a:cs typeface="Microsoft Sans Serif"/>
                        </a:rPr>
                        <a:t>вовлеченным</a:t>
                      </a:r>
                      <a:r>
                        <a:rPr sz="900" spc="2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spc="-5" dirty="0">
                          <a:latin typeface="Microsoft Sans Serif"/>
                          <a:cs typeface="Microsoft Sans Serif"/>
                        </a:rPr>
                        <a:t>сторонам</a:t>
                      </a:r>
                      <a:endParaRPr sz="9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DDDA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EEC"/>
                    </a:solidFill>
                  </a:tcPr>
                </a:tc>
              </a:tr>
              <a:tr h="528119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431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 marR="82550" algn="just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sz="900" spc="-10" dirty="0">
                          <a:latin typeface="Microsoft Sans Serif"/>
                          <a:cs typeface="Microsoft Sans Serif"/>
                        </a:rPr>
                        <a:t>Организация</a:t>
                      </a:r>
                      <a:r>
                        <a:rPr sz="900" spc="-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spc="-10" dirty="0">
                          <a:latin typeface="Microsoft Sans Serif"/>
                          <a:cs typeface="Microsoft Sans Serif"/>
                        </a:rPr>
                        <a:t>взаимодействия</a:t>
                      </a:r>
                      <a:r>
                        <a:rPr sz="900" spc="-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dirty="0">
                          <a:latin typeface="Microsoft Sans Serif"/>
                          <a:cs typeface="Microsoft Sans Serif"/>
                        </a:rPr>
                        <a:t>с</a:t>
                      </a:r>
                      <a:r>
                        <a:rPr sz="900" spc="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spc="-5" dirty="0">
                          <a:latin typeface="Microsoft Sans Serif"/>
                          <a:cs typeface="Microsoft Sans Serif"/>
                        </a:rPr>
                        <a:t>вышестоящими</a:t>
                      </a:r>
                      <a:r>
                        <a:rPr sz="90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spc="-10" dirty="0">
                          <a:latin typeface="Microsoft Sans Serif"/>
                          <a:cs typeface="Microsoft Sans Serif"/>
                        </a:rPr>
                        <a:t>органами</a:t>
                      </a:r>
                      <a:r>
                        <a:rPr sz="900" spc="-5" dirty="0">
                          <a:latin typeface="Microsoft Sans Serif"/>
                          <a:cs typeface="Microsoft Sans Serif"/>
                        </a:rPr>
                        <a:t> управления</a:t>
                      </a:r>
                      <a:r>
                        <a:rPr sz="90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spc="-10" dirty="0">
                          <a:latin typeface="Microsoft Sans Serif"/>
                          <a:cs typeface="Microsoft Sans Serif"/>
                        </a:rPr>
                        <a:t>образованием,</a:t>
                      </a:r>
                      <a:r>
                        <a:rPr sz="900" spc="-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spc="-10" dirty="0">
                          <a:latin typeface="Microsoft Sans Serif"/>
                          <a:cs typeface="Microsoft Sans Serif"/>
                        </a:rPr>
                        <a:t>органами </a:t>
                      </a:r>
                      <a:r>
                        <a:rPr sz="900" spc="-5" dirty="0">
                          <a:latin typeface="Microsoft Sans Serif"/>
                          <a:cs typeface="Microsoft Sans Serif"/>
                        </a:rPr>
                        <a:t> внутренних</a:t>
                      </a:r>
                      <a:r>
                        <a:rPr sz="900" dirty="0">
                          <a:latin typeface="Microsoft Sans Serif"/>
                          <a:cs typeface="Microsoft Sans Serif"/>
                        </a:rPr>
                        <a:t> дел,</a:t>
                      </a:r>
                      <a:r>
                        <a:rPr sz="900" spc="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spc="-10" dirty="0">
                          <a:latin typeface="Microsoft Sans Serif"/>
                          <a:cs typeface="Microsoft Sans Serif"/>
                        </a:rPr>
                        <a:t>организациями</a:t>
                      </a:r>
                      <a:r>
                        <a:rPr sz="900" spc="-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spc="-10" dirty="0">
                          <a:latin typeface="Microsoft Sans Serif"/>
                          <a:cs typeface="Microsoft Sans Serif"/>
                        </a:rPr>
                        <a:t>здравоохранения,</a:t>
                      </a:r>
                      <a:r>
                        <a:rPr sz="900" spc="-5" dirty="0">
                          <a:latin typeface="Microsoft Sans Serif"/>
                          <a:cs typeface="Microsoft Sans Serif"/>
                        </a:rPr>
                        <a:t> социальной</a:t>
                      </a:r>
                      <a:r>
                        <a:rPr sz="90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spc="-10" dirty="0">
                          <a:latin typeface="Microsoft Sans Serif"/>
                          <a:cs typeface="Microsoft Sans Serif"/>
                        </a:rPr>
                        <a:t>помощи,</a:t>
                      </a:r>
                      <a:r>
                        <a:rPr sz="900" spc="-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spc="-10" dirty="0">
                          <a:latin typeface="Microsoft Sans Serif"/>
                          <a:cs typeface="Microsoft Sans Serif"/>
                        </a:rPr>
                        <a:t>психологическими </a:t>
                      </a:r>
                      <a:r>
                        <a:rPr sz="900" spc="-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spc="-10" dirty="0">
                          <a:latin typeface="Microsoft Sans Serif"/>
                          <a:cs typeface="Microsoft Sans Serif"/>
                        </a:rPr>
                        <a:t>службами</a:t>
                      </a:r>
                      <a:r>
                        <a:rPr sz="900" spc="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spc="-5" dirty="0">
                          <a:latin typeface="Microsoft Sans Serif"/>
                          <a:cs typeface="Microsoft Sans Serif"/>
                        </a:rPr>
                        <a:t>и</a:t>
                      </a:r>
                      <a:r>
                        <a:rPr sz="900" dirty="0">
                          <a:latin typeface="Microsoft Sans Serif"/>
                          <a:cs typeface="Microsoft Sans Serif"/>
                        </a:rPr>
                        <a:t> др.</a:t>
                      </a:r>
                      <a:r>
                        <a:rPr sz="900" spc="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dirty="0">
                          <a:latin typeface="Microsoft Sans Serif"/>
                          <a:cs typeface="Microsoft Sans Serif"/>
                        </a:rPr>
                        <a:t>для</a:t>
                      </a:r>
                      <a:r>
                        <a:rPr sz="900" spc="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spc="-5" dirty="0">
                          <a:latin typeface="Microsoft Sans Serif"/>
                          <a:cs typeface="Microsoft Sans Serif"/>
                        </a:rPr>
                        <a:t>противодействия</a:t>
                      </a:r>
                      <a:r>
                        <a:rPr sz="900" spc="-2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dirty="0">
                          <a:latin typeface="Microsoft Sans Serif"/>
                          <a:cs typeface="Microsoft Sans Serif"/>
                        </a:rPr>
                        <a:t>насилию </a:t>
                      </a:r>
                      <a:r>
                        <a:rPr sz="900" spc="-5" dirty="0">
                          <a:latin typeface="Microsoft Sans Serif"/>
                          <a:cs typeface="Microsoft Sans Serif"/>
                        </a:rPr>
                        <a:t>и</a:t>
                      </a:r>
                      <a:r>
                        <a:rPr sz="900" spc="1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spc="-15" dirty="0">
                          <a:latin typeface="Microsoft Sans Serif"/>
                          <a:cs typeface="Microsoft Sans Serif"/>
                        </a:rPr>
                        <a:t>оказания</a:t>
                      </a:r>
                      <a:r>
                        <a:rPr sz="900" spc="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spc="-10" dirty="0">
                          <a:latin typeface="Microsoft Sans Serif"/>
                          <a:cs typeface="Microsoft Sans Serif"/>
                        </a:rPr>
                        <a:t>помощи </a:t>
                      </a:r>
                      <a:r>
                        <a:rPr sz="900" spc="-5" dirty="0">
                          <a:latin typeface="Microsoft Sans Serif"/>
                          <a:cs typeface="Microsoft Sans Serif"/>
                        </a:rPr>
                        <a:t>пострадавшим;</a:t>
                      </a:r>
                      <a:endParaRPr sz="9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438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EE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EEC"/>
                    </a:solidFill>
                  </a:tcPr>
                </a:tc>
              </a:tr>
              <a:tr h="672169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431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 marR="82550" algn="just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sz="900" spc="-5" dirty="0">
                          <a:latin typeface="Microsoft Sans Serif"/>
                          <a:cs typeface="Microsoft Sans Serif"/>
                        </a:rPr>
                        <a:t>Своевременное</a:t>
                      </a:r>
                      <a:r>
                        <a:rPr sz="90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spc="-10" dirty="0">
                          <a:latin typeface="Microsoft Sans Serif"/>
                          <a:cs typeface="Microsoft Sans Serif"/>
                        </a:rPr>
                        <a:t>информирование</a:t>
                      </a:r>
                      <a:r>
                        <a:rPr sz="900" spc="-5" dirty="0">
                          <a:latin typeface="Microsoft Sans Serif"/>
                          <a:cs typeface="Microsoft Sans Serif"/>
                        </a:rPr>
                        <a:t> родителей</a:t>
                      </a:r>
                      <a:r>
                        <a:rPr sz="90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spc="-5" dirty="0">
                          <a:latin typeface="Microsoft Sans Serif"/>
                          <a:cs typeface="Microsoft Sans Serif"/>
                        </a:rPr>
                        <a:t>учащихся</a:t>
                      </a:r>
                      <a:r>
                        <a:rPr sz="900" spc="229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spc="-30" dirty="0">
                          <a:latin typeface="Microsoft Sans Serif"/>
                          <a:cs typeface="Microsoft Sans Serif"/>
                        </a:rPr>
                        <a:t>(как</a:t>
                      </a:r>
                      <a:r>
                        <a:rPr sz="900" spc="18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spc="-10" dirty="0">
                          <a:latin typeface="Microsoft Sans Serif"/>
                          <a:cs typeface="Microsoft Sans Serif"/>
                        </a:rPr>
                        <a:t>пострадавшего</a:t>
                      </a:r>
                      <a:r>
                        <a:rPr sz="900" spc="22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spc="-15" dirty="0">
                          <a:latin typeface="Microsoft Sans Serif"/>
                          <a:cs typeface="Microsoft Sans Serif"/>
                        </a:rPr>
                        <a:t>ученика,</a:t>
                      </a:r>
                      <a:r>
                        <a:rPr sz="900" spc="21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spc="-25" dirty="0">
                          <a:latin typeface="Microsoft Sans Serif"/>
                          <a:cs typeface="Microsoft Sans Serif"/>
                        </a:rPr>
                        <a:t>так</a:t>
                      </a:r>
                      <a:r>
                        <a:rPr sz="900" spc="19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spc="-5" dirty="0">
                          <a:latin typeface="Microsoft Sans Serif"/>
                          <a:cs typeface="Microsoft Sans Serif"/>
                        </a:rPr>
                        <a:t>и </a:t>
                      </a:r>
                      <a:r>
                        <a:rPr sz="90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spc="-15" dirty="0">
                          <a:latin typeface="Microsoft Sans Serif"/>
                          <a:cs typeface="Microsoft Sans Serif"/>
                        </a:rPr>
                        <a:t>ученика,</a:t>
                      </a:r>
                      <a:r>
                        <a:rPr sz="900" spc="-1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spc="-5" dirty="0">
                          <a:latin typeface="Microsoft Sans Serif"/>
                          <a:cs typeface="Microsoft Sans Serif"/>
                        </a:rPr>
                        <a:t>совершившего</a:t>
                      </a:r>
                      <a:r>
                        <a:rPr sz="90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spc="-5" dirty="0">
                          <a:latin typeface="Microsoft Sans Serif"/>
                          <a:cs typeface="Microsoft Sans Serif"/>
                        </a:rPr>
                        <a:t>насилие) </a:t>
                      </a:r>
                      <a:r>
                        <a:rPr sz="900" spc="-10" dirty="0">
                          <a:latin typeface="Microsoft Sans Serif"/>
                          <a:cs typeface="Microsoft Sans Serif"/>
                        </a:rPr>
                        <a:t>и,</a:t>
                      </a:r>
                      <a:r>
                        <a:rPr sz="900" spc="-5" dirty="0">
                          <a:latin typeface="Microsoft Sans Serif"/>
                          <a:cs typeface="Microsoft Sans Serif"/>
                        </a:rPr>
                        <a:t> при необходимости,</a:t>
                      </a:r>
                      <a:r>
                        <a:rPr sz="90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spc="-5" dirty="0">
                          <a:latin typeface="Microsoft Sans Serif"/>
                          <a:cs typeface="Microsoft Sans Serif"/>
                        </a:rPr>
                        <a:t>вышестоящих органов</a:t>
                      </a:r>
                      <a:r>
                        <a:rPr sz="90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spc="-5" dirty="0">
                          <a:latin typeface="Microsoft Sans Serif"/>
                          <a:cs typeface="Microsoft Sans Serif"/>
                        </a:rPr>
                        <a:t>и специальных </a:t>
                      </a:r>
                      <a:r>
                        <a:rPr sz="90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spc="-10" dirty="0">
                          <a:latin typeface="Microsoft Sans Serif"/>
                          <a:cs typeface="Microsoft Sans Serif"/>
                        </a:rPr>
                        <a:t>служб</a:t>
                      </a:r>
                      <a:r>
                        <a:rPr sz="900" spc="-5" dirty="0">
                          <a:latin typeface="Microsoft Sans Serif"/>
                          <a:cs typeface="Microsoft Sans Serif"/>
                        </a:rPr>
                        <a:t> (полиции,</a:t>
                      </a:r>
                      <a:r>
                        <a:rPr sz="90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spc="-10" dirty="0">
                          <a:latin typeface="Microsoft Sans Serif"/>
                          <a:cs typeface="Microsoft Sans Serif"/>
                        </a:rPr>
                        <a:t>скорой</a:t>
                      </a:r>
                      <a:r>
                        <a:rPr sz="900" spc="-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spc="-10" dirty="0">
                          <a:latin typeface="Microsoft Sans Serif"/>
                          <a:cs typeface="Microsoft Sans Serif"/>
                        </a:rPr>
                        <a:t>медицинской</a:t>
                      </a:r>
                      <a:r>
                        <a:rPr sz="900" spc="-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spc="-10" dirty="0">
                          <a:latin typeface="Microsoft Sans Serif"/>
                          <a:cs typeface="Microsoft Sans Serif"/>
                        </a:rPr>
                        <a:t>помощи)</a:t>
                      </a:r>
                      <a:r>
                        <a:rPr sz="900" spc="-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dirty="0">
                          <a:latin typeface="Microsoft Sans Serif"/>
                          <a:cs typeface="Microsoft Sans Serif"/>
                        </a:rPr>
                        <a:t>о</a:t>
                      </a:r>
                      <a:r>
                        <a:rPr sz="900" spc="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spc="-5" dirty="0">
                          <a:latin typeface="Microsoft Sans Serif"/>
                          <a:cs typeface="Microsoft Sans Serif"/>
                        </a:rPr>
                        <a:t>случаях</a:t>
                      </a:r>
                      <a:r>
                        <a:rPr sz="90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spc="-5" dirty="0">
                          <a:latin typeface="Microsoft Sans Serif"/>
                          <a:cs typeface="Microsoft Sans Serif"/>
                        </a:rPr>
                        <a:t>совершенного</a:t>
                      </a:r>
                      <a:r>
                        <a:rPr sz="900" dirty="0">
                          <a:latin typeface="Microsoft Sans Serif"/>
                          <a:cs typeface="Microsoft Sans Serif"/>
                        </a:rPr>
                        <a:t> насилия</a:t>
                      </a:r>
                      <a:r>
                        <a:rPr sz="900" spc="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dirty="0">
                          <a:latin typeface="Microsoft Sans Serif"/>
                          <a:cs typeface="Microsoft Sans Serif"/>
                        </a:rPr>
                        <a:t>или</a:t>
                      </a:r>
                      <a:r>
                        <a:rPr sz="900" spc="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spc="-15" dirty="0">
                          <a:latin typeface="Microsoft Sans Serif"/>
                          <a:cs typeface="Microsoft Sans Serif"/>
                        </a:rPr>
                        <a:t>его </a:t>
                      </a:r>
                      <a:r>
                        <a:rPr sz="900" spc="-1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spc="-5" dirty="0">
                          <a:latin typeface="Microsoft Sans Serif"/>
                          <a:cs typeface="Microsoft Sans Serif"/>
                        </a:rPr>
                        <a:t>предпосылках</a:t>
                      </a:r>
                      <a:endParaRPr sz="9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438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DDDA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EEC"/>
                    </a:solidFill>
                  </a:tcPr>
                </a:tc>
              </a:tr>
            </a:tbl>
          </a:graphicData>
        </a:graphic>
      </p:graphicFrame>
      <p:sp>
        <p:nvSpPr>
          <p:cNvPr id="16" name="Прямоугольник 15"/>
          <p:cNvSpPr/>
          <p:nvPr/>
        </p:nvSpPr>
        <p:spPr>
          <a:xfrm>
            <a:off x="304800" y="133350"/>
            <a:ext cx="83820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 marR="5080" algn="ctr">
              <a:spcBef>
                <a:spcPts val="105"/>
              </a:spcBef>
            </a:pPr>
            <a:r>
              <a:rPr lang="ru-RU" sz="1400" b="1" spc="-5" dirty="0" smtClean="0">
                <a:latin typeface="Arial"/>
                <a:cs typeface="Arial"/>
              </a:rPr>
              <a:t>Организация </a:t>
            </a:r>
            <a:r>
              <a:rPr lang="ru-RU" sz="1400" b="1" dirty="0" smtClean="0">
                <a:latin typeface="Arial"/>
                <a:cs typeface="Arial"/>
              </a:rPr>
              <a:t>и </a:t>
            </a:r>
            <a:r>
              <a:rPr lang="ru-RU" sz="1400" b="1" spc="-5" dirty="0" smtClean="0">
                <a:latin typeface="Arial"/>
                <a:cs typeface="Arial"/>
              </a:rPr>
              <a:t>проведение мер</a:t>
            </a:r>
            <a:r>
              <a:rPr lang="ru-RU" sz="1400" b="1" spc="-20" dirty="0" smtClean="0">
                <a:latin typeface="Arial"/>
                <a:cs typeface="Arial"/>
              </a:rPr>
              <a:t>о</a:t>
            </a:r>
            <a:r>
              <a:rPr lang="ru-RU" sz="1400" b="1" spc="5" dirty="0" smtClean="0">
                <a:latin typeface="Arial"/>
                <a:cs typeface="Arial"/>
              </a:rPr>
              <a:t>п</a:t>
            </a:r>
            <a:r>
              <a:rPr lang="ru-RU" sz="1400" b="1" dirty="0" smtClean="0">
                <a:latin typeface="Arial"/>
                <a:cs typeface="Arial"/>
              </a:rPr>
              <a:t>рия</a:t>
            </a:r>
            <a:r>
              <a:rPr lang="ru-RU" sz="1400" b="1" spc="-15" dirty="0" smtClean="0">
                <a:latin typeface="Arial"/>
                <a:cs typeface="Arial"/>
              </a:rPr>
              <a:t>т</a:t>
            </a:r>
            <a:r>
              <a:rPr lang="ru-RU" sz="1400" b="1" dirty="0" smtClean="0">
                <a:latin typeface="Arial"/>
                <a:cs typeface="Arial"/>
              </a:rPr>
              <a:t>ий, </a:t>
            </a:r>
            <a:r>
              <a:rPr lang="ru-RU" sz="1400" b="1" spc="-10" dirty="0" smtClean="0">
                <a:latin typeface="Arial"/>
                <a:cs typeface="Arial"/>
              </a:rPr>
              <a:t>н</a:t>
            </a:r>
            <a:r>
              <a:rPr lang="ru-RU" sz="1400" b="1" spc="-5" dirty="0" smtClean="0">
                <a:latin typeface="Arial"/>
                <a:cs typeface="Arial"/>
              </a:rPr>
              <a:t>а</a:t>
            </a:r>
            <a:r>
              <a:rPr lang="ru-RU" sz="1400" b="1" spc="5" dirty="0" smtClean="0">
                <a:latin typeface="Arial"/>
                <a:cs typeface="Arial"/>
              </a:rPr>
              <a:t>п</a:t>
            </a:r>
            <a:r>
              <a:rPr lang="ru-RU" sz="1400" b="1" spc="-20" dirty="0" smtClean="0">
                <a:latin typeface="Arial"/>
                <a:cs typeface="Arial"/>
              </a:rPr>
              <a:t>р</a:t>
            </a:r>
            <a:r>
              <a:rPr lang="ru-RU" sz="1400" b="1" spc="-5" dirty="0" smtClean="0">
                <a:latin typeface="Arial"/>
                <a:cs typeface="Arial"/>
              </a:rPr>
              <a:t>а</a:t>
            </a:r>
            <a:r>
              <a:rPr lang="ru-RU" sz="1400" b="1" spc="-20" dirty="0" smtClean="0">
                <a:latin typeface="Arial"/>
                <a:cs typeface="Arial"/>
              </a:rPr>
              <a:t>в</a:t>
            </a:r>
            <a:r>
              <a:rPr lang="ru-RU" sz="1400" b="1" spc="-30" dirty="0" smtClean="0">
                <a:latin typeface="Arial"/>
                <a:cs typeface="Arial"/>
              </a:rPr>
              <a:t>л</a:t>
            </a:r>
            <a:r>
              <a:rPr lang="ru-RU" sz="1400" b="1" spc="-5" dirty="0" smtClean="0">
                <a:latin typeface="Arial"/>
                <a:cs typeface="Arial"/>
              </a:rPr>
              <a:t>е</a:t>
            </a:r>
            <a:r>
              <a:rPr lang="ru-RU" sz="1400" b="1" spc="5" dirty="0" smtClean="0">
                <a:latin typeface="Arial"/>
                <a:cs typeface="Arial"/>
              </a:rPr>
              <a:t>нн</a:t>
            </a:r>
            <a:r>
              <a:rPr lang="ru-RU" sz="1400" b="1" spc="-10" dirty="0" smtClean="0">
                <a:latin typeface="Arial"/>
                <a:cs typeface="Arial"/>
              </a:rPr>
              <a:t>ы</a:t>
            </a:r>
            <a:r>
              <a:rPr lang="ru-RU" sz="1400" b="1" dirty="0" smtClean="0">
                <a:latin typeface="Arial"/>
                <a:cs typeface="Arial"/>
              </a:rPr>
              <a:t>х </a:t>
            </a:r>
            <a:r>
              <a:rPr lang="ru-RU" sz="1400" b="1" spc="-10" dirty="0" smtClean="0">
                <a:latin typeface="Arial"/>
                <a:cs typeface="Arial"/>
              </a:rPr>
              <a:t>на формирование</a:t>
            </a:r>
            <a:r>
              <a:rPr lang="ru-RU" sz="1400" b="1" spc="-5" dirty="0" smtClean="0">
                <a:latin typeface="Arial"/>
                <a:cs typeface="Arial"/>
              </a:rPr>
              <a:t> </a:t>
            </a:r>
            <a:r>
              <a:rPr lang="ru-RU" sz="1400" b="1" dirty="0" smtClean="0">
                <a:latin typeface="Arial"/>
                <a:cs typeface="Arial"/>
              </a:rPr>
              <a:t>в</a:t>
            </a:r>
            <a:r>
              <a:rPr lang="ru-RU" sz="1400" b="1" spc="5" dirty="0" smtClean="0">
                <a:latin typeface="Arial"/>
                <a:cs typeface="Arial"/>
              </a:rPr>
              <a:t> </a:t>
            </a:r>
            <a:r>
              <a:rPr lang="ru-RU" sz="1400" b="1" spc="-10" dirty="0" smtClean="0">
                <a:latin typeface="Arial"/>
                <a:cs typeface="Arial"/>
              </a:rPr>
              <a:t>образовательной</a:t>
            </a:r>
            <a:r>
              <a:rPr lang="ru-RU" sz="1400" b="1" spc="-5" dirty="0" smtClean="0">
                <a:latin typeface="Arial"/>
                <a:cs typeface="Arial"/>
              </a:rPr>
              <a:t> организации</a:t>
            </a:r>
            <a:r>
              <a:rPr lang="ru-RU" sz="1400" b="1" dirty="0" smtClean="0">
                <a:latin typeface="Arial"/>
                <a:cs typeface="Arial"/>
              </a:rPr>
              <a:t> </a:t>
            </a:r>
            <a:r>
              <a:rPr lang="ru-RU" sz="1400" b="1" spc="-15" dirty="0" smtClean="0">
                <a:latin typeface="Arial"/>
                <a:cs typeface="Arial"/>
              </a:rPr>
              <a:t>необходимого </a:t>
            </a:r>
            <a:r>
              <a:rPr lang="ru-RU" sz="1400" b="1" spc="-10" dirty="0" smtClean="0">
                <a:latin typeface="Arial"/>
                <a:cs typeface="Arial"/>
              </a:rPr>
              <a:t> </a:t>
            </a:r>
            <a:r>
              <a:rPr lang="ru-RU" sz="1400" b="1" spc="-15" dirty="0" smtClean="0">
                <a:latin typeface="Arial"/>
                <a:cs typeface="Arial"/>
              </a:rPr>
              <a:t>психологического</a:t>
            </a:r>
            <a:r>
              <a:rPr lang="ru-RU" sz="1400" b="1" spc="-10" dirty="0" smtClean="0">
                <a:latin typeface="Arial"/>
                <a:cs typeface="Arial"/>
              </a:rPr>
              <a:t> </a:t>
            </a:r>
            <a:r>
              <a:rPr lang="ru-RU" sz="1400" b="1" spc="-5" dirty="0" smtClean="0">
                <a:latin typeface="Arial"/>
                <a:cs typeface="Arial"/>
              </a:rPr>
              <a:t>климата</a:t>
            </a:r>
            <a:r>
              <a:rPr lang="ru-RU" sz="1400" b="1" dirty="0" smtClean="0">
                <a:latin typeface="Arial"/>
                <a:cs typeface="Arial"/>
              </a:rPr>
              <a:t> </a:t>
            </a:r>
            <a:r>
              <a:rPr lang="ru-RU" sz="1400" b="1" spc="-5" dirty="0" smtClean="0">
                <a:latin typeface="Arial"/>
                <a:cs typeface="Arial"/>
              </a:rPr>
              <a:t>для</a:t>
            </a:r>
            <a:r>
              <a:rPr lang="ru-RU" sz="1400" b="1" dirty="0" smtClean="0">
                <a:latin typeface="Arial"/>
                <a:cs typeface="Arial"/>
              </a:rPr>
              <a:t> </a:t>
            </a:r>
            <a:r>
              <a:rPr lang="ru-RU" sz="1400" b="1" spc="-10" dirty="0" smtClean="0">
                <a:latin typeface="Arial"/>
                <a:cs typeface="Arial"/>
              </a:rPr>
              <a:t>сохранения</a:t>
            </a:r>
            <a:r>
              <a:rPr lang="ru-RU" sz="1400" b="1" spc="-5" dirty="0" smtClean="0">
                <a:latin typeface="Arial"/>
                <a:cs typeface="Arial"/>
              </a:rPr>
              <a:t> </a:t>
            </a:r>
            <a:r>
              <a:rPr lang="ru-RU" sz="1400" b="1" dirty="0" smtClean="0">
                <a:latin typeface="Arial"/>
                <a:cs typeface="Arial"/>
              </a:rPr>
              <a:t>и</a:t>
            </a:r>
            <a:r>
              <a:rPr lang="ru-RU" sz="1400" b="1" spc="5" dirty="0" smtClean="0">
                <a:latin typeface="Arial"/>
                <a:cs typeface="Arial"/>
              </a:rPr>
              <a:t> </a:t>
            </a:r>
            <a:r>
              <a:rPr lang="ru-RU" sz="1400" b="1" spc="-5" dirty="0" smtClean="0">
                <a:latin typeface="Arial"/>
                <a:cs typeface="Arial"/>
              </a:rPr>
              <a:t>(или)</a:t>
            </a:r>
            <a:r>
              <a:rPr lang="ru-RU" sz="1400" b="1" dirty="0" smtClean="0">
                <a:latin typeface="Arial"/>
                <a:cs typeface="Arial"/>
              </a:rPr>
              <a:t> </a:t>
            </a:r>
            <a:r>
              <a:rPr lang="ru-RU" sz="1400" b="1" spc="-10" dirty="0" smtClean="0">
                <a:latin typeface="Arial"/>
                <a:cs typeface="Arial"/>
              </a:rPr>
              <a:t>восстановления </a:t>
            </a:r>
            <a:r>
              <a:rPr lang="ru-RU" sz="1400" b="1" spc="-5" dirty="0" smtClean="0">
                <a:latin typeface="Arial"/>
                <a:cs typeface="Arial"/>
              </a:rPr>
              <a:t> </a:t>
            </a:r>
            <a:r>
              <a:rPr lang="ru-RU" sz="1400" b="1" spc="-10" dirty="0" smtClean="0">
                <a:latin typeface="Arial"/>
                <a:cs typeface="Arial"/>
              </a:rPr>
              <a:t>психологического</a:t>
            </a:r>
            <a:r>
              <a:rPr lang="ru-RU" sz="1400" b="1" spc="-80" dirty="0" smtClean="0">
                <a:latin typeface="Arial"/>
                <a:cs typeface="Arial"/>
              </a:rPr>
              <a:t> </a:t>
            </a:r>
            <a:r>
              <a:rPr lang="ru-RU" sz="1400" b="1" spc="-5" dirty="0" smtClean="0">
                <a:latin typeface="Arial"/>
                <a:cs typeface="Arial"/>
              </a:rPr>
              <a:t>здоровья</a:t>
            </a:r>
            <a:r>
              <a:rPr lang="ru-RU" sz="1400" b="1" spc="-35" dirty="0" smtClean="0">
                <a:latin typeface="Arial"/>
                <a:cs typeface="Arial"/>
              </a:rPr>
              <a:t> </a:t>
            </a:r>
            <a:r>
              <a:rPr lang="ru-RU" sz="1400" b="1" spc="-10" dirty="0" smtClean="0">
                <a:latin typeface="Arial"/>
                <a:cs typeface="Arial"/>
              </a:rPr>
              <a:t>детей</a:t>
            </a:r>
            <a:r>
              <a:rPr lang="ru-RU" sz="1400" b="1" spc="-15" dirty="0" smtClean="0">
                <a:latin typeface="Arial"/>
                <a:cs typeface="Arial"/>
              </a:rPr>
              <a:t> </a:t>
            </a:r>
            <a:r>
              <a:rPr lang="ru-RU" sz="1400" b="1" spc="-10" dirty="0" smtClean="0">
                <a:latin typeface="Arial"/>
                <a:cs typeface="Arial"/>
              </a:rPr>
              <a:t>ветеранов</a:t>
            </a:r>
            <a:r>
              <a:rPr lang="ru-RU" sz="1400" b="1" spc="-25" dirty="0" smtClean="0">
                <a:latin typeface="Arial"/>
                <a:cs typeface="Arial"/>
              </a:rPr>
              <a:t> </a:t>
            </a:r>
            <a:r>
              <a:rPr lang="ru-RU" sz="1400" b="1" spc="-5" dirty="0" smtClean="0">
                <a:latin typeface="Arial"/>
                <a:cs typeface="Arial"/>
              </a:rPr>
              <a:t>(участников)</a:t>
            </a:r>
            <a:r>
              <a:rPr lang="ru-RU" sz="1400" b="1" spc="-15" dirty="0" smtClean="0">
                <a:latin typeface="Arial"/>
                <a:cs typeface="Arial"/>
              </a:rPr>
              <a:t> СВО</a:t>
            </a:r>
            <a:endParaRPr lang="ru-RU" sz="14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object 6"/>
          <p:cNvGrpSpPr/>
          <p:nvPr/>
        </p:nvGrpSpPr>
        <p:grpSpPr>
          <a:xfrm>
            <a:off x="139852" y="1641348"/>
            <a:ext cx="8766810" cy="2888615"/>
            <a:chOff x="139852" y="1641348"/>
            <a:chExt cx="8766810" cy="2888615"/>
          </a:xfrm>
        </p:grpSpPr>
        <p:sp>
          <p:nvSpPr>
            <p:cNvPr id="7" name="object 7"/>
            <p:cNvSpPr/>
            <p:nvPr/>
          </p:nvSpPr>
          <p:spPr>
            <a:xfrm>
              <a:off x="139852" y="1649094"/>
              <a:ext cx="8766810" cy="457200"/>
            </a:xfrm>
            <a:custGeom>
              <a:avLst/>
              <a:gdLst/>
              <a:ahLst/>
              <a:cxnLst/>
              <a:rect l="l" t="t" r="r" b="b"/>
              <a:pathLst>
                <a:path w="8766810" h="457200">
                  <a:moveTo>
                    <a:pt x="8766785" y="0"/>
                  </a:moveTo>
                  <a:lnTo>
                    <a:pt x="5844514" y="0"/>
                  </a:lnTo>
                  <a:lnTo>
                    <a:pt x="1398524" y="0"/>
                  </a:lnTo>
                  <a:lnTo>
                    <a:pt x="0" y="0"/>
                  </a:lnTo>
                  <a:lnTo>
                    <a:pt x="0" y="457200"/>
                  </a:lnTo>
                  <a:lnTo>
                    <a:pt x="1398498" y="457200"/>
                  </a:lnTo>
                  <a:lnTo>
                    <a:pt x="5844514" y="457200"/>
                  </a:lnTo>
                  <a:lnTo>
                    <a:pt x="8766785" y="457200"/>
                  </a:lnTo>
                  <a:lnTo>
                    <a:pt x="8766785" y="0"/>
                  </a:lnTo>
                  <a:close/>
                </a:path>
              </a:pathLst>
            </a:custGeom>
            <a:solidFill>
              <a:srgbClr val="CADDD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139852" y="2106295"/>
              <a:ext cx="1398905" cy="2423160"/>
            </a:xfrm>
            <a:custGeom>
              <a:avLst/>
              <a:gdLst/>
              <a:ahLst/>
              <a:cxnLst/>
              <a:rect l="l" t="t" r="r" b="b"/>
              <a:pathLst>
                <a:path w="1398905" h="2423160">
                  <a:moveTo>
                    <a:pt x="1398524" y="0"/>
                  </a:moveTo>
                  <a:lnTo>
                    <a:pt x="0" y="0"/>
                  </a:lnTo>
                  <a:lnTo>
                    <a:pt x="0" y="2423160"/>
                  </a:lnTo>
                  <a:lnTo>
                    <a:pt x="1398524" y="2423160"/>
                  </a:lnTo>
                  <a:lnTo>
                    <a:pt x="1398524" y="0"/>
                  </a:lnTo>
                  <a:close/>
                </a:path>
              </a:pathLst>
            </a:custGeom>
            <a:solidFill>
              <a:srgbClr val="E7EEE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" name="object 9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26719" y="1641348"/>
              <a:ext cx="839724" cy="347471"/>
            </a:xfrm>
            <a:prstGeom prst="rect">
              <a:avLst/>
            </a:prstGeom>
          </p:spPr>
        </p:pic>
        <p:pic>
          <p:nvPicPr>
            <p:cNvPr id="10" name="object 10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891028" y="1641348"/>
              <a:ext cx="1755648" cy="347471"/>
            </a:xfrm>
            <a:prstGeom prst="rect">
              <a:avLst/>
            </a:prstGeom>
          </p:spPr>
        </p:pic>
        <p:pic>
          <p:nvPicPr>
            <p:cNvPr id="11" name="object 11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603491" y="1641348"/>
              <a:ext cx="1697736" cy="347471"/>
            </a:xfrm>
            <a:prstGeom prst="rect">
              <a:avLst/>
            </a:prstGeom>
          </p:spPr>
        </p:pic>
        <p:pic>
          <p:nvPicPr>
            <p:cNvPr id="12" name="object 12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6844284" y="1824228"/>
              <a:ext cx="1217676" cy="347472"/>
            </a:xfrm>
            <a:prstGeom prst="rect">
              <a:avLst/>
            </a:prstGeom>
          </p:spPr>
        </p:pic>
        <p:pic>
          <p:nvPicPr>
            <p:cNvPr id="13" name="object 13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56972" y="2112264"/>
              <a:ext cx="1226820" cy="263651"/>
            </a:xfrm>
            <a:prstGeom prst="rect">
              <a:avLst/>
            </a:prstGeom>
          </p:spPr>
        </p:pic>
        <p:pic>
          <p:nvPicPr>
            <p:cNvPr id="14" name="object 14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156972" y="2249424"/>
              <a:ext cx="338328" cy="263651"/>
            </a:xfrm>
            <a:prstGeom prst="rect">
              <a:avLst/>
            </a:prstGeom>
          </p:spPr>
        </p:pic>
      </p:grpSp>
      <p:graphicFrame>
        <p:nvGraphicFramePr>
          <p:cNvPr id="15" name="object 15"/>
          <p:cNvGraphicFramePr>
            <a:graphicFrameLocks noGrp="1"/>
          </p:cNvGraphicFramePr>
          <p:nvPr/>
        </p:nvGraphicFramePr>
        <p:xfrm>
          <a:off x="133502" y="1123949"/>
          <a:ext cx="8766809" cy="339915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93190"/>
                <a:gridCol w="4457065"/>
                <a:gridCol w="2916554"/>
              </a:tblGrid>
              <a:tr h="387716">
                <a:tc gridSpan="3"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6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Меры по </a:t>
                      </a:r>
                      <a:r>
                        <a:rPr sz="16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созданию</a:t>
                      </a:r>
                      <a:r>
                        <a:rPr sz="1600" b="1" spc="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spc="-2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комфортной</a:t>
                      </a:r>
                      <a:r>
                        <a:rPr sz="1600" b="1" spc="6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и</a:t>
                      </a:r>
                      <a:r>
                        <a:rPr sz="1600" b="1" spc="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безопасной</a:t>
                      </a:r>
                      <a:r>
                        <a:rPr sz="16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образовательной</a:t>
                      </a:r>
                      <a:r>
                        <a:rPr sz="1600" b="1" spc="5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среды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0958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478005">
                <a:tc>
                  <a:txBody>
                    <a:bodyPr/>
                    <a:lstStyle/>
                    <a:p>
                      <a:pPr marL="384175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200" b="1" spc="-10" dirty="0">
                          <a:latin typeface="Arial"/>
                          <a:cs typeface="Arial"/>
                        </a:rPr>
                        <a:t>Субъект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200" b="1" spc="-5" dirty="0">
                          <a:latin typeface="Arial"/>
                          <a:cs typeface="Arial"/>
                        </a:rPr>
                        <a:t>Содержание</a:t>
                      </a:r>
                      <a:r>
                        <a:rPr sz="1200" b="1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10" dirty="0">
                          <a:latin typeface="Arial"/>
                          <a:cs typeface="Arial"/>
                        </a:rPr>
                        <a:t>работы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58215" marR="708660" indent="-24130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200" b="1" spc="-5" dirty="0">
                          <a:latin typeface="Arial"/>
                          <a:cs typeface="Arial"/>
                        </a:rPr>
                        <a:t>В</a:t>
                      </a:r>
                      <a:r>
                        <a:rPr sz="1200" b="1" spc="-20" dirty="0">
                          <a:latin typeface="Arial"/>
                          <a:cs typeface="Arial"/>
                        </a:rPr>
                        <a:t>о</a:t>
                      </a:r>
                      <a:r>
                        <a:rPr sz="1200" b="1" spc="-25" dirty="0">
                          <a:latin typeface="Arial"/>
                          <a:cs typeface="Arial"/>
                        </a:rPr>
                        <a:t>зм</a:t>
                      </a:r>
                      <a:r>
                        <a:rPr sz="1200" b="1" spc="-15" dirty="0">
                          <a:latin typeface="Arial"/>
                          <a:cs typeface="Arial"/>
                        </a:rPr>
                        <a:t>о</a:t>
                      </a:r>
                      <a:r>
                        <a:rPr sz="1200" b="1" spc="10" dirty="0">
                          <a:latin typeface="Arial"/>
                          <a:cs typeface="Arial"/>
                        </a:rPr>
                        <a:t>ж</a:t>
                      </a:r>
                      <a:r>
                        <a:rPr sz="1200" b="1" spc="-5" dirty="0">
                          <a:latin typeface="Arial"/>
                          <a:cs typeface="Arial"/>
                        </a:rPr>
                        <a:t>ны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е</a:t>
                      </a:r>
                      <a:r>
                        <a:rPr sz="1200" b="1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30" dirty="0">
                          <a:latin typeface="Arial"/>
                          <a:cs typeface="Arial"/>
                        </a:rPr>
                        <a:t>ф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о</a:t>
                      </a:r>
                      <a:r>
                        <a:rPr sz="1200" b="1" spc="-15" dirty="0">
                          <a:latin typeface="Arial"/>
                          <a:cs typeface="Arial"/>
                        </a:rPr>
                        <a:t>рм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ы  </a:t>
                      </a:r>
                      <a:r>
                        <a:rPr sz="1200" b="1" spc="-10" dirty="0">
                          <a:latin typeface="Arial"/>
                          <a:cs typeface="Arial"/>
                        </a:rPr>
                        <a:t>мероприятий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</a:tr>
              <a:tr h="669209">
                <a:tc rowSpan="4">
                  <a:txBody>
                    <a:bodyPr/>
                    <a:lstStyle/>
                    <a:p>
                      <a:pPr marL="91440" marR="234315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900" b="1" i="1" spc="-5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АД</a:t>
                      </a:r>
                      <a:r>
                        <a:rPr sz="900" b="1" i="1" spc="-20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М</a:t>
                      </a:r>
                      <a:r>
                        <a:rPr sz="900" b="1" i="1" spc="-5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ИНИСТРАЦ</a:t>
                      </a:r>
                      <a:r>
                        <a:rPr sz="900" b="1" i="1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ИЯ  </a:t>
                      </a:r>
                      <a:r>
                        <a:rPr sz="900" b="1" i="1" spc="-5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ОО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 marR="81915" algn="just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900" spc="-5" dirty="0">
                          <a:latin typeface="Microsoft Sans Serif"/>
                          <a:cs typeface="Microsoft Sans Serif"/>
                        </a:rPr>
                        <a:t>Своевременное</a:t>
                      </a:r>
                      <a:r>
                        <a:rPr sz="90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spc="-10" dirty="0">
                          <a:latin typeface="Microsoft Sans Serif"/>
                          <a:cs typeface="Microsoft Sans Serif"/>
                        </a:rPr>
                        <a:t>информирование</a:t>
                      </a:r>
                      <a:r>
                        <a:rPr sz="900" spc="-5" dirty="0">
                          <a:latin typeface="Microsoft Sans Serif"/>
                          <a:cs typeface="Microsoft Sans Serif"/>
                        </a:rPr>
                        <a:t> родителей</a:t>
                      </a:r>
                      <a:r>
                        <a:rPr sz="90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spc="-5" dirty="0">
                          <a:latin typeface="Microsoft Sans Serif"/>
                          <a:cs typeface="Microsoft Sans Serif"/>
                        </a:rPr>
                        <a:t>учащихся</a:t>
                      </a:r>
                      <a:r>
                        <a:rPr sz="90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spc="-30" dirty="0">
                          <a:latin typeface="Microsoft Sans Serif"/>
                          <a:cs typeface="Microsoft Sans Serif"/>
                        </a:rPr>
                        <a:t>(как</a:t>
                      </a:r>
                      <a:r>
                        <a:rPr sz="900" spc="-2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spc="-5" dirty="0">
                          <a:latin typeface="Microsoft Sans Serif"/>
                          <a:cs typeface="Microsoft Sans Serif"/>
                        </a:rPr>
                        <a:t>пострадавшего </a:t>
                      </a:r>
                      <a:r>
                        <a:rPr sz="90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spc="-15" dirty="0">
                          <a:latin typeface="Microsoft Sans Serif"/>
                          <a:cs typeface="Microsoft Sans Serif"/>
                        </a:rPr>
                        <a:t>ученика,</a:t>
                      </a:r>
                      <a:r>
                        <a:rPr sz="900" spc="-1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spc="-25" dirty="0">
                          <a:latin typeface="Microsoft Sans Serif"/>
                          <a:cs typeface="Microsoft Sans Serif"/>
                        </a:rPr>
                        <a:t>так</a:t>
                      </a:r>
                      <a:r>
                        <a:rPr sz="900" spc="-2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spc="-5" dirty="0">
                          <a:latin typeface="Microsoft Sans Serif"/>
                          <a:cs typeface="Microsoft Sans Serif"/>
                        </a:rPr>
                        <a:t>и</a:t>
                      </a:r>
                      <a:r>
                        <a:rPr sz="90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spc="-10" dirty="0">
                          <a:latin typeface="Microsoft Sans Serif"/>
                          <a:cs typeface="Microsoft Sans Serif"/>
                        </a:rPr>
                        <a:t>ученика,</a:t>
                      </a:r>
                      <a:r>
                        <a:rPr sz="900" spc="-5" dirty="0">
                          <a:latin typeface="Microsoft Sans Serif"/>
                          <a:cs typeface="Microsoft Sans Serif"/>
                        </a:rPr>
                        <a:t> совершившего</a:t>
                      </a:r>
                      <a:r>
                        <a:rPr sz="90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spc="-5" dirty="0">
                          <a:latin typeface="Microsoft Sans Serif"/>
                          <a:cs typeface="Microsoft Sans Serif"/>
                        </a:rPr>
                        <a:t>насилие)</a:t>
                      </a:r>
                      <a:r>
                        <a:rPr sz="90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spc="-5" dirty="0">
                          <a:latin typeface="Microsoft Sans Serif"/>
                          <a:cs typeface="Microsoft Sans Serif"/>
                        </a:rPr>
                        <a:t>и,</a:t>
                      </a:r>
                      <a:r>
                        <a:rPr sz="90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spc="-5" dirty="0">
                          <a:latin typeface="Microsoft Sans Serif"/>
                          <a:cs typeface="Microsoft Sans Serif"/>
                        </a:rPr>
                        <a:t>при</a:t>
                      </a:r>
                      <a:r>
                        <a:rPr sz="90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spc="-5" dirty="0">
                          <a:latin typeface="Microsoft Sans Serif"/>
                          <a:cs typeface="Microsoft Sans Serif"/>
                        </a:rPr>
                        <a:t>необходимости, </a:t>
                      </a:r>
                      <a:r>
                        <a:rPr sz="90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spc="-5" dirty="0">
                          <a:latin typeface="Microsoft Sans Serif"/>
                          <a:cs typeface="Microsoft Sans Serif"/>
                        </a:rPr>
                        <a:t>вышестоящих</a:t>
                      </a:r>
                      <a:r>
                        <a:rPr sz="90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spc="-5" dirty="0">
                          <a:latin typeface="Microsoft Sans Serif"/>
                          <a:cs typeface="Microsoft Sans Serif"/>
                        </a:rPr>
                        <a:t>органов</a:t>
                      </a:r>
                      <a:r>
                        <a:rPr sz="90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spc="-5" dirty="0">
                          <a:latin typeface="Microsoft Sans Serif"/>
                          <a:cs typeface="Microsoft Sans Serif"/>
                        </a:rPr>
                        <a:t>и</a:t>
                      </a:r>
                      <a:r>
                        <a:rPr sz="90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spc="-5" dirty="0">
                          <a:latin typeface="Microsoft Sans Serif"/>
                          <a:cs typeface="Microsoft Sans Serif"/>
                        </a:rPr>
                        <a:t>специальных</a:t>
                      </a:r>
                      <a:r>
                        <a:rPr sz="90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spc="-10" dirty="0">
                          <a:latin typeface="Microsoft Sans Serif"/>
                          <a:cs typeface="Microsoft Sans Serif"/>
                        </a:rPr>
                        <a:t>служб</a:t>
                      </a:r>
                      <a:r>
                        <a:rPr sz="900" spc="-5" dirty="0">
                          <a:latin typeface="Microsoft Sans Serif"/>
                          <a:cs typeface="Microsoft Sans Serif"/>
                        </a:rPr>
                        <a:t> (полиции,</a:t>
                      </a:r>
                      <a:r>
                        <a:rPr sz="90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spc="-10" dirty="0">
                          <a:latin typeface="Microsoft Sans Serif"/>
                          <a:cs typeface="Microsoft Sans Serif"/>
                        </a:rPr>
                        <a:t>скорой</a:t>
                      </a:r>
                      <a:r>
                        <a:rPr sz="900" spc="-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spc="-10" dirty="0">
                          <a:latin typeface="Microsoft Sans Serif"/>
                          <a:cs typeface="Microsoft Sans Serif"/>
                        </a:rPr>
                        <a:t>медицинской </a:t>
                      </a:r>
                      <a:r>
                        <a:rPr sz="900" spc="-5" dirty="0">
                          <a:latin typeface="Microsoft Sans Serif"/>
                          <a:cs typeface="Microsoft Sans Serif"/>
                        </a:rPr>
                        <a:t> помощи)</a:t>
                      </a:r>
                      <a:r>
                        <a:rPr sz="900" spc="-1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dirty="0">
                          <a:latin typeface="Microsoft Sans Serif"/>
                          <a:cs typeface="Microsoft Sans Serif"/>
                        </a:rPr>
                        <a:t>о случаях</a:t>
                      </a:r>
                      <a:r>
                        <a:rPr sz="900" spc="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spc="-5" dirty="0">
                          <a:latin typeface="Microsoft Sans Serif"/>
                          <a:cs typeface="Microsoft Sans Serif"/>
                        </a:rPr>
                        <a:t>совершенного</a:t>
                      </a:r>
                      <a:r>
                        <a:rPr sz="900" spc="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dirty="0">
                          <a:latin typeface="Microsoft Sans Serif"/>
                          <a:cs typeface="Microsoft Sans Serif"/>
                        </a:rPr>
                        <a:t>насилия</a:t>
                      </a:r>
                      <a:r>
                        <a:rPr sz="900" spc="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dirty="0">
                          <a:latin typeface="Microsoft Sans Serif"/>
                          <a:cs typeface="Microsoft Sans Serif"/>
                        </a:rPr>
                        <a:t>или</a:t>
                      </a:r>
                      <a:r>
                        <a:rPr sz="900" spc="-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spc="-10" dirty="0">
                          <a:latin typeface="Microsoft Sans Serif"/>
                          <a:cs typeface="Microsoft Sans Serif"/>
                        </a:rPr>
                        <a:t>его</a:t>
                      </a:r>
                      <a:r>
                        <a:rPr sz="900" spc="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spc="-5" dirty="0">
                          <a:latin typeface="Microsoft Sans Serif"/>
                          <a:cs typeface="Microsoft Sans Serif"/>
                        </a:rPr>
                        <a:t>предпосылках</a:t>
                      </a:r>
                      <a:endParaRPr sz="9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EEC"/>
                    </a:solidFill>
                  </a:tcPr>
                </a:tc>
                <a:tc row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EEC"/>
                    </a:solidFill>
                  </a:tcPr>
                </a:tc>
              </a:tr>
              <a:tr h="525806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431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 marR="82550" algn="just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900" spc="-5" dirty="0">
                          <a:latin typeface="Microsoft Sans Serif"/>
                          <a:cs typeface="Microsoft Sans Serif"/>
                        </a:rPr>
                        <a:t>Обучение</a:t>
                      </a:r>
                      <a:r>
                        <a:rPr sz="900" dirty="0">
                          <a:latin typeface="Microsoft Sans Serif"/>
                          <a:cs typeface="Microsoft Sans Serif"/>
                        </a:rPr>
                        <a:t> всех</a:t>
                      </a:r>
                      <a:r>
                        <a:rPr sz="900" spc="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spc="-10" dirty="0">
                          <a:latin typeface="Microsoft Sans Serif"/>
                          <a:cs typeface="Microsoft Sans Serif"/>
                        </a:rPr>
                        <a:t>сотрудников</a:t>
                      </a:r>
                      <a:r>
                        <a:rPr sz="900" spc="-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spc="-10" dirty="0">
                          <a:latin typeface="Microsoft Sans Serif"/>
                          <a:cs typeface="Microsoft Sans Serif"/>
                        </a:rPr>
                        <a:t>образовательного</a:t>
                      </a:r>
                      <a:r>
                        <a:rPr sz="900" spc="-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spc="-10" dirty="0">
                          <a:latin typeface="Microsoft Sans Serif"/>
                          <a:cs typeface="Microsoft Sans Serif"/>
                        </a:rPr>
                        <a:t>учреждения</a:t>
                      </a:r>
                      <a:r>
                        <a:rPr sz="900" spc="-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spc="-10" dirty="0">
                          <a:latin typeface="Microsoft Sans Serif"/>
                          <a:cs typeface="Microsoft Sans Serif"/>
                        </a:rPr>
                        <a:t>методам </a:t>
                      </a:r>
                      <a:r>
                        <a:rPr sz="900" spc="-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spc="-15" dirty="0">
                          <a:latin typeface="Microsoft Sans Serif"/>
                          <a:cs typeface="Microsoft Sans Serif"/>
                        </a:rPr>
                        <a:t>профилактики </a:t>
                      </a:r>
                      <a:r>
                        <a:rPr sz="900" spc="-5" dirty="0">
                          <a:latin typeface="Microsoft Sans Serif"/>
                          <a:cs typeface="Microsoft Sans Serif"/>
                        </a:rPr>
                        <a:t>насилия и </a:t>
                      </a:r>
                      <a:r>
                        <a:rPr sz="900" spc="-15" dirty="0">
                          <a:latin typeface="Microsoft Sans Serif"/>
                          <a:cs typeface="Microsoft Sans Serif"/>
                        </a:rPr>
                        <a:t>навыкам </a:t>
                      </a:r>
                      <a:r>
                        <a:rPr sz="900" spc="-10" dirty="0">
                          <a:latin typeface="Microsoft Sans Serif"/>
                          <a:cs typeface="Microsoft Sans Serif"/>
                        </a:rPr>
                        <a:t>его </a:t>
                      </a:r>
                      <a:r>
                        <a:rPr sz="900" spc="-5" dirty="0">
                          <a:latin typeface="Microsoft Sans Serif"/>
                          <a:cs typeface="Microsoft Sans Serif"/>
                        </a:rPr>
                        <a:t>выявления, предотвращения и </a:t>
                      </a:r>
                      <a:r>
                        <a:rPr sz="900" spc="-15" dirty="0">
                          <a:latin typeface="Microsoft Sans Serif"/>
                          <a:cs typeface="Microsoft Sans Serif"/>
                        </a:rPr>
                        <a:t>оказания </a:t>
                      </a:r>
                      <a:r>
                        <a:rPr sz="900" spc="-10" dirty="0">
                          <a:latin typeface="Microsoft Sans Serif"/>
                          <a:cs typeface="Microsoft Sans Serif"/>
                        </a:rPr>
                        <a:t> помощи</a:t>
                      </a:r>
                      <a:r>
                        <a:rPr sz="900" spc="-15" dirty="0">
                          <a:latin typeface="Microsoft Sans Serif"/>
                          <a:cs typeface="Microsoft Sans Serif"/>
                        </a:rPr>
                        <a:t> участникам</a:t>
                      </a:r>
                      <a:r>
                        <a:rPr sz="900" spc="3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spc="-15" dirty="0">
                          <a:latin typeface="Microsoft Sans Serif"/>
                          <a:cs typeface="Microsoft Sans Serif"/>
                        </a:rPr>
                        <a:t>конфликта</a:t>
                      </a:r>
                      <a:endParaRPr sz="9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DDDA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EEC"/>
                    </a:solidFill>
                  </a:tcPr>
                </a:tc>
              </a:tr>
              <a:tr h="525807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431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 marR="81280" algn="just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sz="900" spc="-10" dirty="0">
                          <a:latin typeface="Microsoft Sans Serif"/>
                          <a:cs typeface="Microsoft Sans Serif"/>
                        </a:rPr>
                        <a:t>Создание</a:t>
                      </a:r>
                      <a:r>
                        <a:rPr sz="900" spc="-5" dirty="0">
                          <a:latin typeface="Microsoft Sans Serif"/>
                          <a:cs typeface="Microsoft Sans Serif"/>
                        </a:rPr>
                        <a:t> условий</a:t>
                      </a:r>
                      <a:r>
                        <a:rPr sz="900" dirty="0">
                          <a:latin typeface="Microsoft Sans Serif"/>
                          <a:cs typeface="Microsoft Sans Serif"/>
                        </a:rPr>
                        <a:t> для</a:t>
                      </a:r>
                      <a:r>
                        <a:rPr sz="900" spc="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spc="-10" dirty="0">
                          <a:latin typeface="Microsoft Sans Serif"/>
                          <a:cs typeface="Microsoft Sans Serif"/>
                        </a:rPr>
                        <a:t>защиты</a:t>
                      </a:r>
                      <a:r>
                        <a:rPr sz="900" spc="-5" dirty="0">
                          <a:latin typeface="Microsoft Sans Serif"/>
                          <a:cs typeface="Microsoft Sans Serif"/>
                        </a:rPr>
                        <a:t> прав</a:t>
                      </a:r>
                      <a:r>
                        <a:rPr sz="90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spc="-5" dirty="0">
                          <a:latin typeface="Microsoft Sans Serif"/>
                          <a:cs typeface="Microsoft Sans Serif"/>
                        </a:rPr>
                        <a:t>обучающихся</a:t>
                      </a:r>
                      <a:r>
                        <a:rPr sz="90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spc="-5" dirty="0">
                          <a:latin typeface="Microsoft Sans Serif"/>
                          <a:cs typeface="Microsoft Sans Serif"/>
                        </a:rPr>
                        <a:t>и</a:t>
                      </a:r>
                      <a:r>
                        <a:rPr sz="90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spc="-10" dirty="0">
                          <a:latin typeface="Microsoft Sans Serif"/>
                          <a:cs typeface="Microsoft Sans Serif"/>
                        </a:rPr>
                        <a:t>сотрудников </a:t>
                      </a:r>
                      <a:r>
                        <a:rPr sz="900" spc="-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spc="-10" dirty="0">
                          <a:latin typeface="Microsoft Sans Serif"/>
                          <a:cs typeface="Microsoft Sans Serif"/>
                        </a:rPr>
                        <a:t>образовательного организации, контроль </a:t>
                      </a:r>
                      <a:r>
                        <a:rPr sz="900" spc="-5" dirty="0">
                          <a:latin typeface="Microsoft Sans Serif"/>
                          <a:cs typeface="Microsoft Sans Serif"/>
                        </a:rPr>
                        <a:t>соблюдения </a:t>
                      </a:r>
                      <a:r>
                        <a:rPr sz="900" dirty="0">
                          <a:latin typeface="Microsoft Sans Serif"/>
                          <a:cs typeface="Microsoft Sans Serif"/>
                        </a:rPr>
                        <a:t>со </a:t>
                      </a:r>
                      <a:r>
                        <a:rPr sz="900" spc="-5" dirty="0">
                          <a:latin typeface="Microsoft Sans Serif"/>
                          <a:cs typeface="Microsoft Sans Serif"/>
                        </a:rPr>
                        <a:t>стороны </a:t>
                      </a:r>
                      <a:r>
                        <a:rPr sz="900" spc="-10" dirty="0">
                          <a:latin typeface="Microsoft Sans Serif"/>
                          <a:cs typeface="Microsoft Sans Serif"/>
                        </a:rPr>
                        <a:t>педагогов </a:t>
                      </a:r>
                      <a:r>
                        <a:rPr sz="900" spc="-5" dirty="0">
                          <a:latin typeface="Microsoft Sans Serif"/>
                          <a:cs typeface="Microsoft Sans Serif"/>
                        </a:rPr>
                        <a:t>и </a:t>
                      </a:r>
                      <a:r>
                        <a:rPr sz="90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spc="-10" dirty="0">
                          <a:latin typeface="Microsoft Sans Serif"/>
                          <a:cs typeface="Microsoft Sans Serif"/>
                        </a:rPr>
                        <a:t>сотрудников</a:t>
                      </a:r>
                      <a:r>
                        <a:rPr sz="900" spc="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spc="-10" dirty="0">
                          <a:latin typeface="Microsoft Sans Serif"/>
                          <a:cs typeface="Microsoft Sans Serif"/>
                        </a:rPr>
                        <a:t>этических</a:t>
                      </a:r>
                      <a:r>
                        <a:rPr sz="900" spc="2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spc="-10" dirty="0">
                          <a:latin typeface="Microsoft Sans Serif"/>
                          <a:cs typeface="Microsoft Sans Serif"/>
                        </a:rPr>
                        <a:t>норм</a:t>
                      </a:r>
                      <a:endParaRPr sz="9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438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EE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EEC"/>
                    </a:solidFill>
                  </a:tcPr>
                </a:tc>
              </a:tr>
              <a:tr h="812611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431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 marR="81915" algn="just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sz="900" spc="-5" dirty="0">
                          <a:latin typeface="Microsoft Sans Serif"/>
                          <a:cs typeface="Microsoft Sans Serif"/>
                        </a:rPr>
                        <a:t>Осуществление</a:t>
                      </a:r>
                      <a:r>
                        <a:rPr sz="90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spc="-10" dirty="0">
                          <a:latin typeface="Microsoft Sans Serif"/>
                          <a:cs typeface="Microsoft Sans Serif"/>
                        </a:rPr>
                        <a:t>мониторинга</a:t>
                      </a:r>
                      <a:r>
                        <a:rPr sz="900" spc="-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spc="-10" dirty="0">
                          <a:latin typeface="Microsoft Sans Serif"/>
                          <a:cs typeface="Microsoft Sans Serif"/>
                        </a:rPr>
                        <a:t>обстановки</a:t>
                      </a:r>
                      <a:r>
                        <a:rPr sz="900" spc="-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dirty="0">
                          <a:latin typeface="Microsoft Sans Serif"/>
                          <a:cs typeface="Microsoft Sans Serif"/>
                        </a:rPr>
                        <a:t>в</a:t>
                      </a:r>
                      <a:r>
                        <a:rPr sz="900" spc="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spc="-10" dirty="0">
                          <a:latin typeface="Microsoft Sans Serif"/>
                          <a:cs typeface="Microsoft Sans Serif"/>
                        </a:rPr>
                        <a:t>образовательном</a:t>
                      </a:r>
                      <a:r>
                        <a:rPr sz="900" spc="-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spc="-10" dirty="0">
                          <a:latin typeface="Microsoft Sans Serif"/>
                          <a:cs typeface="Microsoft Sans Serif"/>
                        </a:rPr>
                        <a:t>учреждении</a:t>
                      </a:r>
                      <a:r>
                        <a:rPr sz="900" spc="-5" dirty="0">
                          <a:latin typeface="Microsoft Sans Serif"/>
                          <a:cs typeface="Microsoft Sans Serif"/>
                        </a:rPr>
                        <a:t> и </a:t>
                      </a:r>
                      <a:r>
                        <a:rPr sz="90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spc="-5" dirty="0">
                          <a:latin typeface="Microsoft Sans Serif"/>
                          <a:cs typeface="Microsoft Sans Serif"/>
                        </a:rPr>
                        <a:t>регулярного</a:t>
                      </a:r>
                      <a:r>
                        <a:rPr sz="90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spc="-10" dirty="0">
                          <a:latin typeface="Microsoft Sans Serif"/>
                          <a:cs typeface="Microsoft Sans Serif"/>
                        </a:rPr>
                        <a:t>анализа</a:t>
                      </a:r>
                      <a:r>
                        <a:rPr sz="900" spc="-5" dirty="0">
                          <a:latin typeface="Microsoft Sans Serif"/>
                          <a:cs typeface="Microsoft Sans Serif"/>
                        </a:rPr>
                        <a:t> происшествий,</a:t>
                      </a:r>
                      <a:r>
                        <a:rPr sz="90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spc="-10" dirty="0">
                          <a:latin typeface="Microsoft Sans Serif"/>
                          <a:cs typeface="Microsoft Sans Serif"/>
                        </a:rPr>
                        <a:t>связанных</a:t>
                      </a:r>
                      <a:r>
                        <a:rPr sz="900" spc="22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dirty="0">
                          <a:latin typeface="Microsoft Sans Serif"/>
                          <a:cs typeface="Microsoft Sans Serif"/>
                        </a:rPr>
                        <a:t>с</a:t>
                      </a:r>
                      <a:r>
                        <a:rPr sz="900" spc="24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spc="-5" dirty="0">
                          <a:latin typeface="Microsoft Sans Serif"/>
                          <a:cs typeface="Microsoft Sans Serif"/>
                        </a:rPr>
                        <a:t>насилием;</a:t>
                      </a:r>
                      <a:r>
                        <a:rPr sz="900" spc="229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spc="-10" dirty="0">
                          <a:latin typeface="Microsoft Sans Serif"/>
                          <a:cs typeface="Microsoft Sans Serif"/>
                        </a:rPr>
                        <a:t>при </a:t>
                      </a:r>
                      <a:r>
                        <a:rPr sz="900" spc="-5" dirty="0">
                          <a:latin typeface="Microsoft Sans Serif"/>
                          <a:cs typeface="Microsoft Sans Serif"/>
                        </a:rPr>
                        <a:t> необходимости</a:t>
                      </a:r>
                      <a:r>
                        <a:rPr sz="90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spc="-5" dirty="0">
                          <a:latin typeface="Microsoft Sans Serif"/>
                          <a:cs typeface="Microsoft Sans Serif"/>
                        </a:rPr>
                        <a:t>принятие</a:t>
                      </a:r>
                      <a:r>
                        <a:rPr sz="90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spc="-10" dirty="0">
                          <a:latin typeface="Microsoft Sans Serif"/>
                          <a:cs typeface="Microsoft Sans Serif"/>
                        </a:rPr>
                        <a:t>управленческих</a:t>
                      </a:r>
                      <a:r>
                        <a:rPr sz="900" spc="-5" dirty="0">
                          <a:latin typeface="Microsoft Sans Serif"/>
                          <a:cs typeface="Microsoft Sans Serif"/>
                        </a:rPr>
                        <a:t> решений</a:t>
                      </a:r>
                      <a:r>
                        <a:rPr sz="90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spc="-10" dirty="0">
                          <a:latin typeface="Microsoft Sans Serif"/>
                          <a:cs typeface="Microsoft Sans Serif"/>
                        </a:rPr>
                        <a:t>по</a:t>
                      </a:r>
                      <a:r>
                        <a:rPr sz="900" spc="-5" dirty="0">
                          <a:latin typeface="Microsoft Sans Serif"/>
                          <a:cs typeface="Microsoft Sans Serif"/>
                        </a:rPr>
                        <a:t> обеспечению </a:t>
                      </a:r>
                      <a:r>
                        <a:rPr sz="90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spc="-10" dirty="0">
                          <a:latin typeface="Microsoft Sans Serif"/>
                          <a:cs typeface="Microsoft Sans Serif"/>
                        </a:rPr>
                        <a:t>безопасности,</a:t>
                      </a:r>
                      <a:r>
                        <a:rPr sz="900" spc="21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spc="-5" dirty="0">
                          <a:latin typeface="Microsoft Sans Serif"/>
                          <a:cs typeface="Microsoft Sans Serif"/>
                        </a:rPr>
                        <a:t>внесение </a:t>
                      </a:r>
                      <a:r>
                        <a:rPr sz="900" spc="-15" dirty="0">
                          <a:latin typeface="Microsoft Sans Serif"/>
                          <a:cs typeface="Microsoft Sans Serif"/>
                        </a:rPr>
                        <a:t>коррективов</a:t>
                      </a:r>
                      <a:r>
                        <a:rPr sz="900" spc="21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dirty="0">
                          <a:latin typeface="Microsoft Sans Serif"/>
                          <a:cs typeface="Microsoft Sans Serif"/>
                        </a:rPr>
                        <a:t>в план </a:t>
                      </a:r>
                      <a:r>
                        <a:rPr sz="900" spc="-5" dirty="0">
                          <a:latin typeface="Microsoft Sans Serif"/>
                          <a:cs typeface="Microsoft Sans Serif"/>
                        </a:rPr>
                        <a:t>работы </a:t>
                      </a:r>
                      <a:r>
                        <a:rPr sz="900" spc="-10" dirty="0">
                          <a:latin typeface="Microsoft Sans Serif"/>
                          <a:cs typeface="Microsoft Sans Serif"/>
                        </a:rPr>
                        <a:t>по </a:t>
                      </a:r>
                      <a:r>
                        <a:rPr sz="900" spc="-15" dirty="0">
                          <a:latin typeface="Microsoft Sans Serif"/>
                          <a:cs typeface="Microsoft Sans Serif"/>
                        </a:rPr>
                        <a:t>профилактике</a:t>
                      </a:r>
                      <a:r>
                        <a:rPr sz="900" spc="21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dirty="0">
                          <a:latin typeface="Microsoft Sans Serif"/>
                          <a:cs typeface="Microsoft Sans Serif"/>
                        </a:rPr>
                        <a:t>насилия </a:t>
                      </a:r>
                      <a:r>
                        <a:rPr sz="900" spc="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spc="-5" dirty="0">
                          <a:latin typeface="Microsoft Sans Serif"/>
                          <a:cs typeface="Microsoft Sans Serif"/>
                        </a:rPr>
                        <a:t>и </a:t>
                      </a:r>
                      <a:r>
                        <a:rPr sz="900" spc="-10" dirty="0">
                          <a:latin typeface="Microsoft Sans Serif"/>
                          <a:cs typeface="Microsoft Sans Serif"/>
                        </a:rPr>
                        <a:t>меры</a:t>
                      </a:r>
                      <a:r>
                        <a:rPr sz="900" spc="1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spc="-5" dirty="0">
                          <a:latin typeface="Microsoft Sans Serif"/>
                          <a:cs typeface="Microsoft Sans Serif"/>
                        </a:rPr>
                        <a:t>реагирования</a:t>
                      </a:r>
                      <a:endParaRPr sz="9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438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DDDA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EEC"/>
                    </a:solidFill>
                  </a:tcPr>
                </a:tc>
              </a:tr>
            </a:tbl>
          </a:graphicData>
        </a:graphic>
      </p:graphicFrame>
      <p:sp>
        <p:nvSpPr>
          <p:cNvPr id="16" name="Прямоугольник 15"/>
          <p:cNvSpPr/>
          <p:nvPr/>
        </p:nvSpPr>
        <p:spPr>
          <a:xfrm>
            <a:off x="304800" y="133350"/>
            <a:ext cx="83058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 marR="5080" algn="ctr">
              <a:spcBef>
                <a:spcPts val="105"/>
              </a:spcBef>
            </a:pPr>
            <a:r>
              <a:rPr lang="ru-RU" sz="1400" b="1" spc="-5" dirty="0" smtClean="0">
                <a:latin typeface="Arial"/>
                <a:cs typeface="Arial"/>
              </a:rPr>
              <a:t>Организация </a:t>
            </a:r>
            <a:r>
              <a:rPr lang="ru-RU" sz="1400" b="1" dirty="0" smtClean="0">
                <a:latin typeface="Arial"/>
                <a:cs typeface="Arial"/>
              </a:rPr>
              <a:t>и </a:t>
            </a:r>
            <a:r>
              <a:rPr lang="ru-RU" sz="1400" b="1" spc="-5" dirty="0" smtClean="0">
                <a:latin typeface="Arial"/>
                <a:cs typeface="Arial"/>
              </a:rPr>
              <a:t>проведение мер</a:t>
            </a:r>
            <a:r>
              <a:rPr lang="ru-RU" sz="1400" b="1" spc="-20" dirty="0" smtClean="0">
                <a:latin typeface="Arial"/>
                <a:cs typeface="Arial"/>
              </a:rPr>
              <a:t>о</a:t>
            </a:r>
            <a:r>
              <a:rPr lang="ru-RU" sz="1400" b="1" spc="5" dirty="0" smtClean="0">
                <a:latin typeface="Arial"/>
                <a:cs typeface="Arial"/>
              </a:rPr>
              <a:t>п</a:t>
            </a:r>
            <a:r>
              <a:rPr lang="ru-RU" sz="1400" b="1" dirty="0" smtClean="0">
                <a:latin typeface="Arial"/>
                <a:cs typeface="Arial"/>
              </a:rPr>
              <a:t>рия</a:t>
            </a:r>
            <a:r>
              <a:rPr lang="ru-RU" sz="1400" b="1" spc="-15" dirty="0" smtClean="0">
                <a:latin typeface="Arial"/>
                <a:cs typeface="Arial"/>
              </a:rPr>
              <a:t>т</a:t>
            </a:r>
            <a:r>
              <a:rPr lang="ru-RU" sz="1400" b="1" dirty="0" smtClean="0">
                <a:latin typeface="Arial"/>
                <a:cs typeface="Arial"/>
              </a:rPr>
              <a:t>ий, </a:t>
            </a:r>
            <a:r>
              <a:rPr lang="ru-RU" sz="1400" b="1" spc="-10" dirty="0" smtClean="0">
                <a:latin typeface="Arial"/>
                <a:cs typeface="Arial"/>
              </a:rPr>
              <a:t>н</a:t>
            </a:r>
            <a:r>
              <a:rPr lang="ru-RU" sz="1400" b="1" spc="-5" dirty="0" smtClean="0">
                <a:latin typeface="Arial"/>
                <a:cs typeface="Arial"/>
              </a:rPr>
              <a:t>а</a:t>
            </a:r>
            <a:r>
              <a:rPr lang="ru-RU" sz="1400" b="1" spc="5" dirty="0" smtClean="0">
                <a:latin typeface="Arial"/>
                <a:cs typeface="Arial"/>
              </a:rPr>
              <a:t>п</a:t>
            </a:r>
            <a:r>
              <a:rPr lang="ru-RU" sz="1400" b="1" spc="-20" dirty="0" smtClean="0">
                <a:latin typeface="Arial"/>
                <a:cs typeface="Arial"/>
              </a:rPr>
              <a:t>р</a:t>
            </a:r>
            <a:r>
              <a:rPr lang="ru-RU" sz="1400" b="1" spc="-5" dirty="0" smtClean="0">
                <a:latin typeface="Arial"/>
                <a:cs typeface="Arial"/>
              </a:rPr>
              <a:t>а</a:t>
            </a:r>
            <a:r>
              <a:rPr lang="ru-RU" sz="1400" b="1" spc="-20" dirty="0" smtClean="0">
                <a:latin typeface="Arial"/>
                <a:cs typeface="Arial"/>
              </a:rPr>
              <a:t>в</a:t>
            </a:r>
            <a:r>
              <a:rPr lang="ru-RU" sz="1400" b="1" spc="-30" dirty="0" smtClean="0">
                <a:latin typeface="Arial"/>
                <a:cs typeface="Arial"/>
              </a:rPr>
              <a:t>л</a:t>
            </a:r>
            <a:r>
              <a:rPr lang="ru-RU" sz="1400" b="1" spc="-5" dirty="0" smtClean="0">
                <a:latin typeface="Arial"/>
                <a:cs typeface="Arial"/>
              </a:rPr>
              <a:t>е</a:t>
            </a:r>
            <a:r>
              <a:rPr lang="ru-RU" sz="1400" b="1" spc="5" dirty="0" smtClean="0">
                <a:latin typeface="Arial"/>
                <a:cs typeface="Arial"/>
              </a:rPr>
              <a:t>нн</a:t>
            </a:r>
            <a:r>
              <a:rPr lang="ru-RU" sz="1400" b="1" spc="-10" dirty="0" smtClean="0">
                <a:latin typeface="Arial"/>
                <a:cs typeface="Arial"/>
              </a:rPr>
              <a:t>ы</a:t>
            </a:r>
            <a:r>
              <a:rPr lang="ru-RU" sz="1400" b="1" dirty="0" smtClean="0">
                <a:latin typeface="Arial"/>
                <a:cs typeface="Arial"/>
              </a:rPr>
              <a:t>х </a:t>
            </a:r>
            <a:r>
              <a:rPr lang="ru-RU" sz="1400" b="1" spc="-10" dirty="0" smtClean="0">
                <a:latin typeface="Arial"/>
                <a:cs typeface="Arial"/>
              </a:rPr>
              <a:t>на формирование</a:t>
            </a:r>
            <a:r>
              <a:rPr lang="ru-RU" sz="1400" b="1" spc="-5" dirty="0" smtClean="0">
                <a:latin typeface="Arial"/>
                <a:cs typeface="Arial"/>
              </a:rPr>
              <a:t> </a:t>
            </a:r>
            <a:r>
              <a:rPr lang="ru-RU" sz="1400" b="1" dirty="0" smtClean="0">
                <a:latin typeface="Arial"/>
                <a:cs typeface="Arial"/>
              </a:rPr>
              <a:t>в</a:t>
            </a:r>
            <a:r>
              <a:rPr lang="ru-RU" sz="1400" b="1" spc="5" dirty="0" smtClean="0">
                <a:latin typeface="Arial"/>
                <a:cs typeface="Arial"/>
              </a:rPr>
              <a:t> </a:t>
            </a:r>
            <a:r>
              <a:rPr lang="ru-RU" sz="1400" b="1" spc="-10" dirty="0" smtClean="0">
                <a:latin typeface="Arial"/>
                <a:cs typeface="Arial"/>
              </a:rPr>
              <a:t>образовательной</a:t>
            </a:r>
            <a:r>
              <a:rPr lang="ru-RU" sz="1400" b="1" spc="-5" dirty="0" smtClean="0">
                <a:latin typeface="Arial"/>
                <a:cs typeface="Arial"/>
              </a:rPr>
              <a:t> организации</a:t>
            </a:r>
            <a:r>
              <a:rPr lang="ru-RU" sz="1400" b="1" dirty="0" smtClean="0">
                <a:latin typeface="Arial"/>
                <a:cs typeface="Arial"/>
              </a:rPr>
              <a:t> </a:t>
            </a:r>
            <a:r>
              <a:rPr lang="ru-RU" sz="1400" b="1" spc="-15" dirty="0" smtClean="0">
                <a:latin typeface="Arial"/>
                <a:cs typeface="Arial"/>
              </a:rPr>
              <a:t>необходимого </a:t>
            </a:r>
            <a:r>
              <a:rPr lang="ru-RU" sz="1400" b="1" spc="-10" dirty="0" smtClean="0">
                <a:latin typeface="Arial"/>
                <a:cs typeface="Arial"/>
              </a:rPr>
              <a:t> </a:t>
            </a:r>
            <a:r>
              <a:rPr lang="ru-RU" sz="1400" b="1" spc="-15" dirty="0" smtClean="0">
                <a:latin typeface="Arial"/>
                <a:cs typeface="Arial"/>
              </a:rPr>
              <a:t>психологического</a:t>
            </a:r>
            <a:r>
              <a:rPr lang="ru-RU" sz="1400" b="1" spc="-10" dirty="0" smtClean="0">
                <a:latin typeface="Arial"/>
                <a:cs typeface="Arial"/>
              </a:rPr>
              <a:t> </a:t>
            </a:r>
            <a:r>
              <a:rPr lang="ru-RU" sz="1400" b="1" spc="-5" dirty="0" smtClean="0">
                <a:latin typeface="Arial"/>
                <a:cs typeface="Arial"/>
              </a:rPr>
              <a:t>климата</a:t>
            </a:r>
            <a:r>
              <a:rPr lang="ru-RU" sz="1400" b="1" dirty="0" smtClean="0">
                <a:latin typeface="Arial"/>
                <a:cs typeface="Arial"/>
              </a:rPr>
              <a:t> </a:t>
            </a:r>
            <a:r>
              <a:rPr lang="ru-RU" sz="1400" b="1" spc="-5" dirty="0" smtClean="0">
                <a:latin typeface="Arial"/>
                <a:cs typeface="Arial"/>
              </a:rPr>
              <a:t>для</a:t>
            </a:r>
            <a:r>
              <a:rPr lang="ru-RU" sz="1400" b="1" dirty="0" smtClean="0">
                <a:latin typeface="Arial"/>
                <a:cs typeface="Arial"/>
              </a:rPr>
              <a:t> </a:t>
            </a:r>
            <a:r>
              <a:rPr lang="ru-RU" sz="1400" b="1" spc="-10" dirty="0" smtClean="0">
                <a:latin typeface="Arial"/>
                <a:cs typeface="Arial"/>
              </a:rPr>
              <a:t>сохранения</a:t>
            </a:r>
            <a:r>
              <a:rPr lang="ru-RU" sz="1400" b="1" spc="-5" dirty="0" smtClean="0">
                <a:latin typeface="Arial"/>
                <a:cs typeface="Arial"/>
              </a:rPr>
              <a:t> </a:t>
            </a:r>
            <a:r>
              <a:rPr lang="ru-RU" sz="1400" b="1" dirty="0" smtClean="0">
                <a:latin typeface="Arial"/>
                <a:cs typeface="Arial"/>
              </a:rPr>
              <a:t>и</a:t>
            </a:r>
            <a:r>
              <a:rPr lang="ru-RU" sz="1400" b="1" spc="5" dirty="0" smtClean="0">
                <a:latin typeface="Arial"/>
                <a:cs typeface="Arial"/>
              </a:rPr>
              <a:t> </a:t>
            </a:r>
            <a:r>
              <a:rPr lang="ru-RU" sz="1400" b="1" spc="-5" dirty="0" smtClean="0">
                <a:latin typeface="Arial"/>
                <a:cs typeface="Arial"/>
              </a:rPr>
              <a:t>(или)</a:t>
            </a:r>
            <a:r>
              <a:rPr lang="ru-RU" sz="1400" b="1" dirty="0" smtClean="0">
                <a:latin typeface="Arial"/>
                <a:cs typeface="Arial"/>
              </a:rPr>
              <a:t> </a:t>
            </a:r>
            <a:r>
              <a:rPr lang="ru-RU" sz="1400" b="1" spc="-10" dirty="0" smtClean="0">
                <a:latin typeface="Arial"/>
                <a:cs typeface="Arial"/>
              </a:rPr>
              <a:t>восстановления </a:t>
            </a:r>
            <a:r>
              <a:rPr lang="ru-RU" sz="1400" b="1" spc="-5" dirty="0" smtClean="0">
                <a:latin typeface="Arial"/>
                <a:cs typeface="Arial"/>
              </a:rPr>
              <a:t> </a:t>
            </a:r>
            <a:r>
              <a:rPr lang="ru-RU" sz="1400" b="1" spc="-10" dirty="0" smtClean="0">
                <a:latin typeface="Arial"/>
                <a:cs typeface="Arial"/>
              </a:rPr>
              <a:t>психологического</a:t>
            </a:r>
            <a:r>
              <a:rPr lang="ru-RU" sz="1400" b="1" spc="-80" dirty="0" smtClean="0">
                <a:latin typeface="Arial"/>
                <a:cs typeface="Arial"/>
              </a:rPr>
              <a:t> </a:t>
            </a:r>
            <a:r>
              <a:rPr lang="ru-RU" sz="1400" b="1" spc="-5" dirty="0" smtClean="0">
                <a:latin typeface="Arial"/>
                <a:cs typeface="Arial"/>
              </a:rPr>
              <a:t>здоровья</a:t>
            </a:r>
            <a:r>
              <a:rPr lang="ru-RU" sz="1400" b="1" spc="-35" dirty="0" smtClean="0">
                <a:latin typeface="Arial"/>
                <a:cs typeface="Arial"/>
              </a:rPr>
              <a:t> </a:t>
            </a:r>
            <a:r>
              <a:rPr lang="ru-RU" sz="1400" b="1" spc="-10" dirty="0" smtClean="0">
                <a:latin typeface="Arial"/>
                <a:cs typeface="Arial"/>
              </a:rPr>
              <a:t>детей</a:t>
            </a:r>
            <a:r>
              <a:rPr lang="ru-RU" sz="1400" b="1" spc="-15" dirty="0" smtClean="0">
                <a:latin typeface="Arial"/>
                <a:cs typeface="Arial"/>
              </a:rPr>
              <a:t> </a:t>
            </a:r>
            <a:r>
              <a:rPr lang="ru-RU" sz="1400" b="1" spc="-10" dirty="0" smtClean="0">
                <a:latin typeface="Arial"/>
                <a:cs typeface="Arial"/>
              </a:rPr>
              <a:t>ветеранов</a:t>
            </a:r>
            <a:r>
              <a:rPr lang="ru-RU" sz="1400" b="1" spc="-25" dirty="0" smtClean="0">
                <a:latin typeface="Arial"/>
                <a:cs typeface="Arial"/>
              </a:rPr>
              <a:t> </a:t>
            </a:r>
            <a:r>
              <a:rPr lang="ru-RU" sz="1400" b="1" spc="-5" dirty="0" smtClean="0">
                <a:latin typeface="Arial"/>
                <a:cs typeface="Arial"/>
              </a:rPr>
              <a:t>(участников)</a:t>
            </a:r>
            <a:r>
              <a:rPr lang="ru-RU" sz="1400" b="1" spc="-15" dirty="0" smtClean="0">
                <a:latin typeface="Arial"/>
                <a:cs typeface="Arial"/>
              </a:rPr>
              <a:t> СВО</a:t>
            </a:r>
            <a:endParaRPr lang="ru-RU" sz="14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/>
          <p:nvPr/>
        </p:nvSpPr>
        <p:spPr>
          <a:xfrm>
            <a:off x="347268" y="772319"/>
            <a:ext cx="5260340" cy="267381"/>
          </a:xfrm>
          <a:prstGeom prst="rect">
            <a:avLst/>
          </a:prstGeom>
        </p:spPr>
        <p:txBody>
          <a:bodyPr vert="horz" wrap="square" lIns="0" tIns="51435" rIns="0" bIns="0" rtlCol="0">
            <a:spAutoFit/>
          </a:bodyPr>
          <a:lstStyle/>
          <a:p>
            <a:pPr marL="107950">
              <a:lnSpc>
                <a:spcPct val="100000"/>
              </a:lnSpc>
              <a:spcBef>
                <a:spcPts val="345"/>
              </a:spcBef>
            </a:pPr>
            <a:r>
              <a:rPr sz="1400" spc="-15" smtClean="0">
                <a:solidFill>
                  <a:srgbClr val="C00000"/>
                </a:solidFill>
                <a:latin typeface="Microsoft Sans Serif"/>
                <a:cs typeface="Microsoft Sans Serif"/>
              </a:rPr>
              <a:t>Модель</a:t>
            </a:r>
            <a:r>
              <a:rPr sz="1400" smtClean="0">
                <a:solidFill>
                  <a:srgbClr val="C00000"/>
                </a:solidFill>
                <a:latin typeface="Microsoft Sans Serif"/>
                <a:cs typeface="Microsoft Sans Serif"/>
              </a:rPr>
              <a:t> </a:t>
            </a:r>
            <a:r>
              <a:rPr sz="1400" spc="-20" dirty="0">
                <a:solidFill>
                  <a:srgbClr val="C00000"/>
                </a:solidFill>
                <a:latin typeface="Microsoft Sans Serif"/>
                <a:cs typeface="Microsoft Sans Serif"/>
              </a:rPr>
              <a:t>психологически</a:t>
            </a:r>
            <a:r>
              <a:rPr sz="1400" spc="20" dirty="0">
                <a:solidFill>
                  <a:srgbClr val="C00000"/>
                </a:solidFill>
                <a:latin typeface="Microsoft Sans Serif"/>
                <a:cs typeface="Microsoft Sans Serif"/>
              </a:rPr>
              <a:t> </a:t>
            </a:r>
            <a:r>
              <a:rPr sz="1400" spc="-20" dirty="0">
                <a:solidFill>
                  <a:srgbClr val="C00000"/>
                </a:solidFill>
                <a:latin typeface="Microsoft Sans Serif"/>
                <a:cs typeface="Microsoft Sans Serif"/>
              </a:rPr>
              <a:t>безопасной</a:t>
            </a:r>
            <a:endParaRPr sz="1400">
              <a:latin typeface="Microsoft Sans Serif"/>
              <a:cs typeface="Microsoft Sans Serif"/>
            </a:endParaRPr>
          </a:p>
        </p:txBody>
      </p:sp>
      <p:grpSp>
        <p:nvGrpSpPr>
          <p:cNvPr id="6" name="object 6"/>
          <p:cNvGrpSpPr/>
          <p:nvPr/>
        </p:nvGrpSpPr>
        <p:grpSpPr>
          <a:xfrm>
            <a:off x="283229" y="1570609"/>
            <a:ext cx="3840479" cy="3439542"/>
            <a:chOff x="283229" y="1570608"/>
            <a:chExt cx="3840479" cy="3573145"/>
          </a:xfrm>
        </p:grpSpPr>
        <p:pic>
          <p:nvPicPr>
            <p:cNvPr id="7" name="object 7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83229" y="1570608"/>
              <a:ext cx="3840257" cy="3572889"/>
            </a:xfrm>
            <a:prstGeom prst="rect">
              <a:avLst/>
            </a:prstGeom>
          </p:spPr>
        </p:pic>
        <p:pic>
          <p:nvPicPr>
            <p:cNvPr id="8" name="object 8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835907" y="1758137"/>
              <a:ext cx="188975" cy="142036"/>
            </a:xfrm>
            <a:prstGeom prst="rect">
              <a:avLst/>
            </a:prstGeom>
          </p:spPr>
        </p:pic>
        <p:pic>
          <p:nvPicPr>
            <p:cNvPr id="9" name="object 9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835907" y="2520441"/>
              <a:ext cx="188975" cy="141731"/>
            </a:xfrm>
            <a:prstGeom prst="rect">
              <a:avLst/>
            </a:prstGeom>
          </p:spPr>
        </p:pic>
        <p:pic>
          <p:nvPicPr>
            <p:cNvPr id="10" name="object 10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835907" y="2977895"/>
              <a:ext cx="188975" cy="141731"/>
            </a:xfrm>
            <a:prstGeom prst="rect">
              <a:avLst/>
            </a:prstGeom>
          </p:spPr>
        </p:pic>
        <p:pic>
          <p:nvPicPr>
            <p:cNvPr id="11" name="object 11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835907" y="3435096"/>
              <a:ext cx="188975" cy="141732"/>
            </a:xfrm>
            <a:prstGeom prst="rect">
              <a:avLst/>
            </a:prstGeom>
          </p:spPr>
        </p:pic>
        <p:pic>
          <p:nvPicPr>
            <p:cNvPr id="12" name="object 12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835907" y="3739896"/>
              <a:ext cx="188975" cy="141731"/>
            </a:xfrm>
            <a:prstGeom prst="rect">
              <a:avLst/>
            </a:prstGeom>
          </p:spPr>
        </p:pic>
        <p:pic>
          <p:nvPicPr>
            <p:cNvPr id="13" name="object 13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835907" y="4349800"/>
              <a:ext cx="188975" cy="141731"/>
            </a:xfrm>
            <a:prstGeom prst="rect">
              <a:avLst/>
            </a:prstGeom>
          </p:spPr>
        </p:pic>
        <p:pic>
          <p:nvPicPr>
            <p:cNvPr id="14" name="object 1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835907" y="4807000"/>
              <a:ext cx="188975" cy="141732"/>
            </a:xfrm>
            <a:prstGeom prst="rect">
              <a:avLst/>
            </a:prstGeom>
          </p:spPr>
        </p:pic>
      </p:grpSp>
      <p:sp>
        <p:nvSpPr>
          <p:cNvPr id="15" name="object 15"/>
          <p:cNvSpPr txBox="1"/>
          <p:nvPr/>
        </p:nvSpPr>
        <p:spPr>
          <a:xfrm>
            <a:off x="939800" y="1244600"/>
            <a:ext cx="2012950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spc="-20" dirty="0">
                <a:solidFill>
                  <a:srgbClr val="C00000"/>
                </a:solidFill>
                <a:latin typeface="Microsoft Sans Serif"/>
                <a:cs typeface="Microsoft Sans Serif"/>
              </a:rPr>
              <a:t>образовательной</a:t>
            </a:r>
            <a:r>
              <a:rPr sz="1400" spc="-45" dirty="0">
                <a:solidFill>
                  <a:srgbClr val="C00000"/>
                </a:solidFill>
                <a:latin typeface="Microsoft Sans Serif"/>
                <a:cs typeface="Microsoft Sans Serif"/>
              </a:rPr>
              <a:t> </a:t>
            </a:r>
            <a:r>
              <a:rPr sz="1400" spc="-10" dirty="0">
                <a:solidFill>
                  <a:srgbClr val="C00000"/>
                </a:solidFill>
                <a:latin typeface="Microsoft Sans Serif"/>
                <a:cs typeface="Microsoft Sans Serif"/>
              </a:rPr>
              <a:t>среды</a:t>
            </a:r>
            <a:endParaRPr sz="1400">
              <a:latin typeface="Microsoft Sans Serif"/>
              <a:cs typeface="Microsoft Sans Serif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4114800" y="895350"/>
            <a:ext cx="4391660" cy="45275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641985" marR="5080" indent="-629920">
              <a:lnSpc>
                <a:spcPct val="100000"/>
              </a:lnSpc>
              <a:spcBef>
                <a:spcPts val="105"/>
              </a:spcBef>
            </a:pPr>
            <a:r>
              <a:rPr sz="1400" i="1" spc="-5" dirty="0">
                <a:latin typeface="Arial"/>
                <a:cs typeface="Arial"/>
              </a:rPr>
              <a:t>Основные</a:t>
            </a:r>
            <a:r>
              <a:rPr sz="1400" i="1" spc="-40" dirty="0">
                <a:latin typeface="Arial"/>
                <a:cs typeface="Arial"/>
              </a:rPr>
              <a:t> </a:t>
            </a:r>
            <a:r>
              <a:rPr sz="1400" i="1" spc="-5" dirty="0">
                <a:latin typeface="Arial"/>
                <a:cs typeface="Arial"/>
              </a:rPr>
              <a:t>критерии</a:t>
            </a:r>
            <a:r>
              <a:rPr sz="1400" i="1" spc="-40" dirty="0">
                <a:latin typeface="Arial"/>
                <a:cs typeface="Arial"/>
              </a:rPr>
              <a:t> </a:t>
            </a:r>
            <a:r>
              <a:rPr sz="1400" i="1" spc="-5" dirty="0">
                <a:latin typeface="Arial"/>
                <a:cs typeface="Arial"/>
              </a:rPr>
              <a:t>психологически</a:t>
            </a:r>
            <a:r>
              <a:rPr sz="1400" i="1" spc="-50" dirty="0">
                <a:latin typeface="Arial"/>
                <a:cs typeface="Arial"/>
              </a:rPr>
              <a:t> </a:t>
            </a:r>
            <a:r>
              <a:rPr sz="1400" i="1" spc="-5" dirty="0">
                <a:latin typeface="Arial"/>
                <a:cs typeface="Arial"/>
              </a:rPr>
              <a:t>комфортной</a:t>
            </a:r>
            <a:r>
              <a:rPr sz="1400" i="1" spc="-20" dirty="0">
                <a:latin typeface="Arial"/>
                <a:cs typeface="Arial"/>
              </a:rPr>
              <a:t> </a:t>
            </a:r>
            <a:r>
              <a:rPr sz="1400" i="1" dirty="0">
                <a:latin typeface="Arial"/>
                <a:cs typeface="Arial"/>
              </a:rPr>
              <a:t>и </a:t>
            </a:r>
            <a:r>
              <a:rPr sz="1400" i="1" spc="-375" dirty="0">
                <a:latin typeface="Arial"/>
                <a:cs typeface="Arial"/>
              </a:rPr>
              <a:t> </a:t>
            </a:r>
            <a:r>
              <a:rPr sz="1400" i="1" spc="-5" dirty="0">
                <a:latin typeface="Arial"/>
                <a:cs typeface="Arial"/>
              </a:rPr>
              <a:t>безопасной</a:t>
            </a:r>
            <a:r>
              <a:rPr sz="1400" i="1" spc="-35" dirty="0">
                <a:latin typeface="Arial"/>
                <a:cs typeface="Arial"/>
              </a:rPr>
              <a:t> </a:t>
            </a:r>
            <a:r>
              <a:rPr sz="1400" i="1" spc="-15" dirty="0">
                <a:latin typeface="Arial"/>
                <a:cs typeface="Arial"/>
              </a:rPr>
              <a:t>образовательной</a:t>
            </a:r>
            <a:r>
              <a:rPr sz="1400" i="1" spc="-45" dirty="0">
                <a:latin typeface="Arial"/>
                <a:cs typeface="Arial"/>
              </a:rPr>
              <a:t> </a:t>
            </a:r>
            <a:r>
              <a:rPr sz="1400" i="1" spc="-5" dirty="0">
                <a:latin typeface="Arial"/>
                <a:cs typeface="Arial"/>
              </a:rPr>
              <a:t>среды:</a:t>
            </a:r>
            <a:endParaRPr sz="14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3810000" y="1504950"/>
            <a:ext cx="5181600" cy="347466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6350" indent="156845" algn="just">
              <a:lnSpc>
                <a:spcPct val="100000"/>
              </a:lnSpc>
              <a:spcBef>
                <a:spcPts val="95"/>
              </a:spcBef>
            </a:pPr>
            <a:r>
              <a:rPr sz="1000" b="1" i="1" spc="-5" dirty="0">
                <a:latin typeface="Arial"/>
                <a:cs typeface="Arial"/>
              </a:rPr>
              <a:t>Позитивное отношение всех </a:t>
            </a:r>
            <a:r>
              <a:rPr sz="1000" b="1" i="1" spc="-10" dirty="0">
                <a:latin typeface="Arial"/>
                <a:cs typeface="Arial"/>
              </a:rPr>
              <a:t>участников </a:t>
            </a:r>
            <a:r>
              <a:rPr sz="1000" b="1" i="1" spc="-5" dirty="0">
                <a:latin typeface="Arial"/>
                <a:cs typeface="Arial"/>
              </a:rPr>
              <a:t>образовательного процесса к </a:t>
            </a:r>
            <a:r>
              <a:rPr sz="1000" b="1" i="1" dirty="0">
                <a:latin typeface="Arial"/>
                <a:cs typeface="Arial"/>
              </a:rPr>
              <a:t> </a:t>
            </a:r>
            <a:r>
              <a:rPr sz="1000" b="1" i="1" spc="-5" dirty="0">
                <a:latin typeface="Arial"/>
                <a:cs typeface="Arial"/>
              </a:rPr>
              <a:t>образовательной</a:t>
            </a:r>
            <a:r>
              <a:rPr sz="1000" b="1" i="1" dirty="0">
                <a:latin typeface="Arial"/>
                <a:cs typeface="Arial"/>
              </a:rPr>
              <a:t> </a:t>
            </a:r>
            <a:r>
              <a:rPr sz="1000" b="1" i="1" spc="-5" dirty="0">
                <a:latin typeface="Arial"/>
                <a:cs typeface="Arial"/>
              </a:rPr>
              <a:t>среде:</a:t>
            </a:r>
            <a:r>
              <a:rPr sz="1000" b="1" i="1" dirty="0">
                <a:latin typeface="Arial"/>
                <a:cs typeface="Arial"/>
              </a:rPr>
              <a:t> </a:t>
            </a:r>
            <a:r>
              <a:rPr sz="1000" b="1" spc="-5" dirty="0">
                <a:latin typeface="Arial"/>
                <a:cs typeface="Arial"/>
              </a:rPr>
              <a:t>в</a:t>
            </a:r>
            <a:r>
              <a:rPr sz="1000" b="1" dirty="0">
                <a:latin typeface="Arial"/>
                <a:cs typeface="Arial"/>
              </a:rPr>
              <a:t> </a:t>
            </a:r>
            <a:r>
              <a:rPr sz="1000" b="1" spc="-5" dirty="0">
                <a:latin typeface="Arial"/>
                <a:cs typeface="Arial"/>
              </a:rPr>
              <a:t>межличностном</a:t>
            </a:r>
            <a:r>
              <a:rPr sz="1000" b="1" dirty="0">
                <a:latin typeface="Arial"/>
                <a:cs typeface="Arial"/>
              </a:rPr>
              <a:t> </a:t>
            </a:r>
            <a:r>
              <a:rPr sz="1000" b="1" spc="-5" dirty="0">
                <a:latin typeface="Arial"/>
                <a:cs typeface="Arial"/>
              </a:rPr>
              <a:t>и</a:t>
            </a:r>
            <a:r>
              <a:rPr sz="1000" b="1" dirty="0">
                <a:latin typeface="Arial"/>
                <a:cs typeface="Arial"/>
              </a:rPr>
              <a:t> </a:t>
            </a:r>
            <a:r>
              <a:rPr sz="1000" b="1" spc="-10" dirty="0">
                <a:latin typeface="Arial"/>
                <a:cs typeface="Arial"/>
              </a:rPr>
              <a:t>профессиональном </a:t>
            </a:r>
            <a:r>
              <a:rPr sz="1000" b="1" spc="-5" dirty="0">
                <a:latin typeface="Arial"/>
                <a:cs typeface="Arial"/>
              </a:rPr>
              <a:t> </a:t>
            </a:r>
            <a:r>
              <a:rPr sz="1000" b="1" spc="-10" dirty="0">
                <a:latin typeface="Arial"/>
                <a:cs typeface="Arial"/>
              </a:rPr>
              <a:t>взаимодействии</a:t>
            </a:r>
            <a:r>
              <a:rPr sz="1000" b="1" spc="-5" dirty="0">
                <a:latin typeface="Arial"/>
                <a:cs typeface="Arial"/>
              </a:rPr>
              <a:t> реализуются</a:t>
            </a:r>
            <a:r>
              <a:rPr sz="1000" b="1" dirty="0">
                <a:latin typeface="Arial"/>
                <a:cs typeface="Arial"/>
              </a:rPr>
              <a:t> </a:t>
            </a:r>
            <a:r>
              <a:rPr sz="1000" b="1" spc="-5" dirty="0">
                <a:latin typeface="Arial"/>
                <a:cs typeface="Arial"/>
              </a:rPr>
              <a:t>принципы</a:t>
            </a:r>
            <a:r>
              <a:rPr sz="1000" b="1" dirty="0">
                <a:latin typeface="Arial"/>
                <a:cs typeface="Arial"/>
              </a:rPr>
              <a:t> </a:t>
            </a:r>
            <a:r>
              <a:rPr sz="1000" b="1" spc="-5" dirty="0">
                <a:latin typeface="Arial"/>
                <a:cs typeface="Arial"/>
              </a:rPr>
              <a:t>взаимного</a:t>
            </a:r>
            <a:r>
              <a:rPr sz="1000" b="1" dirty="0">
                <a:latin typeface="Arial"/>
                <a:cs typeface="Arial"/>
              </a:rPr>
              <a:t> </a:t>
            </a:r>
            <a:r>
              <a:rPr sz="1000" b="1" spc="-5" dirty="0">
                <a:latin typeface="Arial"/>
                <a:cs typeface="Arial"/>
              </a:rPr>
              <a:t>уважения</a:t>
            </a:r>
            <a:r>
              <a:rPr sz="1000" b="1" dirty="0">
                <a:latin typeface="Arial"/>
                <a:cs typeface="Arial"/>
              </a:rPr>
              <a:t> </a:t>
            </a:r>
            <a:r>
              <a:rPr sz="1000" b="1" spc="-5" dirty="0">
                <a:latin typeface="Arial"/>
                <a:cs typeface="Arial"/>
              </a:rPr>
              <a:t>и </a:t>
            </a:r>
            <a:r>
              <a:rPr sz="1000" b="1" dirty="0">
                <a:latin typeface="Arial"/>
                <a:cs typeface="Arial"/>
              </a:rPr>
              <a:t> </a:t>
            </a:r>
            <a:r>
              <a:rPr sz="1000" b="1" spc="-10" dirty="0">
                <a:latin typeface="Arial"/>
                <a:cs typeface="Arial"/>
              </a:rPr>
              <a:t>доброжелательности,</a:t>
            </a:r>
            <a:r>
              <a:rPr sz="1000" b="1" spc="5" dirty="0">
                <a:latin typeface="Arial"/>
                <a:cs typeface="Arial"/>
              </a:rPr>
              <a:t> </a:t>
            </a:r>
            <a:r>
              <a:rPr sz="1000" b="1" spc="-5" dirty="0">
                <a:latin typeface="Arial"/>
                <a:cs typeface="Arial"/>
              </a:rPr>
              <a:t>все </a:t>
            </a:r>
            <a:r>
              <a:rPr sz="1000" b="1" spc="-15" dirty="0">
                <a:latin typeface="Arial"/>
                <a:cs typeface="Arial"/>
              </a:rPr>
              <a:t>ощущают</a:t>
            </a:r>
            <a:r>
              <a:rPr sz="1000" b="1" spc="50" dirty="0">
                <a:latin typeface="Arial"/>
                <a:cs typeface="Arial"/>
              </a:rPr>
              <a:t> </a:t>
            </a:r>
            <a:r>
              <a:rPr sz="1000" b="1" spc="-10" dirty="0">
                <a:latin typeface="Arial"/>
                <a:cs typeface="Arial"/>
              </a:rPr>
              <a:t>себя</a:t>
            </a:r>
            <a:r>
              <a:rPr sz="1000" b="1" spc="-5" dirty="0">
                <a:latin typeface="Arial"/>
                <a:cs typeface="Arial"/>
              </a:rPr>
              <a:t> принятыми</a:t>
            </a:r>
            <a:r>
              <a:rPr sz="1000" b="1" spc="25" dirty="0">
                <a:latin typeface="Arial"/>
                <a:cs typeface="Arial"/>
              </a:rPr>
              <a:t> </a:t>
            </a:r>
            <a:r>
              <a:rPr sz="1000" b="1" spc="-5" dirty="0">
                <a:latin typeface="Arial"/>
                <a:cs typeface="Arial"/>
              </a:rPr>
              <a:t>и</a:t>
            </a:r>
            <a:r>
              <a:rPr sz="1000" b="1" dirty="0">
                <a:latin typeface="Arial"/>
                <a:cs typeface="Arial"/>
              </a:rPr>
              <a:t> </a:t>
            </a:r>
            <a:r>
              <a:rPr sz="1000" b="1" spc="-5" dirty="0">
                <a:latin typeface="Arial"/>
                <a:cs typeface="Arial"/>
              </a:rPr>
              <a:t>вовлеченными;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000">
              <a:latin typeface="Arial"/>
              <a:cs typeface="Arial"/>
            </a:endParaRPr>
          </a:p>
          <a:p>
            <a:pPr marL="12700" marR="7620" indent="215900" algn="just">
              <a:lnSpc>
                <a:spcPct val="100000"/>
              </a:lnSpc>
            </a:pPr>
            <a:r>
              <a:rPr sz="1000" b="1" i="1" spc="-5" dirty="0">
                <a:latin typeface="Arial"/>
                <a:cs typeface="Arial"/>
              </a:rPr>
              <a:t>Личностно-ориентированный</a:t>
            </a:r>
            <a:r>
              <a:rPr sz="1000" b="1" i="1" dirty="0">
                <a:latin typeface="Arial"/>
                <a:cs typeface="Arial"/>
              </a:rPr>
              <a:t> </a:t>
            </a:r>
            <a:r>
              <a:rPr sz="1000" b="1" i="1" spc="-5" dirty="0">
                <a:latin typeface="Arial"/>
                <a:cs typeface="Arial"/>
              </a:rPr>
              <a:t>подход</a:t>
            </a:r>
            <a:r>
              <a:rPr sz="1000" b="1" i="1" dirty="0">
                <a:latin typeface="Arial"/>
                <a:cs typeface="Arial"/>
              </a:rPr>
              <a:t> </a:t>
            </a:r>
            <a:r>
              <a:rPr sz="1000" b="1" i="1" spc="-5" dirty="0">
                <a:latin typeface="Arial"/>
                <a:cs typeface="Arial"/>
              </a:rPr>
              <a:t>в</a:t>
            </a:r>
            <a:r>
              <a:rPr sz="1000" b="1" i="1" dirty="0">
                <a:latin typeface="Arial"/>
                <a:cs typeface="Arial"/>
              </a:rPr>
              <a:t> </a:t>
            </a:r>
            <a:r>
              <a:rPr sz="1000" b="1" i="1" spc="-5" dirty="0">
                <a:latin typeface="Arial"/>
                <a:cs typeface="Arial"/>
              </a:rPr>
              <a:t>обучении,</a:t>
            </a:r>
            <a:r>
              <a:rPr sz="1000" b="1" i="1" dirty="0">
                <a:latin typeface="Arial"/>
                <a:cs typeface="Arial"/>
              </a:rPr>
              <a:t> </a:t>
            </a:r>
            <a:r>
              <a:rPr sz="1000" b="1" i="1" spc="-5" dirty="0">
                <a:latin typeface="Arial"/>
                <a:cs typeface="Arial"/>
              </a:rPr>
              <a:t>способствующий </a:t>
            </a:r>
            <a:r>
              <a:rPr sz="1000" b="1" i="1" dirty="0">
                <a:latin typeface="Arial"/>
                <a:cs typeface="Arial"/>
              </a:rPr>
              <a:t> </a:t>
            </a:r>
            <a:r>
              <a:rPr sz="1000" b="1" i="1" spc="-10" dirty="0">
                <a:latin typeface="Arial"/>
                <a:cs typeface="Arial"/>
              </a:rPr>
              <a:t>сохранению </a:t>
            </a:r>
            <a:r>
              <a:rPr sz="1000" b="1" i="1" spc="-5" dirty="0">
                <a:latin typeface="Arial"/>
                <a:cs typeface="Arial"/>
              </a:rPr>
              <a:t>и</a:t>
            </a:r>
            <a:r>
              <a:rPr sz="1000" b="1" i="1" dirty="0">
                <a:latin typeface="Arial"/>
                <a:cs typeface="Arial"/>
              </a:rPr>
              <a:t> </a:t>
            </a:r>
            <a:r>
              <a:rPr sz="1000" b="1" i="1" spc="-10" dirty="0">
                <a:latin typeface="Arial"/>
                <a:cs typeface="Arial"/>
              </a:rPr>
              <a:t>укреплению</a:t>
            </a:r>
            <a:r>
              <a:rPr sz="1000" b="1" i="1" spc="5" dirty="0">
                <a:latin typeface="Arial"/>
                <a:cs typeface="Arial"/>
              </a:rPr>
              <a:t> </a:t>
            </a:r>
            <a:r>
              <a:rPr sz="1000" b="1" i="1" spc="-5" dirty="0">
                <a:latin typeface="Arial"/>
                <a:cs typeface="Arial"/>
              </a:rPr>
              <a:t>психологического</a:t>
            </a:r>
            <a:r>
              <a:rPr sz="1000" b="1" i="1" spc="45" dirty="0">
                <a:latin typeface="Arial"/>
                <a:cs typeface="Arial"/>
              </a:rPr>
              <a:t> </a:t>
            </a:r>
            <a:r>
              <a:rPr sz="1000" b="1" i="1" spc="-5" dirty="0">
                <a:latin typeface="Arial"/>
                <a:cs typeface="Arial"/>
              </a:rPr>
              <a:t>здоровья;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000">
              <a:latin typeface="Arial"/>
              <a:cs typeface="Arial"/>
            </a:endParaRPr>
          </a:p>
          <a:p>
            <a:pPr marL="12700" marR="6350" indent="222250" algn="just">
              <a:lnSpc>
                <a:spcPct val="100000"/>
              </a:lnSpc>
            </a:pPr>
            <a:r>
              <a:rPr sz="1000" b="1" i="1" spc="-5" dirty="0">
                <a:latin typeface="Arial"/>
                <a:cs typeface="Arial"/>
              </a:rPr>
              <a:t>Функционирование</a:t>
            </a:r>
            <a:r>
              <a:rPr sz="1000" b="1" i="1" dirty="0">
                <a:latin typeface="Arial"/>
                <a:cs typeface="Arial"/>
              </a:rPr>
              <a:t> </a:t>
            </a:r>
            <a:r>
              <a:rPr sz="1000" b="1" i="1" spc="-5" dirty="0">
                <a:latin typeface="Arial"/>
                <a:cs typeface="Arial"/>
              </a:rPr>
              <a:t>образовательной</a:t>
            </a:r>
            <a:r>
              <a:rPr sz="1000" b="1" i="1" dirty="0">
                <a:latin typeface="Arial"/>
                <a:cs typeface="Arial"/>
              </a:rPr>
              <a:t> </a:t>
            </a:r>
            <a:r>
              <a:rPr sz="1000" b="1" i="1" spc="-10" dirty="0">
                <a:latin typeface="Arial"/>
                <a:cs typeface="Arial"/>
              </a:rPr>
              <a:t>среды</a:t>
            </a:r>
            <a:r>
              <a:rPr sz="1000" b="1" i="1" spc="-5" dirty="0">
                <a:latin typeface="Arial"/>
                <a:cs typeface="Arial"/>
              </a:rPr>
              <a:t> </a:t>
            </a:r>
            <a:r>
              <a:rPr sz="1000" b="1" i="1" spc="-10" dirty="0">
                <a:latin typeface="Arial"/>
                <a:cs typeface="Arial"/>
              </a:rPr>
              <a:t>как</a:t>
            </a:r>
            <a:r>
              <a:rPr sz="1000" b="1" i="1" spc="-5" dirty="0">
                <a:latin typeface="Arial"/>
                <a:cs typeface="Arial"/>
              </a:rPr>
              <a:t> развивающей,</a:t>
            </a:r>
            <a:r>
              <a:rPr sz="1000" b="1" i="1" dirty="0">
                <a:latin typeface="Arial"/>
                <a:cs typeface="Arial"/>
              </a:rPr>
              <a:t> </a:t>
            </a:r>
            <a:r>
              <a:rPr sz="1000" b="1" i="1" spc="-5" dirty="0">
                <a:latin typeface="Arial"/>
                <a:cs typeface="Arial"/>
              </a:rPr>
              <a:t>т.е. </a:t>
            </a:r>
            <a:r>
              <a:rPr sz="1000" b="1" i="1" dirty="0">
                <a:latin typeface="Arial"/>
                <a:cs typeface="Arial"/>
              </a:rPr>
              <a:t> </a:t>
            </a:r>
            <a:r>
              <a:rPr sz="1000" b="1" i="1" spc="-10" dirty="0">
                <a:latin typeface="Arial"/>
                <a:cs typeface="Arial"/>
              </a:rPr>
              <a:t>имеющей</a:t>
            </a:r>
            <a:r>
              <a:rPr sz="1000" b="1" i="1" spc="-5" dirty="0">
                <a:latin typeface="Arial"/>
                <a:cs typeface="Arial"/>
              </a:rPr>
              <a:t> психологические</a:t>
            </a:r>
            <a:r>
              <a:rPr sz="1000" b="1" i="1" spc="30" dirty="0">
                <a:latin typeface="Arial"/>
                <a:cs typeface="Arial"/>
              </a:rPr>
              <a:t> </a:t>
            </a:r>
            <a:r>
              <a:rPr sz="1000" b="1" i="1" spc="-10" dirty="0">
                <a:latin typeface="Arial"/>
                <a:cs typeface="Arial"/>
              </a:rPr>
              <a:t>ресурсы</a:t>
            </a:r>
            <a:r>
              <a:rPr sz="1000" b="1" i="1" spc="-15" dirty="0">
                <a:latin typeface="Arial"/>
                <a:cs typeface="Arial"/>
              </a:rPr>
              <a:t> </a:t>
            </a:r>
            <a:r>
              <a:rPr sz="1000" b="1" i="1" spc="-5" dirty="0">
                <a:latin typeface="Arial"/>
                <a:cs typeface="Arial"/>
              </a:rPr>
              <a:t>развития;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000">
              <a:latin typeface="Arial"/>
              <a:cs typeface="Arial"/>
            </a:endParaRPr>
          </a:p>
          <a:p>
            <a:pPr marL="141605">
              <a:lnSpc>
                <a:spcPct val="100000"/>
              </a:lnSpc>
            </a:pPr>
            <a:r>
              <a:rPr sz="1000" b="1" i="1" spc="-5" dirty="0">
                <a:latin typeface="Arial"/>
                <a:cs typeface="Arial"/>
              </a:rPr>
              <a:t>Удовлетворение</a:t>
            </a:r>
            <a:r>
              <a:rPr sz="1000" b="1" i="1" spc="-10" dirty="0">
                <a:latin typeface="Arial"/>
                <a:cs typeface="Arial"/>
              </a:rPr>
              <a:t> </a:t>
            </a:r>
            <a:r>
              <a:rPr sz="1000" b="1" i="1" spc="-5" dirty="0">
                <a:latin typeface="Arial"/>
                <a:cs typeface="Arial"/>
              </a:rPr>
              <a:t>потребности</a:t>
            </a:r>
            <a:r>
              <a:rPr sz="1000" b="1" i="1" spc="10" dirty="0">
                <a:latin typeface="Arial"/>
                <a:cs typeface="Arial"/>
              </a:rPr>
              <a:t> </a:t>
            </a:r>
            <a:r>
              <a:rPr sz="1000" b="1" i="1" spc="-5" dirty="0">
                <a:latin typeface="Arial"/>
                <a:cs typeface="Arial"/>
              </a:rPr>
              <a:t>в</a:t>
            </a:r>
            <a:r>
              <a:rPr sz="1000" b="1" i="1" spc="-10" dirty="0">
                <a:latin typeface="Arial"/>
                <a:cs typeface="Arial"/>
              </a:rPr>
              <a:t> </a:t>
            </a:r>
            <a:r>
              <a:rPr sz="1000" b="1" i="1" spc="-5" dirty="0">
                <a:latin typeface="Arial"/>
                <a:cs typeface="Arial"/>
              </a:rPr>
              <a:t>личностно-доверительном</a:t>
            </a:r>
            <a:r>
              <a:rPr sz="1000" b="1" i="1" spc="15" dirty="0">
                <a:latin typeface="Arial"/>
                <a:cs typeface="Arial"/>
              </a:rPr>
              <a:t> </a:t>
            </a:r>
            <a:r>
              <a:rPr sz="1000" b="1" i="1" spc="-5" dirty="0">
                <a:latin typeface="Arial"/>
                <a:cs typeface="Arial"/>
              </a:rPr>
              <a:t>общении;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000">
              <a:latin typeface="Arial"/>
              <a:cs typeface="Arial"/>
            </a:endParaRPr>
          </a:p>
          <a:p>
            <a:pPr marL="12700" marR="5080" indent="180975" algn="just">
              <a:lnSpc>
                <a:spcPct val="100000"/>
              </a:lnSpc>
            </a:pPr>
            <a:r>
              <a:rPr sz="1000" b="1" i="1" spc="-5" dirty="0">
                <a:latin typeface="Arial"/>
                <a:cs typeface="Arial"/>
              </a:rPr>
              <a:t>Защищенность</a:t>
            </a:r>
            <a:r>
              <a:rPr sz="1000" b="1" i="1" dirty="0">
                <a:latin typeface="Arial"/>
                <a:cs typeface="Arial"/>
              </a:rPr>
              <a:t> </a:t>
            </a:r>
            <a:r>
              <a:rPr sz="1000" b="1" i="1" spc="-5" dirty="0">
                <a:latin typeface="Arial"/>
                <a:cs typeface="Arial"/>
              </a:rPr>
              <a:t>от</a:t>
            </a:r>
            <a:r>
              <a:rPr sz="1000" b="1" i="1" dirty="0">
                <a:latin typeface="Arial"/>
                <a:cs typeface="Arial"/>
              </a:rPr>
              <a:t> </a:t>
            </a:r>
            <a:r>
              <a:rPr sz="1000" b="1" i="1" spc="-5" dirty="0">
                <a:latin typeface="Arial"/>
                <a:cs typeface="Arial"/>
              </a:rPr>
              <a:t>психологического</a:t>
            </a:r>
            <a:r>
              <a:rPr sz="1000" b="1" i="1" dirty="0">
                <a:latin typeface="Arial"/>
                <a:cs typeface="Arial"/>
              </a:rPr>
              <a:t> </a:t>
            </a:r>
            <a:r>
              <a:rPr sz="1000" b="1" i="1" spc="-5" dirty="0">
                <a:latin typeface="Arial"/>
                <a:cs typeface="Arial"/>
              </a:rPr>
              <a:t>насилия</a:t>
            </a:r>
            <a:r>
              <a:rPr sz="1000" b="1" i="1" dirty="0">
                <a:latin typeface="Arial"/>
                <a:cs typeface="Arial"/>
              </a:rPr>
              <a:t> </a:t>
            </a:r>
            <a:r>
              <a:rPr sz="1000" b="1" i="1" spc="-5" dirty="0">
                <a:latin typeface="Arial"/>
                <a:cs typeface="Arial"/>
              </a:rPr>
              <a:t>во</a:t>
            </a:r>
            <a:r>
              <a:rPr sz="1000" b="1" i="1" dirty="0">
                <a:latin typeface="Arial"/>
                <a:cs typeface="Arial"/>
              </a:rPr>
              <a:t> </a:t>
            </a:r>
            <a:r>
              <a:rPr sz="1000" b="1" i="1" spc="-10" dirty="0">
                <a:latin typeface="Arial"/>
                <a:cs typeface="Arial"/>
              </a:rPr>
              <a:t>взаимодействии</a:t>
            </a:r>
            <a:r>
              <a:rPr sz="1000" b="1" i="1" spc="-5" dirty="0">
                <a:latin typeface="Arial"/>
                <a:cs typeface="Arial"/>
              </a:rPr>
              <a:t> </a:t>
            </a:r>
            <a:r>
              <a:rPr sz="1000" b="1" i="1" spc="-10" dirty="0">
                <a:latin typeface="Arial"/>
                <a:cs typeface="Arial"/>
              </a:rPr>
              <a:t>со </a:t>
            </a:r>
            <a:r>
              <a:rPr sz="1000" b="1" i="1" spc="-5" dirty="0">
                <a:latin typeface="Arial"/>
                <a:cs typeface="Arial"/>
              </a:rPr>
              <a:t> сверстниками</a:t>
            </a:r>
            <a:r>
              <a:rPr sz="1000" b="1" i="1" dirty="0">
                <a:latin typeface="Arial"/>
                <a:cs typeface="Arial"/>
              </a:rPr>
              <a:t> </a:t>
            </a:r>
            <a:r>
              <a:rPr sz="1000" b="1" i="1" spc="-5" dirty="0">
                <a:latin typeface="Arial"/>
                <a:cs typeface="Arial"/>
              </a:rPr>
              <a:t>и</a:t>
            </a:r>
            <a:r>
              <a:rPr sz="1000" b="1" i="1" dirty="0">
                <a:latin typeface="Arial"/>
                <a:cs typeface="Arial"/>
              </a:rPr>
              <a:t> </a:t>
            </a:r>
            <a:r>
              <a:rPr sz="1000" b="1" i="1" spc="-5" dirty="0">
                <a:latin typeface="Arial"/>
                <a:cs typeface="Arial"/>
              </a:rPr>
              <a:t>педагогами:</a:t>
            </a:r>
            <a:r>
              <a:rPr sz="1000" b="1" i="1" dirty="0">
                <a:latin typeface="Arial"/>
                <a:cs typeface="Arial"/>
              </a:rPr>
              <a:t> </a:t>
            </a:r>
            <a:r>
              <a:rPr sz="1000" b="1" spc="-5" dirty="0">
                <a:latin typeface="Arial"/>
                <a:cs typeface="Arial"/>
              </a:rPr>
              <a:t>все</a:t>
            </a:r>
            <a:r>
              <a:rPr sz="1000" b="1" dirty="0">
                <a:latin typeface="Arial"/>
                <a:cs typeface="Arial"/>
              </a:rPr>
              <a:t> </a:t>
            </a:r>
            <a:r>
              <a:rPr sz="1000" b="1" spc="-10" dirty="0">
                <a:latin typeface="Arial"/>
                <a:cs typeface="Arial"/>
              </a:rPr>
              <a:t>участники</a:t>
            </a:r>
            <a:r>
              <a:rPr sz="1000" b="1" spc="-5" dirty="0">
                <a:latin typeface="Arial"/>
                <a:cs typeface="Arial"/>
              </a:rPr>
              <a:t> образовательного</a:t>
            </a:r>
            <a:r>
              <a:rPr sz="1000" b="1" dirty="0">
                <a:latin typeface="Arial"/>
                <a:cs typeface="Arial"/>
              </a:rPr>
              <a:t> </a:t>
            </a:r>
            <a:r>
              <a:rPr sz="1000" b="1" spc="-5" dirty="0">
                <a:latin typeface="Arial"/>
                <a:cs typeface="Arial"/>
              </a:rPr>
              <a:t>процесса </a:t>
            </a:r>
            <a:r>
              <a:rPr sz="1000" b="1" dirty="0">
                <a:latin typeface="Arial"/>
                <a:cs typeface="Arial"/>
              </a:rPr>
              <a:t> </a:t>
            </a:r>
            <a:r>
              <a:rPr sz="1000" b="1" spc="-10" dirty="0">
                <a:latin typeface="Arial"/>
                <a:cs typeface="Arial"/>
              </a:rPr>
              <a:t>чувствуют</a:t>
            </a:r>
            <a:r>
              <a:rPr sz="1000" b="1" spc="5" dirty="0">
                <a:latin typeface="Arial"/>
                <a:cs typeface="Arial"/>
              </a:rPr>
              <a:t> </a:t>
            </a:r>
            <a:r>
              <a:rPr sz="1000" b="1" spc="-10" dirty="0">
                <a:latin typeface="Arial"/>
                <a:cs typeface="Arial"/>
              </a:rPr>
              <a:t>себя</a:t>
            </a:r>
            <a:r>
              <a:rPr sz="1000" b="1" spc="5" dirty="0">
                <a:latin typeface="Arial"/>
                <a:cs typeface="Arial"/>
              </a:rPr>
              <a:t> </a:t>
            </a:r>
            <a:r>
              <a:rPr sz="1000" b="1" spc="-5" dirty="0">
                <a:latin typeface="Arial"/>
                <a:cs typeface="Arial"/>
              </a:rPr>
              <a:t>в </a:t>
            </a:r>
            <a:r>
              <a:rPr sz="1000" b="1" spc="-10" dirty="0">
                <a:latin typeface="Arial"/>
                <a:cs typeface="Arial"/>
              </a:rPr>
              <a:t>безопасности;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000">
              <a:latin typeface="Arial"/>
              <a:cs typeface="Arial"/>
            </a:endParaRPr>
          </a:p>
          <a:p>
            <a:pPr marL="12700" marR="8255" indent="241935">
              <a:lnSpc>
                <a:spcPct val="100000"/>
              </a:lnSpc>
              <a:tabLst>
                <a:tab pos="1210310" algn="l"/>
                <a:tab pos="2520950" algn="l"/>
                <a:tab pos="3073400" algn="l"/>
                <a:tab pos="3608070" algn="l"/>
                <a:tab pos="3896360" algn="l"/>
                <a:tab pos="4841240" algn="l"/>
              </a:tabLst>
            </a:pPr>
            <a:r>
              <a:rPr sz="1000" b="1" i="1" spc="-10" dirty="0">
                <a:latin typeface="Arial"/>
                <a:cs typeface="Arial"/>
              </a:rPr>
              <a:t>В</a:t>
            </a:r>
            <a:r>
              <a:rPr sz="1000" b="1" i="1" spc="-5" dirty="0">
                <a:latin typeface="Arial"/>
                <a:cs typeface="Arial"/>
              </a:rPr>
              <a:t>о</a:t>
            </a:r>
            <a:r>
              <a:rPr sz="1000" b="1" i="1" spc="-10" dirty="0">
                <a:latin typeface="Arial"/>
                <a:cs typeface="Arial"/>
              </a:rPr>
              <a:t>сп</a:t>
            </a:r>
            <a:r>
              <a:rPr sz="1000" b="1" i="1" spc="-5" dirty="0">
                <a:latin typeface="Arial"/>
                <a:cs typeface="Arial"/>
              </a:rPr>
              <a:t>риятие</a:t>
            </a:r>
            <a:r>
              <a:rPr sz="1000" b="1" i="1" dirty="0">
                <a:latin typeface="Arial"/>
                <a:cs typeface="Arial"/>
              </a:rPr>
              <a:t>	</a:t>
            </a:r>
            <a:r>
              <a:rPr sz="1000" b="1" i="1" spc="10" dirty="0">
                <a:latin typeface="Arial"/>
                <a:cs typeface="Arial"/>
              </a:rPr>
              <a:t>о</a:t>
            </a:r>
            <a:r>
              <a:rPr sz="1000" b="1" i="1" spc="-15" dirty="0">
                <a:latin typeface="Arial"/>
                <a:cs typeface="Arial"/>
              </a:rPr>
              <a:t>б</a:t>
            </a:r>
            <a:r>
              <a:rPr sz="1000" b="1" i="1" spc="-5" dirty="0">
                <a:latin typeface="Arial"/>
                <a:cs typeface="Arial"/>
              </a:rPr>
              <a:t>р</a:t>
            </a:r>
            <a:r>
              <a:rPr sz="1000" b="1" i="1" spc="-10" dirty="0">
                <a:latin typeface="Arial"/>
                <a:cs typeface="Arial"/>
              </a:rPr>
              <a:t>а</a:t>
            </a:r>
            <a:r>
              <a:rPr sz="1000" b="1" i="1" spc="-15" dirty="0">
                <a:latin typeface="Arial"/>
                <a:cs typeface="Arial"/>
              </a:rPr>
              <a:t>з</a:t>
            </a:r>
            <a:r>
              <a:rPr sz="1000" b="1" i="1" spc="-5" dirty="0">
                <a:latin typeface="Arial"/>
                <a:cs typeface="Arial"/>
              </a:rPr>
              <a:t>ов</a:t>
            </a:r>
            <a:r>
              <a:rPr sz="1000" b="1" i="1" spc="-10" dirty="0">
                <a:latin typeface="Arial"/>
                <a:cs typeface="Arial"/>
              </a:rPr>
              <a:t>ате</a:t>
            </a:r>
            <a:r>
              <a:rPr sz="1000" b="1" i="1" spc="-5" dirty="0">
                <a:latin typeface="Arial"/>
                <a:cs typeface="Arial"/>
              </a:rPr>
              <a:t>л</a:t>
            </a:r>
            <a:r>
              <a:rPr sz="1000" b="1" i="1" spc="-10" dirty="0">
                <a:latin typeface="Arial"/>
                <a:cs typeface="Arial"/>
              </a:rPr>
              <a:t>ь</a:t>
            </a:r>
            <a:r>
              <a:rPr sz="1000" b="1" i="1" spc="-5" dirty="0">
                <a:latin typeface="Arial"/>
                <a:cs typeface="Arial"/>
              </a:rPr>
              <a:t>н</a:t>
            </a:r>
            <a:r>
              <a:rPr sz="1000" b="1" i="1" spc="5" dirty="0">
                <a:latin typeface="Arial"/>
                <a:cs typeface="Arial"/>
              </a:rPr>
              <a:t>о</a:t>
            </a:r>
            <a:r>
              <a:rPr sz="1000" b="1" i="1" spc="-5" dirty="0">
                <a:latin typeface="Arial"/>
                <a:cs typeface="Arial"/>
              </a:rPr>
              <a:t>й</a:t>
            </a:r>
            <a:r>
              <a:rPr sz="1000" b="1" i="1" dirty="0">
                <a:latin typeface="Arial"/>
                <a:cs typeface="Arial"/>
              </a:rPr>
              <a:t>	</a:t>
            </a:r>
            <a:r>
              <a:rPr sz="1000" b="1" i="1" spc="-10" dirty="0">
                <a:latin typeface="Arial"/>
                <a:cs typeface="Arial"/>
              </a:rPr>
              <a:t>сред</a:t>
            </a:r>
            <a:r>
              <a:rPr sz="1000" b="1" i="1" spc="-5" dirty="0">
                <a:latin typeface="Arial"/>
                <a:cs typeface="Arial"/>
              </a:rPr>
              <a:t>ы</a:t>
            </a:r>
            <a:r>
              <a:rPr sz="1000" b="1" i="1" dirty="0">
                <a:latin typeface="Arial"/>
                <a:cs typeface="Arial"/>
              </a:rPr>
              <a:t>	</a:t>
            </a:r>
            <a:r>
              <a:rPr sz="1000" b="1" i="1" spc="-5" dirty="0">
                <a:latin typeface="Arial"/>
                <a:cs typeface="Arial"/>
              </a:rPr>
              <a:t>в</a:t>
            </a:r>
            <a:r>
              <a:rPr sz="1000" b="1" i="1" spc="-10" dirty="0">
                <a:latin typeface="Arial"/>
                <a:cs typeface="Arial"/>
              </a:rPr>
              <a:t>се</a:t>
            </a:r>
            <a:r>
              <a:rPr sz="1000" b="1" i="1" spc="-15" dirty="0">
                <a:latin typeface="Arial"/>
                <a:cs typeface="Arial"/>
              </a:rPr>
              <a:t>м</a:t>
            </a:r>
            <a:r>
              <a:rPr sz="1000" b="1" i="1" spc="-5" dirty="0">
                <a:latin typeface="Arial"/>
                <a:cs typeface="Arial"/>
              </a:rPr>
              <a:t>и</a:t>
            </a:r>
            <a:r>
              <a:rPr sz="1000" b="1" i="1" dirty="0">
                <a:latin typeface="Arial"/>
                <a:cs typeface="Arial"/>
              </a:rPr>
              <a:t>	</a:t>
            </a:r>
            <a:r>
              <a:rPr sz="1000" b="1" i="1" spc="-10" dirty="0">
                <a:latin typeface="Arial"/>
                <a:cs typeface="Arial"/>
              </a:rPr>
              <a:t>е</a:t>
            </a:r>
            <a:r>
              <a:rPr sz="1000" b="1" i="1" spc="-5" dirty="0">
                <a:latin typeface="Arial"/>
                <a:cs typeface="Arial"/>
              </a:rPr>
              <a:t>ѐ</a:t>
            </a:r>
            <a:r>
              <a:rPr sz="1000" b="1" i="1" dirty="0">
                <a:latin typeface="Arial"/>
                <a:cs typeface="Arial"/>
              </a:rPr>
              <a:t>	</a:t>
            </a:r>
            <a:r>
              <a:rPr sz="1000" b="1" i="1" spc="-10" dirty="0">
                <a:latin typeface="Arial"/>
                <a:cs typeface="Arial"/>
              </a:rPr>
              <a:t>су</a:t>
            </a:r>
            <a:r>
              <a:rPr sz="1000" b="1" i="1" spc="-15" dirty="0">
                <a:latin typeface="Arial"/>
                <a:cs typeface="Arial"/>
              </a:rPr>
              <a:t>б</a:t>
            </a:r>
            <a:r>
              <a:rPr sz="1000" b="1" i="1" spc="-5" dirty="0">
                <a:latin typeface="Arial"/>
                <a:cs typeface="Arial"/>
              </a:rPr>
              <a:t>ъ</a:t>
            </a:r>
            <a:r>
              <a:rPr sz="1000" b="1" i="1" spc="-10" dirty="0">
                <a:latin typeface="Arial"/>
                <a:cs typeface="Arial"/>
              </a:rPr>
              <a:t>екта</a:t>
            </a:r>
            <a:r>
              <a:rPr sz="1000" b="1" i="1" spc="-5" dirty="0">
                <a:latin typeface="Arial"/>
                <a:cs typeface="Arial"/>
              </a:rPr>
              <a:t>ми</a:t>
            </a:r>
            <a:r>
              <a:rPr sz="1000" b="1" i="1" dirty="0">
                <a:latin typeface="Arial"/>
                <a:cs typeface="Arial"/>
              </a:rPr>
              <a:t>	</a:t>
            </a:r>
            <a:r>
              <a:rPr sz="1000" b="1" i="1" spc="-5" dirty="0">
                <a:latin typeface="Arial"/>
                <a:cs typeface="Arial"/>
              </a:rPr>
              <a:t>к</a:t>
            </a:r>
            <a:r>
              <a:rPr sz="1000" b="1" i="1" dirty="0">
                <a:latin typeface="Arial"/>
                <a:cs typeface="Arial"/>
              </a:rPr>
              <a:t>а</a:t>
            </a:r>
            <a:r>
              <a:rPr sz="1000" b="1" i="1" spc="-5" dirty="0">
                <a:latin typeface="Arial"/>
                <a:cs typeface="Arial"/>
              </a:rPr>
              <a:t>к  психологически</a:t>
            </a:r>
            <a:r>
              <a:rPr sz="1000" b="1" i="1" spc="25" dirty="0">
                <a:latin typeface="Arial"/>
                <a:cs typeface="Arial"/>
              </a:rPr>
              <a:t> </a:t>
            </a:r>
            <a:r>
              <a:rPr sz="1000" b="1" i="1" spc="-5" dirty="0">
                <a:latin typeface="Arial"/>
                <a:cs typeface="Arial"/>
              </a:rPr>
              <a:t>благополучной;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000">
              <a:latin typeface="Arial"/>
              <a:cs typeface="Arial"/>
            </a:endParaRPr>
          </a:p>
          <a:p>
            <a:pPr marL="222885">
              <a:lnSpc>
                <a:spcPct val="100000"/>
              </a:lnSpc>
            </a:pPr>
            <a:r>
              <a:rPr sz="1000" b="1" i="1" spc="-5" dirty="0">
                <a:latin typeface="Arial"/>
                <a:cs typeface="Arial"/>
              </a:rPr>
              <a:t>Удовлетворенность</a:t>
            </a:r>
            <a:r>
              <a:rPr sz="1000" b="1" i="1" spc="635" dirty="0">
                <a:latin typeface="Arial"/>
                <a:cs typeface="Arial"/>
              </a:rPr>
              <a:t> </a:t>
            </a:r>
            <a:r>
              <a:rPr sz="1000" b="1" i="1" spc="-5" dirty="0">
                <a:latin typeface="Arial"/>
                <a:cs typeface="Arial"/>
              </a:rPr>
              <a:t>субъектов</a:t>
            </a:r>
            <a:r>
              <a:rPr sz="1000" b="1" i="1" spc="635" dirty="0">
                <a:latin typeface="Arial"/>
                <a:cs typeface="Arial"/>
              </a:rPr>
              <a:t> </a:t>
            </a:r>
            <a:r>
              <a:rPr sz="1000" b="1" i="1" spc="-5" dirty="0">
                <a:latin typeface="Arial"/>
                <a:cs typeface="Arial"/>
              </a:rPr>
              <a:t>образовательной</a:t>
            </a:r>
            <a:r>
              <a:rPr sz="1000" b="1" i="1" spc="645" dirty="0">
                <a:latin typeface="Arial"/>
                <a:cs typeface="Arial"/>
              </a:rPr>
              <a:t> </a:t>
            </a:r>
            <a:r>
              <a:rPr sz="1000" b="1" i="1" spc="-10" dirty="0">
                <a:latin typeface="Arial"/>
                <a:cs typeface="Arial"/>
              </a:rPr>
              <a:t>среды</a:t>
            </a:r>
            <a:r>
              <a:rPr sz="1000" b="1" i="1" spc="640" dirty="0">
                <a:latin typeface="Arial"/>
                <a:cs typeface="Arial"/>
              </a:rPr>
              <a:t> </a:t>
            </a:r>
            <a:r>
              <a:rPr sz="1000" b="1" i="1" spc="-10" dirty="0">
                <a:latin typeface="Arial"/>
                <a:cs typeface="Arial"/>
              </a:rPr>
              <a:t>качеством</a:t>
            </a:r>
            <a:endParaRPr sz="1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000" b="1" i="1" spc="-5" dirty="0">
                <a:latin typeface="Arial"/>
                <a:cs typeface="Arial"/>
              </a:rPr>
              <a:t>своей</a:t>
            </a:r>
            <a:r>
              <a:rPr sz="1000" b="1" i="1" spc="-40" dirty="0">
                <a:latin typeface="Arial"/>
                <a:cs typeface="Arial"/>
              </a:rPr>
              <a:t> </a:t>
            </a:r>
            <a:r>
              <a:rPr sz="1000" b="1" i="1" spc="-10" dirty="0">
                <a:latin typeface="Arial"/>
                <a:cs typeface="Arial"/>
              </a:rPr>
              <a:t>жизни</a:t>
            </a:r>
            <a:endParaRPr sz="1000">
              <a:latin typeface="Arial"/>
              <a:cs typeface="Arial"/>
            </a:endParaRPr>
          </a:p>
        </p:txBody>
      </p:sp>
      <p:sp>
        <p:nvSpPr>
          <p:cNvPr id="18" name="Заголовок 17"/>
          <p:cNvSpPr>
            <a:spLocks noGrp="1"/>
          </p:cNvSpPr>
          <p:nvPr>
            <p:ph type="title"/>
          </p:nvPr>
        </p:nvSpPr>
        <p:spPr>
          <a:xfrm>
            <a:off x="609600" y="133350"/>
            <a:ext cx="8001000" cy="846386"/>
          </a:xfrm>
        </p:spPr>
        <p:txBody>
          <a:bodyPr/>
          <a:lstStyle/>
          <a:p>
            <a:pPr algn="ctr"/>
            <a:r>
              <a:rPr lang="ru-RU" sz="1400" spc="-5" dirty="0" smtClean="0"/>
              <a:t>Организация </a:t>
            </a:r>
            <a:r>
              <a:rPr lang="ru-RU" sz="1400" dirty="0" smtClean="0"/>
              <a:t>и </a:t>
            </a:r>
            <a:r>
              <a:rPr lang="ru-RU" sz="1400" spc="-5" dirty="0" smtClean="0"/>
              <a:t>проведение мер</a:t>
            </a:r>
            <a:r>
              <a:rPr lang="ru-RU" sz="1400" spc="-20" dirty="0" smtClean="0"/>
              <a:t>о</a:t>
            </a:r>
            <a:r>
              <a:rPr lang="ru-RU" sz="1400" spc="5" dirty="0" smtClean="0"/>
              <a:t>п</a:t>
            </a:r>
            <a:r>
              <a:rPr lang="ru-RU" sz="1400" dirty="0" smtClean="0"/>
              <a:t>рия</a:t>
            </a:r>
            <a:r>
              <a:rPr lang="ru-RU" sz="1400" spc="-15" dirty="0" smtClean="0"/>
              <a:t>т</a:t>
            </a:r>
            <a:r>
              <a:rPr lang="ru-RU" sz="1400" dirty="0" smtClean="0"/>
              <a:t>ий, </a:t>
            </a:r>
            <a:r>
              <a:rPr lang="ru-RU" sz="1400" spc="-10" dirty="0" smtClean="0"/>
              <a:t>н</a:t>
            </a:r>
            <a:r>
              <a:rPr lang="ru-RU" sz="1400" spc="-5" dirty="0" smtClean="0"/>
              <a:t>а</a:t>
            </a:r>
            <a:r>
              <a:rPr lang="ru-RU" sz="1400" spc="5" dirty="0" smtClean="0"/>
              <a:t>п</a:t>
            </a:r>
            <a:r>
              <a:rPr lang="ru-RU" sz="1400" spc="-20" dirty="0" smtClean="0"/>
              <a:t>р</a:t>
            </a:r>
            <a:r>
              <a:rPr lang="ru-RU" sz="1400" spc="-5" dirty="0" smtClean="0"/>
              <a:t>а</a:t>
            </a:r>
            <a:r>
              <a:rPr lang="ru-RU" sz="1400" spc="-20" dirty="0" smtClean="0"/>
              <a:t>в</a:t>
            </a:r>
            <a:r>
              <a:rPr lang="ru-RU" sz="1400" spc="-30" dirty="0" smtClean="0"/>
              <a:t>л</a:t>
            </a:r>
            <a:r>
              <a:rPr lang="ru-RU" sz="1400" spc="-5" dirty="0" smtClean="0"/>
              <a:t>е</a:t>
            </a:r>
            <a:r>
              <a:rPr lang="ru-RU" sz="1400" spc="5" dirty="0" smtClean="0"/>
              <a:t>нн</a:t>
            </a:r>
            <a:r>
              <a:rPr lang="ru-RU" sz="1400" spc="-10" dirty="0" smtClean="0"/>
              <a:t>ы</a:t>
            </a:r>
            <a:r>
              <a:rPr lang="ru-RU" sz="1400" dirty="0" smtClean="0"/>
              <a:t>х </a:t>
            </a:r>
            <a:r>
              <a:rPr lang="ru-RU" sz="1400" spc="-10" dirty="0" smtClean="0"/>
              <a:t>на формирование</a:t>
            </a:r>
            <a:r>
              <a:rPr lang="ru-RU" sz="1400" spc="-5" dirty="0" smtClean="0"/>
              <a:t> </a:t>
            </a:r>
            <a:r>
              <a:rPr lang="ru-RU" sz="1400" dirty="0" smtClean="0"/>
              <a:t>в</a:t>
            </a:r>
            <a:r>
              <a:rPr lang="ru-RU" sz="1400" spc="5" dirty="0" smtClean="0"/>
              <a:t> </a:t>
            </a:r>
            <a:r>
              <a:rPr lang="ru-RU" sz="1400" spc="-10" dirty="0" smtClean="0"/>
              <a:t>образовательной</a:t>
            </a:r>
            <a:r>
              <a:rPr lang="ru-RU" sz="1400" spc="-5" dirty="0" smtClean="0"/>
              <a:t> организации</a:t>
            </a:r>
            <a:r>
              <a:rPr lang="ru-RU" sz="1400" dirty="0" smtClean="0"/>
              <a:t> </a:t>
            </a:r>
            <a:r>
              <a:rPr lang="ru-RU" sz="1400" spc="-15" dirty="0" smtClean="0"/>
              <a:t>необходимого </a:t>
            </a:r>
            <a:r>
              <a:rPr lang="ru-RU" sz="1400" spc="-10" dirty="0" smtClean="0"/>
              <a:t> </a:t>
            </a:r>
            <a:r>
              <a:rPr lang="ru-RU" sz="1400" spc="-15" dirty="0" smtClean="0"/>
              <a:t>психологического</a:t>
            </a:r>
            <a:r>
              <a:rPr lang="ru-RU" sz="1400" spc="-10" dirty="0" smtClean="0"/>
              <a:t> </a:t>
            </a:r>
            <a:r>
              <a:rPr lang="ru-RU" sz="1400" spc="-5" dirty="0" smtClean="0"/>
              <a:t>климата</a:t>
            </a:r>
            <a:r>
              <a:rPr lang="ru-RU" sz="1400" dirty="0" smtClean="0"/>
              <a:t> </a:t>
            </a:r>
            <a:r>
              <a:rPr lang="ru-RU" sz="1400" spc="-5" dirty="0" smtClean="0"/>
              <a:t>для</a:t>
            </a:r>
            <a:r>
              <a:rPr lang="ru-RU" sz="1400" dirty="0" smtClean="0"/>
              <a:t> </a:t>
            </a:r>
            <a:r>
              <a:rPr lang="ru-RU" sz="1400" spc="-10" dirty="0" smtClean="0"/>
              <a:t>сохранения</a:t>
            </a:r>
            <a:r>
              <a:rPr lang="ru-RU" sz="1400" spc="-5" dirty="0" smtClean="0"/>
              <a:t> </a:t>
            </a:r>
            <a:r>
              <a:rPr lang="ru-RU" sz="1400" dirty="0" smtClean="0"/>
              <a:t>и</a:t>
            </a:r>
            <a:r>
              <a:rPr lang="ru-RU" sz="1400" spc="5" dirty="0" smtClean="0"/>
              <a:t> </a:t>
            </a:r>
            <a:r>
              <a:rPr lang="ru-RU" sz="1400" spc="-5" dirty="0" smtClean="0"/>
              <a:t>(или)</a:t>
            </a:r>
            <a:r>
              <a:rPr lang="ru-RU" sz="1400" dirty="0" smtClean="0"/>
              <a:t> </a:t>
            </a:r>
            <a:r>
              <a:rPr lang="ru-RU" sz="1400" spc="-10" dirty="0" smtClean="0"/>
              <a:t>восстановления </a:t>
            </a:r>
            <a:r>
              <a:rPr lang="ru-RU" sz="1400" spc="-5" dirty="0" smtClean="0"/>
              <a:t> </a:t>
            </a:r>
            <a:r>
              <a:rPr lang="ru-RU" sz="1400" spc="-10" dirty="0" smtClean="0"/>
              <a:t>психологического</a:t>
            </a:r>
            <a:r>
              <a:rPr lang="ru-RU" sz="1400" spc="-80" dirty="0" smtClean="0"/>
              <a:t> </a:t>
            </a:r>
            <a:r>
              <a:rPr lang="ru-RU" sz="1400" spc="-5" dirty="0" smtClean="0"/>
              <a:t>здоровья</a:t>
            </a:r>
            <a:r>
              <a:rPr lang="ru-RU" sz="1400" spc="-35" dirty="0" smtClean="0"/>
              <a:t> </a:t>
            </a:r>
            <a:r>
              <a:rPr lang="ru-RU" sz="1400" spc="-10" dirty="0" smtClean="0"/>
              <a:t>детей</a:t>
            </a:r>
            <a:r>
              <a:rPr lang="ru-RU" sz="1400" spc="-15" dirty="0" smtClean="0"/>
              <a:t> </a:t>
            </a:r>
            <a:r>
              <a:rPr lang="ru-RU" sz="1400" spc="-10" dirty="0" smtClean="0"/>
              <a:t>ветеранов</a:t>
            </a:r>
            <a:r>
              <a:rPr lang="ru-RU" sz="1400" spc="-25" dirty="0" smtClean="0"/>
              <a:t> </a:t>
            </a:r>
            <a:r>
              <a:rPr lang="ru-RU" sz="1400" spc="-5" dirty="0" smtClean="0"/>
              <a:t>(участников)</a:t>
            </a:r>
            <a:r>
              <a:rPr lang="ru-RU" sz="1400" spc="-15" dirty="0" smtClean="0"/>
              <a:t> СВО</a:t>
            </a:r>
            <a:r>
              <a:rPr lang="ru-RU" sz="1200" dirty="0" smtClean="0"/>
              <a:t/>
            </a:r>
            <a:br>
              <a:rPr lang="ru-RU" sz="1200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/>
          <p:nvPr/>
        </p:nvSpPr>
        <p:spPr>
          <a:xfrm>
            <a:off x="447090" y="1165733"/>
            <a:ext cx="6445250" cy="635"/>
          </a:xfrm>
          <a:custGeom>
            <a:avLst/>
            <a:gdLst/>
            <a:ahLst/>
            <a:cxnLst/>
            <a:rect l="l" t="t" r="r" b="b"/>
            <a:pathLst>
              <a:path w="6445250" h="634">
                <a:moveTo>
                  <a:pt x="0" y="0"/>
                </a:moveTo>
                <a:lnTo>
                  <a:pt x="6445072" y="253"/>
                </a:lnTo>
              </a:path>
            </a:pathLst>
          </a:custGeom>
          <a:ln w="19050">
            <a:solidFill>
              <a:srgbClr val="4480C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6" name="object 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577581" y="220624"/>
            <a:ext cx="1020965" cy="945362"/>
          </a:xfrm>
          <a:prstGeom prst="rect">
            <a:avLst/>
          </a:prstGeom>
        </p:spPr>
      </p:pic>
      <p:grpSp>
        <p:nvGrpSpPr>
          <p:cNvPr id="7" name="object 7"/>
          <p:cNvGrpSpPr/>
          <p:nvPr/>
        </p:nvGrpSpPr>
        <p:grpSpPr>
          <a:xfrm>
            <a:off x="1102222" y="3075899"/>
            <a:ext cx="4404360" cy="920115"/>
            <a:chOff x="1102222" y="3075899"/>
            <a:chExt cx="4404360" cy="920115"/>
          </a:xfrm>
        </p:grpSpPr>
        <p:pic>
          <p:nvPicPr>
            <p:cNvPr id="8" name="object 8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163368" y="3075899"/>
              <a:ext cx="109307" cy="110143"/>
            </a:xfrm>
            <a:prstGeom prst="rect">
              <a:avLst/>
            </a:prstGeom>
          </p:spPr>
        </p:pic>
        <p:pic>
          <p:nvPicPr>
            <p:cNvPr id="9" name="object 9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508504" y="3165348"/>
              <a:ext cx="1467612" cy="403859"/>
            </a:xfrm>
            <a:prstGeom prst="rect">
              <a:avLst/>
            </a:prstGeom>
          </p:spPr>
        </p:pic>
        <p:pic>
          <p:nvPicPr>
            <p:cNvPr id="10" name="object 10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102222" y="3516387"/>
              <a:ext cx="220115" cy="114732"/>
            </a:xfrm>
            <a:prstGeom prst="rect">
              <a:avLst/>
            </a:prstGeom>
          </p:spPr>
        </p:pic>
        <p:pic>
          <p:nvPicPr>
            <p:cNvPr id="11" name="object 11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243584" y="3378708"/>
              <a:ext cx="1156716" cy="403860"/>
            </a:xfrm>
            <a:prstGeom prst="rect">
              <a:avLst/>
            </a:prstGeom>
          </p:spPr>
        </p:pic>
        <p:pic>
          <p:nvPicPr>
            <p:cNvPr id="12" name="object 12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2156460" y="3378708"/>
              <a:ext cx="303275" cy="403860"/>
            </a:xfrm>
            <a:prstGeom prst="rect">
              <a:avLst/>
            </a:prstGeom>
          </p:spPr>
        </p:pic>
        <p:pic>
          <p:nvPicPr>
            <p:cNvPr id="13" name="object 13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2215896" y="3378708"/>
              <a:ext cx="3290315" cy="403860"/>
            </a:xfrm>
            <a:prstGeom prst="rect">
              <a:avLst/>
            </a:prstGeom>
          </p:spPr>
        </p:pic>
        <p:pic>
          <p:nvPicPr>
            <p:cNvPr id="14" name="object 14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1552956" y="3592068"/>
              <a:ext cx="797051" cy="403859"/>
            </a:xfrm>
            <a:prstGeom prst="rect">
              <a:avLst/>
            </a:prstGeom>
          </p:spPr>
        </p:pic>
        <p:pic>
          <p:nvPicPr>
            <p:cNvPr id="15" name="object 15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2106168" y="3592068"/>
              <a:ext cx="2778252" cy="403859"/>
            </a:xfrm>
            <a:prstGeom prst="rect">
              <a:avLst/>
            </a:prstGeom>
          </p:spPr>
        </p:pic>
      </p:grpSp>
      <p:sp>
        <p:nvSpPr>
          <p:cNvPr id="16" name="object 16"/>
          <p:cNvSpPr txBox="1"/>
          <p:nvPr/>
        </p:nvSpPr>
        <p:spPr>
          <a:xfrm>
            <a:off x="554837" y="1362582"/>
            <a:ext cx="5274945" cy="251142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algn="ctr">
              <a:lnSpc>
                <a:spcPts val="1595"/>
              </a:lnSpc>
              <a:spcBef>
                <a:spcPts val="105"/>
              </a:spcBef>
            </a:pPr>
            <a:r>
              <a:rPr sz="1400" b="1" spc="-5" dirty="0">
                <a:solidFill>
                  <a:srgbClr val="C00000"/>
                </a:solidFill>
                <a:latin typeface="Arial"/>
                <a:cs typeface="Arial"/>
              </a:rPr>
              <a:t>План</a:t>
            </a:r>
            <a:r>
              <a:rPr sz="1400" b="1" spc="-2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C00000"/>
                </a:solidFill>
                <a:latin typeface="Arial"/>
                <a:cs typeface="Arial"/>
              </a:rPr>
              <a:t>мероприятий</a:t>
            </a:r>
            <a:endParaRPr sz="1400">
              <a:latin typeface="Arial"/>
              <a:cs typeface="Arial"/>
            </a:endParaRPr>
          </a:p>
          <a:p>
            <a:pPr marL="250190" marR="245745" indent="3175" algn="ctr">
              <a:lnSpc>
                <a:spcPts val="1510"/>
              </a:lnSpc>
              <a:spcBef>
                <a:spcPts val="105"/>
              </a:spcBef>
            </a:pPr>
            <a:r>
              <a:rPr sz="1400" b="1" dirty="0">
                <a:solidFill>
                  <a:srgbClr val="C00000"/>
                </a:solidFill>
                <a:latin typeface="Arial"/>
                <a:cs typeface="Arial"/>
              </a:rPr>
              <a:t>по </a:t>
            </a:r>
            <a:r>
              <a:rPr sz="1400" b="1" spc="-15" dirty="0">
                <a:solidFill>
                  <a:srgbClr val="C00000"/>
                </a:solidFill>
                <a:latin typeface="Arial"/>
                <a:cs typeface="Arial"/>
              </a:rPr>
              <a:t>психолого-педагогическому </a:t>
            </a:r>
            <a:r>
              <a:rPr sz="1400" b="1" spc="-10" dirty="0">
                <a:solidFill>
                  <a:srgbClr val="C00000"/>
                </a:solidFill>
                <a:latin typeface="Arial"/>
                <a:cs typeface="Arial"/>
              </a:rPr>
              <a:t>сопровождению </a:t>
            </a:r>
            <a:r>
              <a:rPr sz="1400" b="1" spc="-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400" b="1" spc="-10" dirty="0">
                <a:solidFill>
                  <a:srgbClr val="C00000"/>
                </a:solidFill>
                <a:latin typeface="Arial"/>
                <a:cs typeface="Arial"/>
              </a:rPr>
              <a:t>несовершеннолетних</a:t>
            </a:r>
            <a:r>
              <a:rPr sz="1400" b="1" spc="-5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C00000"/>
                </a:solidFill>
                <a:latin typeface="Arial"/>
                <a:cs typeface="Arial"/>
              </a:rPr>
              <a:t>/</a:t>
            </a:r>
            <a:r>
              <a:rPr sz="1400" b="1" spc="-3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400" b="1" spc="-10" dirty="0">
                <a:solidFill>
                  <a:srgbClr val="C00000"/>
                </a:solidFill>
                <a:latin typeface="Arial"/>
                <a:cs typeface="Arial"/>
              </a:rPr>
              <a:t>совершеннолетних</a:t>
            </a:r>
            <a:r>
              <a:rPr sz="1400" b="1" spc="-4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C00000"/>
                </a:solidFill>
                <a:latin typeface="Arial"/>
                <a:cs typeface="Arial"/>
              </a:rPr>
              <a:t>в</a:t>
            </a:r>
            <a:r>
              <a:rPr sz="1400" b="1" spc="-2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400" b="1" spc="-15" dirty="0">
                <a:solidFill>
                  <a:srgbClr val="C00000"/>
                </a:solidFill>
                <a:latin typeface="Arial"/>
                <a:cs typeface="Arial"/>
              </a:rPr>
              <a:t>условиях </a:t>
            </a:r>
            <a:r>
              <a:rPr sz="1400" b="1" spc="-37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C00000"/>
                </a:solidFill>
                <a:latin typeface="Arial"/>
                <a:cs typeface="Arial"/>
              </a:rPr>
              <a:t>современных</a:t>
            </a:r>
            <a:r>
              <a:rPr sz="1400" b="1" spc="-5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400" b="1" spc="-10" dirty="0">
                <a:solidFill>
                  <a:srgbClr val="C00000"/>
                </a:solidFill>
                <a:latin typeface="Arial"/>
                <a:cs typeface="Arial"/>
              </a:rPr>
              <a:t>вызовов,</a:t>
            </a:r>
            <a:r>
              <a:rPr sz="1400" b="1" spc="-2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400" b="1" spc="-10" dirty="0">
                <a:solidFill>
                  <a:srgbClr val="C00000"/>
                </a:solidFill>
                <a:latin typeface="Arial"/>
                <a:cs typeface="Arial"/>
              </a:rPr>
              <a:t>психологической</a:t>
            </a:r>
            <a:r>
              <a:rPr sz="1400" b="1" spc="-5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400" b="1" spc="-10" dirty="0">
                <a:solidFill>
                  <a:srgbClr val="C00000"/>
                </a:solidFill>
                <a:latin typeface="Arial"/>
                <a:cs typeface="Arial"/>
              </a:rPr>
              <a:t>поддержки</a:t>
            </a:r>
            <a:endParaRPr sz="1400">
              <a:latin typeface="Arial"/>
              <a:cs typeface="Arial"/>
            </a:endParaRPr>
          </a:p>
          <a:p>
            <a:pPr marL="12700" marR="5080" indent="39370" algn="just">
              <a:lnSpc>
                <a:spcPts val="1510"/>
              </a:lnSpc>
              <a:spcBef>
                <a:spcPts val="10"/>
              </a:spcBef>
            </a:pPr>
            <a:r>
              <a:rPr sz="1400" b="1" spc="-10" dirty="0">
                <a:solidFill>
                  <a:srgbClr val="C00000"/>
                </a:solidFill>
                <a:latin typeface="Arial"/>
                <a:cs typeface="Arial"/>
              </a:rPr>
              <a:t>обучающихся </a:t>
            </a:r>
            <a:r>
              <a:rPr sz="1400" b="1" dirty="0">
                <a:solidFill>
                  <a:srgbClr val="C00000"/>
                </a:solidFill>
                <a:latin typeface="Arial"/>
                <a:cs typeface="Arial"/>
              </a:rPr>
              <a:t>и их </a:t>
            </a:r>
            <a:r>
              <a:rPr sz="1400" b="1" spc="-10" dirty="0">
                <a:solidFill>
                  <a:srgbClr val="C00000"/>
                </a:solidFill>
                <a:latin typeface="Arial"/>
                <a:cs typeface="Arial"/>
              </a:rPr>
              <a:t>родителей </a:t>
            </a:r>
            <a:r>
              <a:rPr sz="1400" b="1" spc="-5" dirty="0">
                <a:solidFill>
                  <a:srgbClr val="C00000"/>
                </a:solidFill>
                <a:latin typeface="Arial"/>
                <a:cs typeface="Arial"/>
              </a:rPr>
              <a:t>(законных </a:t>
            </a:r>
            <a:r>
              <a:rPr sz="1400" b="1" spc="-10" dirty="0">
                <a:solidFill>
                  <a:srgbClr val="C00000"/>
                </a:solidFill>
                <a:latin typeface="Arial"/>
                <a:cs typeface="Arial"/>
              </a:rPr>
              <a:t>представителей), </a:t>
            </a:r>
            <a:r>
              <a:rPr sz="1400" b="1" spc="-5" dirty="0">
                <a:solidFill>
                  <a:srgbClr val="C00000"/>
                </a:solidFill>
                <a:latin typeface="Arial"/>
                <a:cs typeface="Arial"/>
              </a:rPr>
              <a:t> оказанию </a:t>
            </a:r>
            <a:r>
              <a:rPr sz="1400" b="1" spc="-10" dirty="0">
                <a:solidFill>
                  <a:srgbClr val="C00000"/>
                </a:solidFill>
                <a:latin typeface="Arial"/>
                <a:cs typeface="Arial"/>
              </a:rPr>
              <a:t>психологической помощи несовершеннолетним, </a:t>
            </a:r>
            <a:r>
              <a:rPr sz="1400" b="1" spc="-37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C00000"/>
                </a:solidFill>
                <a:latin typeface="Arial"/>
                <a:cs typeface="Arial"/>
              </a:rPr>
              <a:t>прибывающим</a:t>
            </a:r>
            <a:r>
              <a:rPr sz="1400" b="1" spc="-3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C00000"/>
                </a:solidFill>
                <a:latin typeface="Arial"/>
                <a:cs typeface="Arial"/>
              </a:rPr>
              <a:t>с</a:t>
            </a:r>
            <a:r>
              <a:rPr sz="1400" b="1" spc="-1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C00000"/>
                </a:solidFill>
                <a:latin typeface="Arial"/>
                <a:cs typeface="Arial"/>
              </a:rPr>
              <a:t>новых</a:t>
            </a:r>
            <a:r>
              <a:rPr sz="1400" b="1" spc="-2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400" b="1" spc="-10" dirty="0">
                <a:solidFill>
                  <a:srgbClr val="C00000"/>
                </a:solidFill>
                <a:latin typeface="Arial"/>
                <a:cs typeface="Arial"/>
              </a:rPr>
              <a:t>территорий</a:t>
            </a:r>
            <a:r>
              <a:rPr sz="1400" b="1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400" b="1" spc="-15" dirty="0">
                <a:solidFill>
                  <a:srgbClr val="C00000"/>
                </a:solidFill>
                <a:latin typeface="Arial"/>
                <a:cs typeface="Arial"/>
              </a:rPr>
              <a:t>субъектов</a:t>
            </a:r>
            <a:r>
              <a:rPr sz="1400" b="1" spc="3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400" b="1" spc="-10" dirty="0">
                <a:solidFill>
                  <a:srgbClr val="C00000"/>
                </a:solidFill>
                <a:latin typeface="Arial"/>
                <a:cs typeface="Arial"/>
              </a:rPr>
              <a:t>Российской</a:t>
            </a:r>
            <a:endParaRPr sz="1400">
              <a:latin typeface="Arial"/>
              <a:cs typeface="Arial"/>
            </a:endParaRPr>
          </a:p>
          <a:p>
            <a:pPr marL="635" algn="ctr">
              <a:lnSpc>
                <a:spcPts val="1495"/>
              </a:lnSpc>
            </a:pPr>
            <a:r>
              <a:rPr sz="1400" b="1" spc="-5" dirty="0">
                <a:solidFill>
                  <a:srgbClr val="C00000"/>
                </a:solidFill>
                <a:latin typeface="Arial"/>
                <a:cs typeface="Arial"/>
              </a:rPr>
              <a:t>Федерации</a:t>
            </a:r>
            <a:endParaRPr sz="1400">
              <a:latin typeface="Arial"/>
              <a:cs typeface="Arial"/>
            </a:endParaRPr>
          </a:p>
          <a:p>
            <a:pPr marL="37465" algn="ctr">
              <a:lnSpc>
                <a:spcPct val="100000"/>
              </a:lnSpc>
              <a:spcBef>
                <a:spcPts val="575"/>
              </a:spcBef>
            </a:pPr>
            <a:r>
              <a:rPr sz="1400" b="1" dirty="0">
                <a:latin typeface="Arial"/>
                <a:cs typeface="Arial"/>
              </a:rPr>
              <a:t>+</a:t>
            </a:r>
            <a:endParaRPr sz="1400">
              <a:latin typeface="Arial"/>
              <a:cs typeface="Arial"/>
            </a:endParaRPr>
          </a:p>
          <a:p>
            <a:pPr marL="37465" algn="ctr">
              <a:lnSpc>
                <a:spcPct val="100000"/>
              </a:lnSpc>
            </a:pPr>
            <a:r>
              <a:rPr sz="1400" b="1" spc="-5" dirty="0">
                <a:latin typeface="Arial"/>
                <a:cs typeface="Arial"/>
              </a:rPr>
              <a:t>мероприятия</a:t>
            </a:r>
            <a:endParaRPr sz="1400">
              <a:latin typeface="Arial"/>
              <a:cs typeface="Arial"/>
            </a:endParaRPr>
          </a:p>
          <a:p>
            <a:pPr marL="537210" marR="492759" algn="ctr">
              <a:lnSpc>
                <a:spcPct val="100000"/>
              </a:lnSpc>
            </a:pPr>
            <a:r>
              <a:rPr sz="1400" b="1" dirty="0">
                <a:latin typeface="Arial"/>
                <a:cs typeface="Arial"/>
              </a:rPr>
              <a:t>по</a:t>
            </a:r>
            <a:r>
              <a:rPr sz="1400" b="1" spc="-40" dirty="0">
                <a:latin typeface="Arial"/>
                <a:cs typeface="Arial"/>
              </a:rPr>
              <a:t> </a:t>
            </a:r>
            <a:r>
              <a:rPr sz="1400" b="1" spc="-10" dirty="0">
                <a:latin typeface="Arial"/>
                <a:cs typeface="Arial"/>
              </a:rPr>
              <a:t>психолого-педагогическому</a:t>
            </a:r>
            <a:r>
              <a:rPr sz="1400" b="1" spc="-70" dirty="0">
                <a:latin typeface="Arial"/>
                <a:cs typeface="Arial"/>
              </a:rPr>
              <a:t> </a:t>
            </a:r>
            <a:r>
              <a:rPr sz="1400" b="1" spc="-5" dirty="0">
                <a:latin typeface="Arial"/>
                <a:cs typeface="Arial"/>
              </a:rPr>
              <a:t>сопровождению </a:t>
            </a:r>
            <a:r>
              <a:rPr sz="1400" b="1" spc="-370" dirty="0">
                <a:latin typeface="Arial"/>
                <a:cs typeface="Arial"/>
              </a:rPr>
              <a:t> </a:t>
            </a:r>
            <a:r>
              <a:rPr sz="1400" b="1" spc="-10" dirty="0">
                <a:latin typeface="Arial"/>
                <a:cs typeface="Arial"/>
              </a:rPr>
              <a:t>детей</a:t>
            </a:r>
            <a:r>
              <a:rPr sz="1400" b="1" dirty="0">
                <a:latin typeface="Arial"/>
                <a:cs typeface="Arial"/>
              </a:rPr>
              <a:t> </a:t>
            </a:r>
            <a:r>
              <a:rPr sz="1400" b="1" spc="-10" dirty="0">
                <a:latin typeface="Arial"/>
                <a:cs typeface="Arial"/>
              </a:rPr>
              <a:t>ветеранов</a:t>
            </a:r>
            <a:r>
              <a:rPr sz="1400" b="1" dirty="0">
                <a:latin typeface="Arial"/>
                <a:cs typeface="Arial"/>
              </a:rPr>
              <a:t> </a:t>
            </a:r>
            <a:r>
              <a:rPr sz="1400" b="1" spc="-10" dirty="0">
                <a:latin typeface="Arial"/>
                <a:cs typeface="Arial"/>
              </a:rPr>
              <a:t>(участников)</a:t>
            </a:r>
            <a:r>
              <a:rPr sz="1400" b="1" spc="15" dirty="0">
                <a:latin typeface="Arial"/>
                <a:cs typeface="Arial"/>
              </a:rPr>
              <a:t> </a:t>
            </a:r>
            <a:r>
              <a:rPr sz="1400" b="1" spc="-20" dirty="0">
                <a:latin typeface="Arial"/>
                <a:cs typeface="Arial"/>
              </a:rPr>
              <a:t>СВО</a:t>
            </a:r>
            <a:endParaRPr sz="14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6023609" y="1564004"/>
            <a:ext cx="253492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i="1" spc="-5" dirty="0">
                <a:latin typeface="Arial"/>
                <a:cs typeface="Arial"/>
              </a:rPr>
              <a:t>Мероприятия,</a:t>
            </a:r>
            <a:r>
              <a:rPr sz="1200" b="1" i="1" spc="25" dirty="0">
                <a:latin typeface="Arial"/>
                <a:cs typeface="Arial"/>
              </a:rPr>
              <a:t> </a:t>
            </a:r>
            <a:r>
              <a:rPr sz="1200" b="1" i="1" spc="-5" dirty="0">
                <a:latin typeface="Arial"/>
                <a:cs typeface="Arial"/>
              </a:rPr>
              <a:t>направленные</a:t>
            </a:r>
            <a:r>
              <a:rPr sz="1200" b="1" i="1" spc="-15" dirty="0">
                <a:latin typeface="Arial"/>
                <a:cs typeface="Arial"/>
              </a:rPr>
              <a:t> </a:t>
            </a:r>
            <a:r>
              <a:rPr sz="1200" b="1" i="1" dirty="0">
                <a:latin typeface="Arial"/>
                <a:cs typeface="Arial"/>
              </a:rPr>
              <a:t>на</a:t>
            </a:r>
            <a:endParaRPr sz="120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6023609" y="1929764"/>
            <a:ext cx="2877185" cy="24034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84785" marR="5080" indent="-172720">
              <a:lnSpc>
                <a:spcPct val="100000"/>
              </a:lnSpc>
              <a:spcBef>
                <a:spcPts val="100"/>
              </a:spcBef>
              <a:buFont typeface="Wingdings"/>
              <a:buChar char=""/>
              <a:tabLst>
                <a:tab pos="185420" algn="l"/>
              </a:tabLst>
            </a:pPr>
            <a:r>
              <a:rPr sz="1200" i="1" spc="-5" dirty="0">
                <a:solidFill>
                  <a:srgbClr val="FF0000"/>
                </a:solidFill>
                <a:latin typeface="Arial"/>
                <a:cs typeface="Arial"/>
              </a:rPr>
              <a:t>формирование </a:t>
            </a:r>
            <a:r>
              <a:rPr sz="1200" i="1" spc="-10" dirty="0">
                <a:solidFill>
                  <a:srgbClr val="FF0000"/>
                </a:solidFill>
                <a:latin typeface="Arial"/>
                <a:cs typeface="Arial"/>
              </a:rPr>
              <a:t>позитивного </a:t>
            </a:r>
            <a:r>
              <a:rPr sz="1200" i="1" spc="-5" dirty="0">
                <a:solidFill>
                  <a:srgbClr val="FF0000"/>
                </a:solidFill>
                <a:latin typeface="Arial"/>
                <a:cs typeface="Arial"/>
              </a:rPr>
              <a:t> отношения</a:t>
            </a:r>
            <a:r>
              <a:rPr sz="1200" i="1" spc="-3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200" i="1" spc="-5" dirty="0">
                <a:solidFill>
                  <a:srgbClr val="FF0000"/>
                </a:solidFill>
                <a:latin typeface="Arial"/>
                <a:cs typeface="Arial"/>
              </a:rPr>
              <a:t>обучающихся</a:t>
            </a:r>
            <a:r>
              <a:rPr sz="1200" i="1" spc="-4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200" i="1" dirty="0">
                <a:solidFill>
                  <a:srgbClr val="FF0000"/>
                </a:solidFill>
                <a:latin typeface="Arial"/>
                <a:cs typeface="Arial"/>
              </a:rPr>
              <a:t>к</a:t>
            </a:r>
            <a:r>
              <a:rPr sz="1200" i="1" spc="-2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200" i="1" spc="-5" dirty="0">
                <a:solidFill>
                  <a:srgbClr val="FF0000"/>
                </a:solidFill>
                <a:latin typeface="Arial"/>
                <a:cs typeface="Arial"/>
              </a:rPr>
              <a:t>учебному </a:t>
            </a:r>
            <a:r>
              <a:rPr sz="1200" i="1" spc="-31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200" i="1" spc="-5" dirty="0">
                <a:solidFill>
                  <a:srgbClr val="FF0000"/>
                </a:solidFill>
                <a:latin typeface="Arial"/>
                <a:cs typeface="Arial"/>
              </a:rPr>
              <a:t>процессу</a:t>
            </a:r>
            <a:endParaRPr sz="1200">
              <a:latin typeface="Arial"/>
              <a:cs typeface="Arial"/>
            </a:endParaRPr>
          </a:p>
          <a:p>
            <a:pPr marL="184785" marR="414020" indent="-172720">
              <a:lnSpc>
                <a:spcPct val="100000"/>
              </a:lnSpc>
              <a:buFont typeface="Wingdings"/>
              <a:buChar char=""/>
              <a:tabLst>
                <a:tab pos="185420" algn="l"/>
              </a:tabLst>
            </a:pPr>
            <a:r>
              <a:rPr sz="1200" i="1" spc="-5" dirty="0">
                <a:solidFill>
                  <a:srgbClr val="FF0000"/>
                </a:solidFill>
                <a:latin typeface="Arial"/>
                <a:cs typeface="Arial"/>
              </a:rPr>
              <a:t>на</a:t>
            </a:r>
            <a:r>
              <a:rPr sz="1200" i="1" spc="-2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200" i="1" spc="-5" dirty="0">
                <a:solidFill>
                  <a:srgbClr val="FF0000"/>
                </a:solidFill>
                <a:latin typeface="Arial"/>
                <a:cs typeface="Arial"/>
              </a:rPr>
              <a:t>обучение</a:t>
            </a:r>
            <a:r>
              <a:rPr sz="1200" i="1" spc="-5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200" i="1" spc="-5" dirty="0">
                <a:solidFill>
                  <a:srgbClr val="FF0000"/>
                </a:solidFill>
                <a:latin typeface="Arial"/>
                <a:cs typeface="Arial"/>
              </a:rPr>
              <a:t>коммуникативным </a:t>
            </a:r>
            <a:r>
              <a:rPr sz="1200" i="1" spc="-31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200" i="1" spc="-5" dirty="0">
                <a:solidFill>
                  <a:srgbClr val="FF0000"/>
                </a:solidFill>
                <a:latin typeface="Arial"/>
                <a:cs typeface="Arial"/>
              </a:rPr>
              <a:t>навыкам</a:t>
            </a:r>
            <a:endParaRPr sz="1200">
              <a:latin typeface="Arial"/>
              <a:cs typeface="Arial"/>
            </a:endParaRPr>
          </a:p>
          <a:p>
            <a:pPr marL="184785" indent="-172720">
              <a:lnSpc>
                <a:spcPct val="100000"/>
              </a:lnSpc>
              <a:buFont typeface="Wingdings"/>
              <a:buChar char=""/>
              <a:tabLst>
                <a:tab pos="185420" algn="l"/>
                <a:tab pos="934085" algn="l"/>
              </a:tabLst>
            </a:pPr>
            <a:r>
              <a:rPr sz="1200" i="1" spc="-5" dirty="0">
                <a:solidFill>
                  <a:srgbClr val="FF0000"/>
                </a:solidFill>
                <a:latin typeface="Arial"/>
                <a:cs typeface="Arial"/>
              </a:rPr>
              <a:t>навыкам	саморегуляции,</a:t>
            </a:r>
            <a:endParaRPr sz="1200">
              <a:latin typeface="Arial"/>
              <a:cs typeface="Arial"/>
            </a:endParaRPr>
          </a:p>
          <a:p>
            <a:pPr marL="184785" indent="-172720">
              <a:lnSpc>
                <a:spcPct val="100000"/>
              </a:lnSpc>
              <a:buFont typeface="Wingdings"/>
              <a:buChar char=""/>
              <a:tabLst>
                <a:tab pos="185420" algn="l"/>
                <a:tab pos="2007235" algn="l"/>
              </a:tabLst>
            </a:pPr>
            <a:r>
              <a:rPr sz="1200" i="1" spc="-5" dirty="0">
                <a:solidFill>
                  <a:srgbClr val="FF0000"/>
                </a:solidFill>
                <a:latin typeface="Arial"/>
                <a:cs typeface="Arial"/>
              </a:rPr>
              <a:t>навыкам</a:t>
            </a:r>
            <a:r>
              <a:rPr sz="1200" i="1" spc="-1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200" i="1" spc="-5" dirty="0">
                <a:solidFill>
                  <a:srgbClr val="FF0000"/>
                </a:solidFill>
                <a:latin typeface="Arial"/>
                <a:cs typeface="Arial"/>
              </a:rPr>
              <a:t>совладания</a:t>
            </a:r>
            <a:r>
              <a:rPr sz="1200" i="1" spc="66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200" i="1" dirty="0">
                <a:solidFill>
                  <a:srgbClr val="FF0000"/>
                </a:solidFill>
                <a:latin typeface="Arial"/>
                <a:cs typeface="Arial"/>
              </a:rPr>
              <a:t>в	</a:t>
            </a:r>
            <a:r>
              <a:rPr sz="1200" i="1" spc="-15" dirty="0">
                <a:solidFill>
                  <a:srgbClr val="FF0000"/>
                </a:solidFill>
                <a:latin typeface="Arial"/>
                <a:cs typeface="Arial"/>
              </a:rPr>
              <a:t>трудных</a:t>
            </a:r>
            <a:r>
              <a:rPr sz="1200" i="1" spc="-3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200" i="1" dirty="0">
                <a:solidFill>
                  <a:srgbClr val="FF0000"/>
                </a:solidFill>
                <a:latin typeface="Arial"/>
                <a:cs typeface="Arial"/>
              </a:rPr>
              <a:t>и</a:t>
            </a:r>
            <a:endParaRPr sz="1200">
              <a:latin typeface="Arial"/>
              <a:cs typeface="Arial"/>
            </a:endParaRPr>
          </a:p>
          <a:p>
            <a:pPr marL="184785">
              <a:lnSpc>
                <a:spcPct val="100000"/>
              </a:lnSpc>
              <a:spcBef>
                <a:spcPts val="5"/>
              </a:spcBef>
            </a:pPr>
            <a:r>
              <a:rPr sz="1200" i="1" spc="-5" dirty="0">
                <a:solidFill>
                  <a:srgbClr val="FF0000"/>
                </a:solidFill>
                <a:latin typeface="Arial"/>
                <a:cs typeface="Arial"/>
              </a:rPr>
              <a:t>проблемных</a:t>
            </a:r>
            <a:r>
              <a:rPr sz="1200" i="1" spc="-6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200" i="1" spc="-5" dirty="0">
                <a:solidFill>
                  <a:srgbClr val="FF0000"/>
                </a:solidFill>
                <a:latin typeface="Arial"/>
                <a:cs typeface="Arial"/>
              </a:rPr>
              <a:t>ситуациях,</a:t>
            </a:r>
            <a:endParaRPr sz="1200">
              <a:latin typeface="Arial"/>
              <a:cs typeface="Arial"/>
            </a:endParaRPr>
          </a:p>
          <a:p>
            <a:pPr marL="184785" marR="668655" indent="-172720">
              <a:lnSpc>
                <a:spcPct val="100000"/>
              </a:lnSpc>
              <a:buFont typeface="Wingdings"/>
              <a:buChar char=""/>
              <a:tabLst>
                <a:tab pos="185420" algn="l"/>
              </a:tabLst>
            </a:pPr>
            <a:r>
              <a:rPr sz="1200" i="1" spc="-5" dirty="0">
                <a:solidFill>
                  <a:srgbClr val="FF0000"/>
                </a:solidFill>
                <a:latin typeface="Arial"/>
                <a:cs typeface="Arial"/>
              </a:rPr>
              <a:t>на создание системы </a:t>
            </a:r>
            <a:r>
              <a:rPr sz="1200" i="1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200" i="1" spc="-10" dirty="0">
                <a:solidFill>
                  <a:srgbClr val="FF0000"/>
                </a:solidFill>
                <a:latin typeface="Arial"/>
                <a:cs typeface="Arial"/>
              </a:rPr>
              <a:t>психологической</a:t>
            </a:r>
            <a:r>
              <a:rPr sz="1200" i="1" spc="-5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200" i="1" spc="-5" dirty="0">
                <a:solidFill>
                  <a:srgbClr val="FF0000"/>
                </a:solidFill>
                <a:latin typeface="Arial"/>
                <a:cs typeface="Arial"/>
              </a:rPr>
              <a:t>поддержки</a:t>
            </a:r>
            <a:endParaRPr sz="1200">
              <a:latin typeface="Arial"/>
              <a:cs typeface="Arial"/>
            </a:endParaRPr>
          </a:p>
          <a:p>
            <a:pPr marL="184785" marR="637540" indent="-172720">
              <a:lnSpc>
                <a:spcPct val="100000"/>
              </a:lnSpc>
              <a:buFont typeface="Wingdings"/>
              <a:buChar char=""/>
              <a:tabLst>
                <a:tab pos="185420" algn="l"/>
                <a:tab pos="1050925" algn="l"/>
              </a:tabLst>
            </a:pPr>
            <a:r>
              <a:rPr sz="1200" i="1" spc="-10" dirty="0">
                <a:solidFill>
                  <a:srgbClr val="FF0000"/>
                </a:solidFill>
                <a:latin typeface="Arial"/>
                <a:cs typeface="Arial"/>
              </a:rPr>
              <a:t>развитие	</a:t>
            </a:r>
            <a:r>
              <a:rPr sz="1200" i="1" spc="-5" dirty="0">
                <a:solidFill>
                  <a:srgbClr val="FF0000"/>
                </a:solidFill>
                <a:latin typeface="Arial"/>
                <a:cs typeface="Arial"/>
              </a:rPr>
              <a:t>способности </a:t>
            </a:r>
            <a:r>
              <a:rPr sz="1200" i="1" dirty="0">
                <a:solidFill>
                  <a:srgbClr val="FF0000"/>
                </a:solidFill>
                <a:latin typeface="Arial"/>
                <a:cs typeface="Arial"/>
              </a:rPr>
              <a:t>к </a:t>
            </a:r>
            <a:r>
              <a:rPr sz="1200" i="1" spc="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200" i="1" spc="-10" dirty="0">
                <a:solidFill>
                  <a:srgbClr val="FF0000"/>
                </a:solidFill>
                <a:latin typeface="Arial"/>
                <a:cs typeface="Arial"/>
              </a:rPr>
              <a:t>сопереживанию,</a:t>
            </a:r>
            <a:r>
              <a:rPr sz="1200" i="1" spc="-4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200" i="1" spc="-5" dirty="0">
                <a:solidFill>
                  <a:srgbClr val="FF0000"/>
                </a:solidFill>
                <a:latin typeface="Arial"/>
                <a:cs typeface="Arial"/>
              </a:rPr>
              <a:t>уважению</a:t>
            </a:r>
            <a:r>
              <a:rPr sz="1200" i="1" spc="-5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200" i="1" dirty="0">
                <a:solidFill>
                  <a:srgbClr val="FF0000"/>
                </a:solidFill>
                <a:latin typeface="Arial"/>
                <a:cs typeface="Arial"/>
              </a:rPr>
              <a:t>и </a:t>
            </a:r>
            <a:r>
              <a:rPr sz="1200" i="1" spc="-32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200" i="1" spc="-5" dirty="0">
                <a:solidFill>
                  <a:srgbClr val="FF0000"/>
                </a:solidFill>
                <a:latin typeface="Arial"/>
                <a:cs typeface="Arial"/>
              </a:rPr>
              <a:t>принятию</a:t>
            </a:r>
            <a:r>
              <a:rPr sz="1200" i="1" spc="-10" dirty="0">
                <a:solidFill>
                  <a:srgbClr val="FF0000"/>
                </a:solidFill>
                <a:latin typeface="Arial"/>
                <a:cs typeface="Arial"/>
              </a:rPr>
              <a:t> других</a:t>
            </a:r>
            <a:r>
              <a:rPr sz="1200" i="1" spc="-2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200" i="1" spc="-5" dirty="0">
                <a:solidFill>
                  <a:srgbClr val="FF0000"/>
                </a:solidFill>
                <a:latin typeface="Arial"/>
                <a:cs typeface="Arial"/>
              </a:rPr>
              <a:t>людей</a:t>
            </a:r>
            <a:endParaRPr sz="120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489610" y="4251756"/>
            <a:ext cx="5269230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36345" marR="1229360" algn="ctr">
              <a:lnSpc>
                <a:spcPct val="100000"/>
              </a:lnSpc>
              <a:spcBef>
                <a:spcPts val="100"/>
              </a:spcBef>
            </a:pPr>
            <a:r>
              <a:rPr sz="1200" b="1" i="1" spc="-5" dirty="0">
                <a:solidFill>
                  <a:srgbClr val="FF0000"/>
                </a:solidFill>
                <a:latin typeface="Arial"/>
                <a:cs typeface="Arial"/>
              </a:rPr>
              <a:t>сохранения </a:t>
            </a:r>
            <a:r>
              <a:rPr sz="1200" b="1" i="1" dirty="0">
                <a:solidFill>
                  <a:srgbClr val="FF0000"/>
                </a:solidFill>
                <a:latin typeface="Arial"/>
                <a:cs typeface="Arial"/>
              </a:rPr>
              <a:t>и </a:t>
            </a:r>
            <a:r>
              <a:rPr sz="1200" b="1" i="1" spc="-5" dirty="0">
                <a:solidFill>
                  <a:srgbClr val="FF0000"/>
                </a:solidFill>
                <a:latin typeface="Arial"/>
                <a:cs typeface="Arial"/>
              </a:rPr>
              <a:t>(или) восстановления </a:t>
            </a:r>
            <a:r>
              <a:rPr sz="1200" b="1" i="1" spc="-32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200" b="1" i="1" spc="-5" dirty="0">
                <a:solidFill>
                  <a:srgbClr val="FF0000"/>
                </a:solidFill>
                <a:latin typeface="Arial"/>
                <a:cs typeface="Arial"/>
              </a:rPr>
              <a:t>психологического</a:t>
            </a:r>
            <a:r>
              <a:rPr sz="1200" b="1" i="1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200" b="1" i="1" spc="-10" dirty="0">
                <a:solidFill>
                  <a:srgbClr val="FF0000"/>
                </a:solidFill>
                <a:latin typeface="Arial"/>
                <a:cs typeface="Arial"/>
              </a:rPr>
              <a:t>здоровья</a:t>
            </a:r>
            <a:endParaRPr sz="12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r>
              <a:rPr sz="1200" b="1" i="1" spc="-5" dirty="0">
                <a:solidFill>
                  <a:srgbClr val="FF0000"/>
                </a:solidFill>
                <a:latin typeface="Arial"/>
                <a:cs typeface="Arial"/>
              </a:rPr>
              <a:t>детей</a:t>
            </a:r>
            <a:r>
              <a:rPr sz="1200" b="1" i="1" spc="-2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200" b="1" i="1" spc="-10" dirty="0">
                <a:solidFill>
                  <a:srgbClr val="FF0000"/>
                </a:solidFill>
                <a:latin typeface="Arial"/>
                <a:cs typeface="Arial"/>
              </a:rPr>
              <a:t>ветеранов</a:t>
            </a:r>
            <a:r>
              <a:rPr sz="1200" b="1" i="1" spc="-3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200" b="1" i="1" spc="-5" dirty="0">
                <a:solidFill>
                  <a:srgbClr val="FF0000"/>
                </a:solidFill>
                <a:latin typeface="Arial"/>
                <a:cs typeface="Arial"/>
              </a:rPr>
              <a:t>(участников)</a:t>
            </a:r>
            <a:r>
              <a:rPr sz="1200" b="1" i="1" spc="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200" b="1" i="1" spc="-15" dirty="0">
                <a:solidFill>
                  <a:srgbClr val="FF0000"/>
                </a:solidFill>
                <a:latin typeface="Arial"/>
                <a:cs typeface="Arial"/>
              </a:rPr>
              <a:t>СВО</a:t>
            </a:r>
            <a:endParaRPr sz="12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tabLst>
                <a:tab pos="4556760" algn="l"/>
              </a:tabLst>
            </a:pPr>
            <a:r>
              <a:rPr sz="1200" b="1" i="1" spc="-5" dirty="0">
                <a:solidFill>
                  <a:srgbClr val="FF0000"/>
                </a:solidFill>
                <a:latin typeface="Arial"/>
                <a:cs typeface="Arial"/>
              </a:rPr>
              <a:t>через</a:t>
            </a:r>
            <a:r>
              <a:rPr sz="1200" b="1" i="1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200" b="1" i="1" spc="-5" dirty="0">
                <a:solidFill>
                  <a:srgbClr val="FF0000"/>
                </a:solidFill>
                <a:latin typeface="Arial"/>
                <a:cs typeface="Arial"/>
              </a:rPr>
              <a:t>формирование</a:t>
            </a:r>
            <a:r>
              <a:rPr sz="1200" b="1" i="1" spc="4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200" b="1" i="1" spc="-10" dirty="0">
                <a:solidFill>
                  <a:srgbClr val="FF0000"/>
                </a:solidFill>
                <a:latin typeface="Arial"/>
                <a:cs typeface="Arial"/>
              </a:rPr>
              <a:t>благоприятного</a:t>
            </a:r>
            <a:r>
              <a:rPr sz="1200" b="1" i="1" spc="4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200" b="1" i="1" spc="-5" dirty="0">
                <a:solidFill>
                  <a:srgbClr val="FF0000"/>
                </a:solidFill>
                <a:latin typeface="Arial"/>
                <a:cs typeface="Arial"/>
              </a:rPr>
              <a:t>психологического	</a:t>
            </a:r>
            <a:r>
              <a:rPr sz="1200" b="1" i="1" dirty="0">
                <a:solidFill>
                  <a:srgbClr val="FF0000"/>
                </a:solidFill>
                <a:latin typeface="Arial"/>
                <a:cs typeface="Arial"/>
              </a:rPr>
              <a:t>климата</a:t>
            </a:r>
            <a:endParaRPr sz="1200">
              <a:latin typeface="Arial"/>
              <a:cs typeface="Arial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3039198" y="3800475"/>
            <a:ext cx="2604135" cy="421640"/>
          </a:xfrm>
          <a:custGeom>
            <a:avLst/>
            <a:gdLst/>
            <a:ahLst/>
            <a:cxnLst/>
            <a:rect l="l" t="t" r="r" b="b"/>
            <a:pathLst>
              <a:path w="2604135" h="421639">
                <a:moveTo>
                  <a:pt x="342328" y="122288"/>
                </a:moveTo>
                <a:lnTo>
                  <a:pt x="341376" y="107708"/>
                </a:lnTo>
                <a:lnTo>
                  <a:pt x="335038" y="94551"/>
                </a:lnTo>
                <a:lnTo>
                  <a:pt x="323761" y="84493"/>
                </a:lnTo>
                <a:lnTo>
                  <a:pt x="309435" y="79616"/>
                </a:lnTo>
                <a:lnTo>
                  <a:pt x="294843" y="80556"/>
                </a:lnTo>
                <a:lnTo>
                  <a:pt x="281660" y="86906"/>
                </a:lnTo>
                <a:lnTo>
                  <a:pt x="271564" y="98196"/>
                </a:lnTo>
                <a:lnTo>
                  <a:pt x="209334" y="204876"/>
                </a:lnTo>
                <a:lnTo>
                  <a:pt x="209207" y="205105"/>
                </a:lnTo>
                <a:lnTo>
                  <a:pt x="209334" y="119849"/>
                </a:lnTo>
                <a:lnTo>
                  <a:pt x="133134" y="119849"/>
                </a:lnTo>
                <a:lnTo>
                  <a:pt x="133134" y="205105"/>
                </a:lnTo>
                <a:lnTo>
                  <a:pt x="133134" y="345998"/>
                </a:lnTo>
                <a:lnTo>
                  <a:pt x="133007" y="204876"/>
                </a:lnTo>
                <a:lnTo>
                  <a:pt x="70777" y="98196"/>
                </a:lnTo>
                <a:lnTo>
                  <a:pt x="32943" y="79616"/>
                </a:lnTo>
                <a:lnTo>
                  <a:pt x="18580" y="84493"/>
                </a:lnTo>
                <a:lnTo>
                  <a:pt x="7289" y="94564"/>
                </a:lnTo>
                <a:lnTo>
                  <a:pt x="952" y="107708"/>
                </a:lnTo>
                <a:lnTo>
                  <a:pt x="0" y="122288"/>
                </a:lnTo>
                <a:lnTo>
                  <a:pt x="4864" y="136601"/>
                </a:lnTo>
                <a:lnTo>
                  <a:pt x="171234" y="421614"/>
                </a:lnTo>
                <a:lnTo>
                  <a:pt x="215328" y="345998"/>
                </a:lnTo>
                <a:lnTo>
                  <a:pt x="337477" y="136601"/>
                </a:lnTo>
                <a:lnTo>
                  <a:pt x="342328" y="122288"/>
                </a:lnTo>
                <a:close/>
              </a:path>
              <a:path w="2604135" h="421639">
                <a:moveTo>
                  <a:pt x="2603792" y="0"/>
                </a:moveTo>
                <a:lnTo>
                  <a:pt x="2274481" y="20193"/>
                </a:lnTo>
                <a:lnTo>
                  <a:pt x="2240877" y="45554"/>
                </a:lnTo>
                <a:lnTo>
                  <a:pt x="2238794" y="60579"/>
                </a:lnTo>
                <a:lnTo>
                  <a:pt x="2242667" y="75184"/>
                </a:lnTo>
                <a:lnTo>
                  <a:pt x="2251557" y="86753"/>
                </a:lnTo>
                <a:lnTo>
                  <a:pt x="2264143" y="94170"/>
                </a:lnTo>
                <a:lnTo>
                  <a:pt x="2279180" y="96240"/>
                </a:lnTo>
                <a:lnTo>
                  <a:pt x="2402636" y="88658"/>
                </a:lnTo>
                <a:lnTo>
                  <a:pt x="2224189" y="207987"/>
                </a:lnTo>
                <a:lnTo>
                  <a:pt x="2266480" y="271335"/>
                </a:lnTo>
                <a:lnTo>
                  <a:pt x="2445029" y="151955"/>
                </a:lnTo>
                <a:lnTo>
                  <a:pt x="2390813" y="263220"/>
                </a:lnTo>
                <a:lnTo>
                  <a:pt x="2387028" y="277863"/>
                </a:lnTo>
                <a:lnTo>
                  <a:pt x="2389047" y="292328"/>
                </a:lnTo>
                <a:lnTo>
                  <a:pt x="2396325" y="304977"/>
                </a:lnTo>
                <a:lnTo>
                  <a:pt x="2408339" y="314159"/>
                </a:lnTo>
                <a:lnTo>
                  <a:pt x="2422982" y="317969"/>
                </a:lnTo>
                <a:lnTo>
                  <a:pt x="2437460" y="315925"/>
                </a:lnTo>
                <a:lnTo>
                  <a:pt x="2450109" y="308610"/>
                </a:lnTo>
                <a:lnTo>
                  <a:pt x="2459266" y="296583"/>
                </a:lnTo>
                <a:lnTo>
                  <a:pt x="2598775" y="10287"/>
                </a:lnTo>
                <a:lnTo>
                  <a:pt x="2603792" y="0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 txBox="1"/>
          <p:nvPr/>
        </p:nvSpPr>
        <p:spPr>
          <a:xfrm>
            <a:off x="7104633" y="60197"/>
            <a:ext cx="1852295" cy="13068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31775" marR="222885" indent="86360">
              <a:lnSpc>
                <a:spcPct val="100000"/>
              </a:lnSpc>
              <a:spcBef>
                <a:spcPts val="105"/>
              </a:spcBef>
            </a:pPr>
            <a:r>
              <a:rPr sz="1100" b="1" dirty="0">
                <a:solidFill>
                  <a:srgbClr val="9F5800"/>
                </a:solidFill>
                <a:latin typeface="Arial"/>
                <a:cs typeface="Arial"/>
              </a:rPr>
              <a:t>Факт </a:t>
            </a:r>
            <a:r>
              <a:rPr sz="1100" b="1" spc="-5" dirty="0">
                <a:solidFill>
                  <a:srgbClr val="9F5800"/>
                </a:solidFill>
                <a:latin typeface="Arial"/>
                <a:cs typeface="Arial"/>
              </a:rPr>
              <a:t>проведения </a:t>
            </a:r>
            <a:r>
              <a:rPr sz="1100" b="1" dirty="0">
                <a:solidFill>
                  <a:srgbClr val="9F5800"/>
                </a:solidFill>
                <a:latin typeface="Arial"/>
                <a:cs typeface="Arial"/>
              </a:rPr>
              <a:t> ме</a:t>
            </a:r>
            <a:r>
              <a:rPr sz="1100" b="1" spc="-10" dirty="0">
                <a:solidFill>
                  <a:srgbClr val="9F5800"/>
                </a:solidFill>
                <a:latin typeface="Arial"/>
                <a:cs typeface="Arial"/>
              </a:rPr>
              <a:t>р</a:t>
            </a:r>
            <a:r>
              <a:rPr sz="1100" b="1" dirty="0">
                <a:solidFill>
                  <a:srgbClr val="9F5800"/>
                </a:solidFill>
                <a:latin typeface="Arial"/>
                <a:cs typeface="Arial"/>
              </a:rPr>
              <a:t>оприятий</a:t>
            </a:r>
            <a:r>
              <a:rPr sz="1100" b="1" spc="-50" dirty="0">
                <a:solidFill>
                  <a:srgbClr val="9F5800"/>
                </a:solidFill>
                <a:latin typeface="Arial"/>
                <a:cs typeface="Arial"/>
              </a:rPr>
              <a:t> </a:t>
            </a:r>
            <a:r>
              <a:rPr sz="1100" b="1" dirty="0">
                <a:solidFill>
                  <a:srgbClr val="9F5800"/>
                </a:solidFill>
                <a:latin typeface="Arial"/>
                <a:cs typeface="Arial"/>
              </a:rPr>
              <a:t>менее</a:t>
            </a:r>
            <a:endParaRPr sz="1100">
              <a:latin typeface="Arial"/>
              <a:cs typeface="Arial"/>
            </a:endParaRPr>
          </a:p>
          <a:p>
            <a:pPr marL="12700" marR="5080" algn="ctr">
              <a:lnSpc>
                <a:spcPct val="100000"/>
              </a:lnSpc>
              <a:tabLst>
                <a:tab pos="405765" algn="l"/>
                <a:tab pos="788035" algn="l"/>
              </a:tabLst>
            </a:pPr>
            <a:r>
              <a:rPr sz="1100" b="1" spc="-5" dirty="0">
                <a:solidFill>
                  <a:srgbClr val="9F5800"/>
                </a:solidFill>
                <a:latin typeface="Arial"/>
                <a:cs typeface="Arial"/>
              </a:rPr>
              <a:t>важный,</a:t>
            </a:r>
            <a:r>
              <a:rPr sz="1100" b="1" spc="-75" dirty="0">
                <a:solidFill>
                  <a:srgbClr val="9F5800"/>
                </a:solidFill>
                <a:latin typeface="Arial"/>
                <a:cs typeface="Arial"/>
              </a:rPr>
              <a:t> </a:t>
            </a:r>
            <a:r>
              <a:rPr sz="1100" b="1" spc="-5" dirty="0">
                <a:solidFill>
                  <a:srgbClr val="9F5800"/>
                </a:solidFill>
                <a:latin typeface="Arial"/>
                <a:cs typeface="Arial"/>
              </a:rPr>
              <a:t>чем</a:t>
            </a:r>
            <a:r>
              <a:rPr sz="1100" b="1" spc="-35" dirty="0">
                <a:solidFill>
                  <a:srgbClr val="9F5800"/>
                </a:solidFill>
                <a:latin typeface="Arial"/>
                <a:cs typeface="Arial"/>
              </a:rPr>
              <a:t> </a:t>
            </a:r>
            <a:r>
              <a:rPr sz="1100" b="1" dirty="0">
                <a:solidFill>
                  <a:srgbClr val="9F5800"/>
                </a:solidFill>
                <a:latin typeface="Arial"/>
                <a:cs typeface="Arial"/>
              </a:rPr>
              <a:t>особенности </a:t>
            </a:r>
            <a:r>
              <a:rPr sz="1100" b="1" spc="-290" dirty="0">
                <a:solidFill>
                  <a:srgbClr val="9F5800"/>
                </a:solidFill>
                <a:latin typeface="Arial"/>
                <a:cs typeface="Arial"/>
              </a:rPr>
              <a:t> </a:t>
            </a:r>
            <a:r>
              <a:rPr sz="1100" b="1" dirty="0">
                <a:solidFill>
                  <a:srgbClr val="9F5800"/>
                </a:solidFill>
                <a:latin typeface="Arial"/>
                <a:cs typeface="Arial"/>
              </a:rPr>
              <a:t>их	</a:t>
            </a:r>
            <a:r>
              <a:rPr sz="1100" b="1" spc="-5" dirty="0">
                <a:solidFill>
                  <a:srgbClr val="9F5800"/>
                </a:solidFill>
                <a:latin typeface="Arial"/>
                <a:cs typeface="Arial"/>
              </a:rPr>
              <a:t>проведения </a:t>
            </a:r>
            <a:r>
              <a:rPr sz="1100" b="1" spc="45" dirty="0">
                <a:solidFill>
                  <a:srgbClr val="9F5800"/>
                </a:solidFill>
                <a:latin typeface="Arial"/>
                <a:cs typeface="Arial"/>
              </a:rPr>
              <a:t> </a:t>
            </a:r>
            <a:r>
              <a:rPr sz="1000" b="1" i="1" spc="-5" dirty="0">
                <a:solidFill>
                  <a:srgbClr val="9F5800"/>
                </a:solidFill>
                <a:latin typeface="Arial"/>
                <a:cs typeface="Arial"/>
              </a:rPr>
              <a:t>(уровень	эмоциональной </a:t>
            </a:r>
            <a:r>
              <a:rPr sz="1000" b="1" i="1" dirty="0">
                <a:solidFill>
                  <a:srgbClr val="9F5800"/>
                </a:solidFill>
                <a:latin typeface="Arial"/>
                <a:cs typeface="Arial"/>
              </a:rPr>
              <a:t> </a:t>
            </a:r>
            <a:r>
              <a:rPr sz="1000" b="1" i="1" spc="-10" dirty="0">
                <a:solidFill>
                  <a:srgbClr val="9F5800"/>
                </a:solidFill>
                <a:latin typeface="Arial"/>
                <a:cs typeface="Arial"/>
              </a:rPr>
              <a:t>близости</a:t>
            </a:r>
            <a:r>
              <a:rPr sz="1000" b="1" i="1" spc="15" dirty="0">
                <a:solidFill>
                  <a:srgbClr val="9F5800"/>
                </a:solidFill>
                <a:latin typeface="Arial"/>
                <a:cs typeface="Arial"/>
              </a:rPr>
              <a:t> </a:t>
            </a:r>
            <a:r>
              <a:rPr sz="1000" b="1" i="1" spc="-5" dirty="0">
                <a:solidFill>
                  <a:srgbClr val="9F5800"/>
                </a:solidFill>
                <a:latin typeface="Arial"/>
                <a:cs typeface="Arial"/>
              </a:rPr>
              <a:t>и</a:t>
            </a:r>
            <a:r>
              <a:rPr sz="1000" b="1" i="1" dirty="0">
                <a:solidFill>
                  <a:srgbClr val="9F5800"/>
                </a:solidFill>
                <a:latin typeface="Arial"/>
                <a:cs typeface="Arial"/>
              </a:rPr>
              <a:t> </a:t>
            </a:r>
            <a:r>
              <a:rPr sz="1000" b="1" i="1" spc="-10" dirty="0">
                <a:solidFill>
                  <a:srgbClr val="9F5800"/>
                </a:solidFill>
                <a:latin typeface="Arial"/>
                <a:cs typeface="Arial"/>
              </a:rPr>
              <a:t>теплоты </a:t>
            </a:r>
            <a:r>
              <a:rPr sz="1000" b="1" i="1" spc="-5" dirty="0">
                <a:solidFill>
                  <a:srgbClr val="9F5800"/>
                </a:solidFill>
                <a:latin typeface="Arial"/>
                <a:cs typeface="Arial"/>
              </a:rPr>
              <a:t> </a:t>
            </a:r>
            <a:r>
              <a:rPr sz="1000" b="1" i="1" spc="-10" dirty="0">
                <a:solidFill>
                  <a:srgbClr val="9F5800"/>
                </a:solidFill>
                <a:latin typeface="Arial"/>
                <a:cs typeface="Arial"/>
              </a:rPr>
              <a:t>общения</a:t>
            </a:r>
            <a:r>
              <a:rPr sz="1000" b="1" i="1" spc="5" dirty="0">
                <a:solidFill>
                  <a:srgbClr val="9F5800"/>
                </a:solidFill>
                <a:latin typeface="Arial"/>
                <a:cs typeface="Arial"/>
              </a:rPr>
              <a:t> </a:t>
            </a:r>
            <a:r>
              <a:rPr sz="1000" b="1" i="1" spc="-10" dirty="0">
                <a:solidFill>
                  <a:srgbClr val="9F5800"/>
                </a:solidFill>
                <a:latin typeface="Arial"/>
                <a:cs typeface="Arial"/>
              </a:rPr>
              <a:t>педагогов</a:t>
            </a:r>
            <a:r>
              <a:rPr sz="1000" b="1" i="1" spc="5" dirty="0">
                <a:solidFill>
                  <a:srgbClr val="9F5800"/>
                </a:solidFill>
                <a:latin typeface="Arial"/>
                <a:cs typeface="Arial"/>
              </a:rPr>
              <a:t> </a:t>
            </a:r>
            <a:r>
              <a:rPr sz="1000" b="1" i="1" spc="-5" dirty="0">
                <a:solidFill>
                  <a:srgbClr val="9F5800"/>
                </a:solidFill>
                <a:latin typeface="Arial"/>
                <a:cs typeface="Arial"/>
              </a:rPr>
              <a:t>с </a:t>
            </a:r>
            <a:r>
              <a:rPr sz="1000" b="1" i="1" dirty="0">
                <a:solidFill>
                  <a:srgbClr val="9F5800"/>
                </a:solidFill>
                <a:latin typeface="Arial"/>
                <a:cs typeface="Arial"/>
              </a:rPr>
              <a:t> </a:t>
            </a:r>
            <a:r>
              <a:rPr sz="1000" b="1" i="1" spc="-10" dirty="0">
                <a:solidFill>
                  <a:srgbClr val="9F5800"/>
                </a:solidFill>
                <a:latin typeface="Arial"/>
                <a:cs typeface="Arial"/>
              </a:rPr>
              <a:t>обучающимися)</a:t>
            </a:r>
            <a:endParaRPr sz="1000">
              <a:latin typeface="Arial"/>
              <a:cs typeface="Arial"/>
            </a:endParaRPr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228600" y="133350"/>
            <a:ext cx="6705600" cy="861774"/>
          </a:xfrm>
        </p:spPr>
        <p:txBody>
          <a:bodyPr/>
          <a:lstStyle/>
          <a:p>
            <a:pPr marL="12700" marR="5080" algn="ctr">
              <a:spcBef>
                <a:spcPts val="105"/>
              </a:spcBef>
            </a:pPr>
            <a:r>
              <a:rPr lang="ru-RU" sz="1400" spc="-5" dirty="0" smtClean="0"/>
              <a:t>Организация </a:t>
            </a:r>
            <a:r>
              <a:rPr lang="ru-RU" sz="1400" dirty="0" smtClean="0"/>
              <a:t>и </a:t>
            </a:r>
            <a:r>
              <a:rPr lang="ru-RU" sz="1400" spc="-5" dirty="0" smtClean="0"/>
              <a:t>проведение мер</a:t>
            </a:r>
            <a:r>
              <a:rPr lang="ru-RU" sz="1400" spc="-20" dirty="0" smtClean="0"/>
              <a:t>о</a:t>
            </a:r>
            <a:r>
              <a:rPr lang="ru-RU" sz="1400" spc="5" dirty="0" smtClean="0"/>
              <a:t>п</a:t>
            </a:r>
            <a:r>
              <a:rPr lang="ru-RU" sz="1400" dirty="0" smtClean="0"/>
              <a:t>рия</a:t>
            </a:r>
            <a:r>
              <a:rPr lang="ru-RU" sz="1400" spc="-15" dirty="0" smtClean="0"/>
              <a:t>т</a:t>
            </a:r>
            <a:r>
              <a:rPr lang="ru-RU" sz="1400" dirty="0" smtClean="0"/>
              <a:t>ий, </a:t>
            </a:r>
            <a:r>
              <a:rPr lang="ru-RU" sz="1400" spc="-10" dirty="0" smtClean="0"/>
              <a:t>н</a:t>
            </a:r>
            <a:r>
              <a:rPr lang="ru-RU" sz="1400" spc="-5" dirty="0" smtClean="0"/>
              <a:t>а</a:t>
            </a:r>
            <a:r>
              <a:rPr lang="ru-RU" sz="1400" spc="5" dirty="0" smtClean="0"/>
              <a:t>п</a:t>
            </a:r>
            <a:r>
              <a:rPr lang="ru-RU" sz="1400" spc="-20" dirty="0" smtClean="0"/>
              <a:t>р</a:t>
            </a:r>
            <a:r>
              <a:rPr lang="ru-RU" sz="1400" spc="-5" dirty="0" smtClean="0"/>
              <a:t>а</a:t>
            </a:r>
            <a:r>
              <a:rPr lang="ru-RU" sz="1400" spc="-20" dirty="0" smtClean="0"/>
              <a:t>в</a:t>
            </a:r>
            <a:r>
              <a:rPr lang="ru-RU" sz="1400" spc="-30" dirty="0" smtClean="0"/>
              <a:t>л</a:t>
            </a:r>
            <a:r>
              <a:rPr lang="ru-RU" sz="1400" spc="-5" dirty="0" smtClean="0"/>
              <a:t>е</a:t>
            </a:r>
            <a:r>
              <a:rPr lang="ru-RU" sz="1400" spc="5" dirty="0" smtClean="0"/>
              <a:t>нн</a:t>
            </a:r>
            <a:r>
              <a:rPr lang="ru-RU" sz="1400" spc="-10" dirty="0" smtClean="0"/>
              <a:t>ы</a:t>
            </a:r>
            <a:r>
              <a:rPr lang="ru-RU" sz="1400" dirty="0" smtClean="0"/>
              <a:t>х </a:t>
            </a:r>
            <a:r>
              <a:rPr lang="ru-RU" sz="1400" spc="-10" dirty="0" smtClean="0"/>
              <a:t>на формирование</a:t>
            </a:r>
            <a:r>
              <a:rPr lang="ru-RU" sz="1400" spc="-5" dirty="0" smtClean="0"/>
              <a:t> </a:t>
            </a:r>
            <a:r>
              <a:rPr lang="ru-RU" sz="1400" dirty="0" smtClean="0"/>
              <a:t>в</a:t>
            </a:r>
            <a:r>
              <a:rPr lang="ru-RU" sz="1400" spc="5" dirty="0" smtClean="0"/>
              <a:t> </a:t>
            </a:r>
            <a:r>
              <a:rPr lang="ru-RU" sz="1400" spc="-10" dirty="0" smtClean="0"/>
              <a:t>образовательной</a:t>
            </a:r>
            <a:r>
              <a:rPr lang="ru-RU" sz="1400" spc="-5" dirty="0" smtClean="0"/>
              <a:t> организации</a:t>
            </a:r>
            <a:r>
              <a:rPr lang="ru-RU" sz="1400" dirty="0" smtClean="0"/>
              <a:t> </a:t>
            </a:r>
            <a:r>
              <a:rPr lang="ru-RU" sz="1400" spc="-15" dirty="0" smtClean="0"/>
              <a:t>необходимого </a:t>
            </a:r>
            <a:r>
              <a:rPr lang="ru-RU" sz="1400" spc="-10" dirty="0" smtClean="0"/>
              <a:t> </a:t>
            </a:r>
            <a:r>
              <a:rPr lang="ru-RU" sz="1400" spc="-15" dirty="0" smtClean="0"/>
              <a:t>психологического</a:t>
            </a:r>
            <a:r>
              <a:rPr lang="ru-RU" sz="1400" spc="-10" dirty="0" smtClean="0"/>
              <a:t> </a:t>
            </a:r>
            <a:r>
              <a:rPr lang="ru-RU" sz="1400" spc="-5" dirty="0" smtClean="0"/>
              <a:t>климата</a:t>
            </a:r>
            <a:r>
              <a:rPr lang="ru-RU" sz="1400" dirty="0" smtClean="0"/>
              <a:t> </a:t>
            </a:r>
            <a:r>
              <a:rPr lang="ru-RU" sz="1400" spc="-5" dirty="0" smtClean="0"/>
              <a:t>для</a:t>
            </a:r>
            <a:r>
              <a:rPr lang="ru-RU" sz="1400" dirty="0" smtClean="0"/>
              <a:t> </a:t>
            </a:r>
            <a:r>
              <a:rPr lang="ru-RU" sz="1400" spc="-10" dirty="0" smtClean="0"/>
              <a:t>сохранения</a:t>
            </a:r>
            <a:r>
              <a:rPr lang="ru-RU" sz="1400" spc="-5" dirty="0" smtClean="0"/>
              <a:t> </a:t>
            </a:r>
            <a:r>
              <a:rPr lang="ru-RU" sz="1400" dirty="0" smtClean="0"/>
              <a:t>и</a:t>
            </a:r>
            <a:r>
              <a:rPr lang="ru-RU" sz="1400" spc="5" dirty="0" smtClean="0"/>
              <a:t> </a:t>
            </a:r>
            <a:r>
              <a:rPr lang="ru-RU" sz="1400" spc="-5" dirty="0" smtClean="0"/>
              <a:t>(или)</a:t>
            </a:r>
            <a:r>
              <a:rPr lang="ru-RU" sz="1400" dirty="0" smtClean="0"/>
              <a:t> </a:t>
            </a:r>
            <a:r>
              <a:rPr lang="ru-RU" sz="1400" spc="-10" dirty="0" smtClean="0"/>
              <a:t>восстановления </a:t>
            </a:r>
            <a:r>
              <a:rPr lang="ru-RU" sz="1400" spc="-5" dirty="0" smtClean="0"/>
              <a:t> </a:t>
            </a:r>
            <a:r>
              <a:rPr lang="ru-RU" sz="1400" spc="-10" dirty="0" smtClean="0"/>
              <a:t>психологического</a:t>
            </a:r>
            <a:r>
              <a:rPr lang="ru-RU" sz="1400" spc="-80" dirty="0" smtClean="0"/>
              <a:t> </a:t>
            </a:r>
            <a:r>
              <a:rPr lang="ru-RU" sz="1400" spc="-5" dirty="0" smtClean="0"/>
              <a:t>здоровья</a:t>
            </a:r>
            <a:r>
              <a:rPr lang="ru-RU" sz="1400" spc="-35" dirty="0" smtClean="0"/>
              <a:t> </a:t>
            </a:r>
            <a:r>
              <a:rPr lang="ru-RU" sz="1400" spc="-10" dirty="0" smtClean="0"/>
              <a:t>детей</a:t>
            </a:r>
            <a:r>
              <a:rPr lang="ru-RU" sz="1400" spc="-15" dirty="0" smtClean="0"/>
              <a:t> </a:t>
            </a:r>
            <a:r>
              <a:rPr lang="ru-RU" sz="1400" spc="-10" dirty="0" smtClean="0"/>
              <a:t>ветеранов</a:t>
            </a:r>
            <a:r>
              <a:rPr lang="ru-RU" sz="1400" spc="-25" dirty="0" smtClean="0"/>
              <a:t> </a:t>
            </a:r>
            <a:r>
              <a:rPr lang="ru-RU" sz="1400" spc="-5" dirty="0" smtClean="0"/>
              <a:t>(участников)</a:t>
            </a:r>
            <a:r>
              <a:rPr lang="ru-RU" sz="1400" spc="-15" dirty="0" smtClean="0"/>
              <a:t> СВО</a:t>
            </a:r>
            <a:endParaRPr lang="ru-RU" sz="1400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/>
          <p:nvPr/>
        </p:nvSpPr>
        <p:spPr>
          <a:xfrm>
            <a:off x="447090" y="1165733"/>
            <a:ext cx="6445250" cy="635"/>
          </a:xfrm>
          <a:custGeom>
            <a:avLst/>
            <a:gdLst/>
            <a:ahLst/>
            <a:cxnLst/>
            <a:rect l="l" t="t" r="r" b="b"/>
            <a:pathLst>
              <a:path w="6445250" h="634">
                <a:moveTo>
                  <a:pt x="0" y="0"/>
                </a:moveTo>
                <a:lnTo>
                  <a:pt x="6445072" y="253"/>
                </a:lnTo>
              </a:path>
            </a:pathLst>
          </a:custGeom>
          <a:ln w="19050">
            <a:solidFill>
              <a:srgbClr val="4480C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6" name="object 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577581" y="220624"/>
            <a:ext cx="1020965" cy="945362"/>
          </a:xfrm>
          <a:prstGeom prst="rect">
            <a:avLst/>
          </a:prstGeom>
        </p:spPr>
      </p:pic>
      <p:grpSp>
        <p:nvGrpSpPr>
          <p:cNvPr id="7" name="object 7"/>
          <p:cNvGrpSpPr/>
          <p:nvPr/>
        </p:nvGrpSpPr>
        <p:grpSpPr>
          <a:xfrm>
            <a:off x="1102222" y="3075899"/>
            <a:ext cx="4404360" cy="920115"/>
            <a:chOff x="1102222" y="3075899"/>
            <a:chExt cx="4404360" cy="920115"/>
          </a:xfrm>
        </p:grpSpPr>
        <p:pic>
          <p:nvPicPr>
            <p:cNvPr id="8" name="object 8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163368" y="3075899"/>
              <a:ext cx="109307" cy="110143"/>
            </a:xfrm>
            <a:prstGeom prst="rect">
              <a:avLst/>
            </a:prstGeom>
          </p:spPr>
        </p:pic>
        <p:pic>
          <p:nvPicPr>
            <p:cNvPr id="9" name="object 9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508504" y="3165348"/>
              <a:ext cx="1467612" cy="403859"/>
            </a:xfrm>
            <a:prstGeom prst="rect">
              <a:avLst/>
            </a:prstGeom>
          </p:spPr>
        </p:pic>
        <p:pic>
          <p:nvPicPr>
            <p:cNvPr id="10" name="object 10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102222" y="3516387"/>
              <a:ext cx="220115" cy="114732"/>
            </a:xfrm>
            <a:prstGeom prst="rect">
              <a:avLst/>
            </a:prstGeom>
          </p:spPr>
        </p:pic>
        <p:pic>
          <p:nvPicPr>
            <p:cNvPr id="11" name="object 11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243584" y="3378708"/>
              <a:ext cx="1156716" cy="403860"/>
            </a:xfrm>
            <a:prstGeom prst="rect">
              <a:avLst/>
            </a:prstGeom>
          </p:spPr>
        </p:pic>
        <p:pic>
          <p:nvPicPr>
            <p:cNvPr id="12" name="object 12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2156460" y="3378708"/>
              <a:ext cx="303275" cy="403860"/>
            </a:xfrm>
            <a:prstGeom prst="rect">
              <a:avLst/>
            </a:prstGeom>
          </p:spPr>
        </p:pic>
        <p:pic>
          <p:nvPicPr>
            <p:cNvPr id="13" name="object 13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2215896" y="3378708"/>
              <a:ext cx="3290315" cy="403860"/>
            </a:xfrm>
            <a:prstGeom prst="rect">
              <a:avLst/>
            </a:prstGeom>
          </p:spPr>
        </p:pic>
        <p:pic>
          <p:nvPicPr>
            <p:cNvPr id="14" name="object 14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1552956" y="3592068"/>
              <a:ext cx="797051" cy="403859"/>
            </a:xfrm>
            <a:prstGeom prst="rect">
              <a:avLst/>
            </a:prstGeom>
          </p:spPr>
        </p:pic>
        <p:pic>
          <p:nvPicPr>
            <p:cNvPr id="15" name="object 15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2106168" y="3592068"/>
              <a:ext cx="2778252" cy="403859"/>
            </a:xfrm>
            <a:prstGeom prst="rect">
              <a:avLst/>
            </a:prstGeom>
          </p:spPr>
        </p:pic>
      </p:grpSp>
      <p:sp>
        <p:nvSpPr>
          <p:cNvPr id="16" name="object 16"/>
          <p:cNvSpPr txBox="1"/>
          <p:nvPr/>
        </p:nvSpPr>
        <p:spPr>
          <a:xfrm>
            <a:off x="554837" y="1362582"/>
            <a:ext cx="5274945" cy="251142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algn="ctr">
              <a:lnSpc>
                <a:spcPts val="1595"/>
              </a:lnSpc>
              <a:spcBef>
                <a:spcPts val="105"/>
              </a:spcBef>
            </a:pPr>
            <a:r>
              <a:rPr sz="1400" b="1" spc="-5" dirty="0">
                <a:solidFill>
                  <a:srgbClr val="C00000"/>
                </a:solidFill>
                <a:latin typeface="Arial"/>
                <a:cs typeface="Arial"/>
              </a:rPr>
              <a:t>План</a:t>
            </a:r>
            <a:r>
              <a:rPr sz="1400" b="1" spc="-2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C00000"/>
                </a:solidFill>
                <a:latin typeface="Arial"/>
                <a:cs typeface="Arial"/>
              </a:rPr>
              <a:t>мероприятий</a:t>
            </a:r>
            <a:endParaRPr sz="1400">
              <a:latin typeface="Arial"/>
              <a:cs typeface="Arial"/>
            </a:endParaRPr>
          </a:p>
          <a:p>
            <a:pPr marL="250190" marR="245745" indent="3175" algn="ctr">
              <a:lnSpc>
                <a:spcPts val="1510"/>
              </a:lnSpc>
              <a:spcBef>
                <a:spcPts val="105"/>
              </a:spcBef>
            </a:pPr>
            <a:r>
              <a:rPr sz="1400" b="1" dirty="0">
                <a:solidFill>
                  <a:srgbClr val="C00000"/>
                </a:solidFill>
                <a:latin typeface="Arial"/>
                <a:cs typeface="Arial"/>
              </a:rPr>
              <a:t>по </a:t>
            </a:r>
            <a:r>
              <a:rPr sz="1400" b="1" spc="-15" dirty="0">
                <a:solidFill>
                  <a:srgbClr val="C00000"/>
                </a:solidFill>
                <a:latin typeface="Arial"/>
                <a:cs typeface="Arial"/>
              </a:rPr>
              <a:t>психолого-педагогическому </a:t>
            </a:r>
            <a:r>
              <a:rPr sz="1400" b="1" spc="-10" dirty="0">
                <a:solidFill>
                  <a:srgbClr val="C00000"/>
                </a:solidFill>
                <a:latin typeface="Arial"/>
                <a:cs typeface="Arial"/>
              </a:rPr>
              <a:t>сопровождению </a:t>
            </a:r>
            <a:r>
              <a:rPr sz="1400" b="1" spc="-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400" b="1" spc="-10" dirty="0">
                <a:solidFill>
                  <a:srgbClr val="C00000"/>
                </a:solidFill>
                <a:latin typeface="Arial"/>
                <a:cs typeface="Arial"/>
              </a:rPr>
              <a:t>несовершеннолетних</a:t>
            </a:r>
            <a:r>
              <a:rPr sz="1400" b="1" spc="-5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C00000"/>
                </a:solidFill>
                <a:latin typeface="Arial"/>
                <a:cs typeface="Arial"/>
              </a:rPr>
              <a:t>/</a:t>
            </a:r>
            <a:r>
              <a:rPr sz="1400" b="1" spc="-3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400" b="1" spc="-10" dirty="0">
                <a:solidFill>
                  <a:srgbClr val="C00000"/>
                </a:solidFill>
                <a:latin typeface="Arial"/>
                <a:cs typeface="Arial"/>
              </a:rPr>
              <a:t>совершеннолетних</a:t>
            </a:r>
            <a:r>
              <a:rPr sz="1400" b="1" spc="-4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C00000"/>
                </a:solidFill>
                <a:latin typeface="Arial"/>
                <a:cs typeface="Arial"/>
              </a:rPr>
              <a:t>в</a:t>
            </a:r>
            <a:r>
              <a:rPr sz="1400" b="1" spc="-2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400" b="1" spc="-15" dirty="0">
                <a:solidFill>
                  <a:srgbClr val="C00000"/>
                </a:solidFill>
                <a:latin typeface="Arial"/>
                <a:cs typeface="Arial"/>
              </a:rPr>
              <a:t>условиях </a:t>
            </a:r>
            <a:r>
              <a:rPr sz="1400" b="1" spc="-37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C00000"/>
                </a:solidFill>
                <a:latin typeface="Arial"/>
                <a:cs typeface="Arial"/>
              </a:rPr>
              <a:t>современных</a:t>
            </a:r>
            <a:r>
              <a:rPr sz="1400" b="1" spc="-5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400" b="1" spc="-10" dirty="0">
                <a:solidFill>
                  <a:srgbClr val="C00000"/>
                </a:solidFill>
                <a:latin typeface="Arial"/>
                <a:cs typeface="Arial"/>
              </a:rPr>
              <a:t>вызовов,</a:t>
            </a:r>
            <a:r>
              <a:rPr sz="1400" b="1" spc="-2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400" b="1" spc="-10" dirty="0">
                <a:solidFill>
                  <a:srgbClr val="C00000"/>
                </a:solidFill>
                <a:latin typeface="Arial"/>
                <a:cs typeface="Arial"/>
              </a:rPr>
              <a:t>психологической</a:t>
            </a:r>
            <a:r>
              <a:rPr sz="1400" b="1" spc="-5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400" b="1" spc="-10" dirty="0">
                <a:solidFill>
                  <a:srgbClr val="C00000"/>
                </a:solidFill>
                <a:latin typeface="Arial"/>
                <a:cs typeface="Arial"/>
              </a:rPr>
              <a:t>поддержки</a:t>
            </a:r>
            <a:endParaRPr sz="1400">
              <a:latin typeface="Arial"/>
              <a:cs typeface="Arial"/>
            </a:endParaRPr>
          </a:p>
          <a:p>
            <a:pPr marL="12700" marR="5080" indent="39370" algn="just">
              <a:lnSpc>
                <a:spcPts val="1510"/>
              </a:lnSpc>
              <a:spcBef>
                <a:spcPts val="10"/>
              </a:spcBef>
            </a:pPr>
            <a:r>
              <a:rPr sz="1400" b="1" spc="-10" dirty="0">
                <a:solidFill>
                  <a:srgbClr val="C00000"/>
                </a:solidFill>
                <a:latin typeface="Arial"/>
                <a:cs typeface="Arial"/>
              </a:rPr>
              <a:t>обучающихся </a:t>
            </a:r>
            <a:r>
              <a:rPr sz="1400" b="1" dirty="0">
                <a:solidFill>
                  <a:srgbClr val="C00000"/>
                </a:solidFill>
                <a:latin typeface="Arial"/>
                <a:cs typeface="Arial"/>
              </a:rPr>
              <a:t>и их </a:t>
            </a:r>
            <a:r>
              <a:rPr sz="1400" b="1" spc="-10" dirty="0">
                <a:solidFill>
                  <a:srgbClr val="C00000"/>
                </a:solidFill>
                <a:latin typeface="Arial"/>
                <a:cs typeface="Arial"/>
              </a:rPr>
              <a:t>родителей </a:t>
            </a:r>
            <a:r>
              <a:rPr sz="1400" b="1" spc="-5" dirty="0">
                <a:solidFill>
                  <a:srgbClr val="C00000"/>
                </a:solidFill>
                <a:latin typeface="Arial"/>
                <a:cs typeface="Arial"/>
              </a:rPr>
              <a:t>(законных </a:t>
            </a:r>
            <a:r>
              <a:rPr sz="1400" b="1" spc="-10" dirty="0">
                <a:solidFill>
                  <a:srgbClr val="C00000"/>
                </a:solidFill>
                <a:latin typeface="Arial"/>
                <a:cs typeface="Arial"/>
              </a:rPr>
              <a:t>представителей), </a:t>
            </a:r>
            <a:r>
              <a:rPr sz="1400" b="1" spc="-5" dirty="0">
                <a:solidFill>
                  <a:srgbClr val="C00000"/>
                </a:solidFill>
                <a:latin typeface="Arial"/>
                <a:cs typeface="Arial"/>
              </a:rPr>
              <a:t> оказанию </a:t>
            </a:r>
            <a:r>
              <a:rPr sz="1400" b="1" spc="-10" dirty="0">
                <a:solidFill>
                  <a:srgbClr val="C00000"/>
                </a:solidFill>
                <a:latin typeface="Arial"/>
                <a:cs typeface="Arial"/>
              </a:rPr>
              <a:t>психологической помощи несовершеннолетним, </a:t>
            </a:r>
            <a:r>
              <a:rPr sz="1400" b="1" spc="-37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C00000"/>
                </a:solidFill>
                <a:latin typeface="Arial"/>
                <a:cs typeface="Arial"/>
              </a:rPr>
              <a:t>прибывающим</a:t>
            </a:r>
            <a:r>
              <a:rPr sz="1400" b="1" spc="-3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C00000"/>
                </a:solidFill>
                <a:latin typeface="Arial"/>
                <a:cs typeface="Arial"/>
              </a:rPr>
              <a:t>с</a:t>
            </a:r>
            <a:r>
              <a:rPr sz="1400" b="1" spc="-1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C00000"/>
                </a:solidFill>
                <a:latin typeface="Arial"/>
                <a:cs typeface="Arial"/>
              </a:rPr>
              <a:t>новых</a:t>
            </a:r>
            <a:r>
              <a:rPr sz="1400" b="1" spc="-2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400" b="1" spc="-10" dirty="0">
                <a:solidFill>
                  <a:srgbClr val="C00000"/>
                </a:solidFill>
                <a:latin typeface="Arial"/>
                <a:cs typeface="Arial"/>
              </a:rPr>
              <a:t>территорий</a:t>
            </a:r>
            <a:r>
              <a:rPr sz="1400" b="1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400" b="1" spc="-15" dirty="0">
                <a:solidFill>
                  <a:srgbClr val="C00000"/>
                </a:solidFill>
                <a:latin typeface="Arial"/>
                <a:cs typeface="Arial"/>
              </a:rPr>
              <a:t>субъектов</a:t>
            </a:r>
            <a:r>
              <a:rPr sz="1400" b="1" spc="3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400" b="1" spc="-10" dirty="0">
                <a:solidFill>
                  <a:srgbClr val="C00000"/>
                </a:solidFill>
                <a:latin typeface="Arial"/>
                <a:cs typeface="Arial"/>
              </a:rPr>
              <a:t>Российской</a:t>
            </a:r>
            <a:endParaRPr sz="1400">
              <a:latin typeface="Arial"/>
              <a:cs typeface="Arial"/>
            </a:endParaRPr>
          </a:p>
          <a:p>
            <a:pPr marL="635" algn="ctr">
              <a:lnSpc>
                <a:spcPts val="1495"/>
              </a:lnSpc>
            </a:pPr>
            <a:r>
              <a:rPr sz="1400" b="1" spc="-5" dirty="0">
                <a:solidFill>
                  <a:srgbClr val="C00000"/>
                </a:solidFill>
                <a:latin typeface="Arial"/>
                <a:cs typeface="Arial"/>
              </a:rPr>
              <a:t>Федерации</a:t>
            </a:r>
            <a:endParaRPr sz="1400">
              <a:latin typeface="Arial"/>
              <a:cs typeface="Arial"/>
            </a:endParaRPr>
          </a:p>
          <a:p>
            <a:pPr marL="37465" algn="ctr">
              <a:lnSpc>
                <a:spcPct val="100000"/>
              </a:lnSpc>
              <a:spcBef>
                <a:spcPts val="575"/>
              </a:spcBef>
            </a:pPr>
            <a:r>
              <a:rPr sz="1400" b="1" dirty="0">
                <a:latin typeface="Arial"/>
                <a:cs typeface="Arial"/>
              </a:rPr>
              <a:t>+</a:t>
            </a:r>
            <a:endParaRPr sz="1400">
              <a:latin typeface="Arial"/>
              <a:cs typeface="Arial"/>
            </a:endParaRPr>
          </a:p>
          <a:p>
            <a:pPr marL="37465" algn="ctr">
              <a:lnSpc>
                <a:spcPct val="100000"/>
              </a:lnSpc>
            </a:pPr>
            <a:r>
              <a:rPr sz="1400" b="1" spc="-5" dirty="0">
                <a:latin typeface="Arial"/>
                <a:cs typeface="Arial"/>
              </a:rPr>
              <a:t>мероприятия</a:t>
            </a:r>
            <a:endParaRPr sz="1400">
              <a:latin typeface="Arial"/>
              <a:cs typeface="Arial"/>
            </a:endParaRPr>
          </a:p>
          <a:p>
            <a:pPr marL="537210" marR="492759" algn="ctr">
              <a:lnSpc>
                <a:spcPct val="100000"/>
              </a:lnSpc>
            </a:pPr>
            <a:r>
              <a:rPr sz="1400" b="1" dirty="0">
                <a:latin typeface="Arial"/>
                <a:cs typeface="Arial"/>
              </a:rPr>
              <a:t>по</a:t>
            </a:r>
            <a:r>
              <a:rPr sz="1400" b="1" spc="-40" dirty="0">
                <a:latin typeface="Arial"/>
                <a:cs typeface="Arial"/>
              </a:rPr>
              <a:t> </a:t>
            </a:r>
            <a:r>
              <a:rPr sz="1400" b="1" spc="-10" dirty="0">
                <a:latin typeface="Arial"/>
                <a:cs typeface="Arial"/>
              </a:rPr>
              <a:t>психолого-педагогическому</a:t>
            </a:r>
            <a:r>
              <a:rPr sz="1400" b="1" spc="-70" dirty="0">
                <a:latin typeface="Arial"/>
                <a:cs typeface="Arial"/>
              </a:rPr>
              <a:t> </a:t>
            </a:r>
            <a:r>
              <a:rPr sz="1400" b="1" spc="-5" dirty="0">
                <a:latin typeface="Arial"/>
                <a:cs typeface="Arial"/>
              </a:rPr>
              <a:t>сопровождению </a:t>
            </a:r>
            <a:r>
              <a:rPr sz="1400" b="1" spc="-370" dirty="0">
                <a:latin typeface="Arial"/>
                <a:cs typeface="Arial"/>
              </a:rPr>
              <a:t> </a:t>
            </a:r>
            <a:r>
              <a:rPr sz="1400" b="1" spc="-10" dirty="0">
                <a:latin typeface="Arial"/>
                <a:cs typeface="Arial"/>
              </a:rPr>
              <a:t>детей</a:t>
            </a:r>
            <a:r>
              <a:rPr sz="1400" b="1" dirty="0">
                <a:latin typeface="Arial"/>
                <a:cs typeface="Arial"/>
              </a:rPr>
              <a:t> </a:t>
            </a:r>
            <a:r>
              <a:rPr sz="1400" b="1" spc="-10" dirty="0">
                <a:latin typeface="Arial"/>
                <a:cs typeface="Arial"/>
              </a:rPr>
              <a:t>ветеранов</a:t>
            </a:r>
            <a:r>
              <a:rPr sz="1400" b="1" dirty="0">
                <a:latin typeface="Arial"/>
                <a:cs typeface="Arial"/>
              </a:rPr>
              <a:t> </a:t>
            </a:r>
            <a:r>
              <a:rPr sz="1400" b="1" spc="-10" dirty="0">
                <a:latin typeface="Arial"/>
                <a:cs typeface="Arial"/>
              </a:rPr>
              <a:t>(участников)</a:t>
            </a:r>
            <a:r>
              <a:rPr sz="1400" b="1" spc="15" dirty="0">
                <a:latin typeface="Arial"/>
                <a:cs typeface="Arial"/>
              </a:rPr>
              <a:t> </a:t>
            </a:r>
            <a:r>
              <a:rPr sz="1400" b="1" spc="-20" dirty="0">
                <a:latin typeface="Arial"/>
                <a:cs typeface="Arial"/>
              </a:rPr>
              <a:t>СВО</a:t>
            </a:r>
            <a:endParaRPr sz="14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5936360" y="1445514"/>
            <a:ext cx="2837815" cy="14890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200" b="1" i="1" spc="-5" dirty="0">
                <a:latin typeface="Arial"/>
                <a:cs typeface="Arial"/>
              </a:rPr>
              <a:t>Разработка </a:t>
            </a:r>
            <a:r>
              <a:rPr sz="1200" b="1" i="1" dirty="0">
                <a:latin typeface="Arial"/>
                <a:cs typeface="Arial"/>
              </a:rPr>
              <a:t>и реализация </a:t>
            </a:r>
            <a:r>
              <a:rPr sz="1200" b="1" i="1" spc="-5" dirty="0">
                <a:latin typeface="Arial"/>
                <a:cs typeface="Arial"/>
              </a:rPr>
              <a:t>программ </a:t>
            </a:r>
            <a:r>
              <a:rPr sz="1200" b="1" i="1" spc="-320" dirty="0">
                <a:latin typeface="Arial"/>
                <a:cs typeface="Arial"/>
              </a:rPr>
              <a:t> </a:t>
            </a:r>
            <a:r>
              <a:rPr sz="1200" b="1" i="1" spc="-5" dirty="0">
                <a:latin typeface="Arial"/>
                <a:cs typeface="Arial"/>
              </a:rPr>
              <a:t>психологического сопровождения </a:t>
            </a:r>
            <a:r>
              <a:rPr sz="1200" b="1" i="1" dirty="0">
                <a:latin typeface="Arial"/>
                <a:cs typeface="Arial"/>
              </a:rPr>
              <a:t> </a:t>
            </a:r>
            <a:r>
              <a:rPr sz="1200" b="1" i="1" spc="-5" dirty="0">
                <a:latin typeface="Arial"/>
                <a:cs typeface="Arial"/>
              </a:rPr>
              <a:t>(коррекционно-</a:t>
            </a:r>
            <a:r>
              <a:rPr sz="1200" b="1" i="1" spc="30" dirty="0">
                <a:latin typeface="Arial"/>
                <a:cs typeface="Arial"/>
              </a:rPr>
              <a:t> </a:t>
            </a:r>
            <a:r>
              <a:rPr sz="1200" b="1" i="1" spc="-5" dirty="0">
                <a:latin typeface="Arial"/>
                <a:cs typeface="Arial"/>
              </a:rPr>
              <a:t>развивающих</a:t>
            </a:r>
            <a:endParaRPr sz="1200">
              <a:latin typeface="Arial"/>
              <a:cs typeface="Arial"/>
            </a:endParaRPr>
          </a:p>
          <a:p>
            <a:pPr marL="12700" marR="321310">
              <a:lnSpc>
                <a:spcPct val="100000"/>
              </a:lnSpc>
            </a:pPr>
            <a:r>
              <a:rPr sz="1200" b="1" i="1" spc="-5" dirty="0">
                <a:latin typeface="Arial"/>
                <a:cs typeface="Arial"/>
              </a:rPr>
              <a:t>программ,</a:t>
            </a:r>
            <a:r>
              <a:rPr sz="1200" b="1" i="1" spc="15" dirty="0">
                <a:latin typeface="Arial"/>
                <a:cs typeface="Arial"/>
              </a:rPr>
              <a:t> </a:t>
            </a:r>
            <a:r>
              <a:rPr sz="1200" b="1" i="1" spc="-5" dirty="0">
                <a:latin typeface="Arial"/>
                <a:cs typeface="Arial"/>
              </a:rPr>
              <a:t>профилактических</a:t>
            </a:r>
            <a:r>
              <a:rPr sz="1200" b="1" i="1" spc="20" dirty="0">
                <a:latin typeface="Arial"/>
                <a:cs typeface="Arial"/>
              </a:rPr>
              <a:t> </a:t>
            </a:r>
            <a:r>
              <a:rPr sz="1200" b="1" i="1" dirty="0">
                <a:latin typeface="Arial"/>
                <a:cs typeface="Arial"/>
              </a:rPr>
              <a:t>и </a:t>
            </a:r>
            <a:r>
              <a:rPr sz="1200" b="1" i="1" spc="-315" dirty="0">
                <a:latin typeface="Arial"/>
                <a:cs typeface="Arial"/>
              </a:rPr>
              <a:t> </a:t>
            </a:r>
            <a:r>
              <a:rPr sz="1200" b="1" i="1" spc="-5" dirty="0">
                <a:latin typeface="Arial"/>
                <a:cs typeface="Arial"/>
              </a:rPr>
              <a:t>просветительских</a:t>
            </a:r>
            <a:r>
              <a:rPr sz="1200" b="1" i="1" spc="-30" dirty="0">
                <a:latin typeface="Arial"/>
                <a:cs typeface="Arial"/>
              </a:rPr>
              <a:t> </a:t>
            </a:r>
            <a:r>
              <a:rPr sz="1200" b="1" i="1" spc="-5" dirty="0">
                <a:latin typeface="Arial"/>
                <a:cs typeface="Arial"/>
              </a:rPr>
              <a:t>программ,</a:t>
            </a:r>
            <a:endParaRPr sz="1200">
              <a:latin typeface="Arial"/>
              <a:cs typeface="Arial"/>
            </a:endParaRPr>
          </a:p>
          <a:p>
            <a:pPr marL="12700" marR="237490">
              <a:lnSpc>
                <a:spcPct val="100000"/>
              </a:lnSpc>
            </a:pPr>
            <a:r>
              <a:rPr sz="1200" b="1" i="1" spc="-5" dirty="0">
                <a:latin typeface="Arial"/>
                <a:cs typeface="Arial"/>
              </a:rPr>
              <a:t>общеразвивающих программ </a:t>
            </a:r>
            <a:r>
              <a:rPr sz="1200" b="1" i="1" dirty="0">
                <a:latin typeface="Arial"/>
                <a:cs typeface="Arial"/>
              </a:rPr>
              <a:t> </a:t>
            </a:r>
            <a:r>
              <a:rPr sz="1200" b="1" i="1" spc="-10" dirty="0">
                <a:latin typeface="Arial"/>
                <a:cs typeface="Arial"/>
              </a:rPr>
              <a:t>дополнительного</a:t>
            </a:r>
            <a:r>
              <a:rPr sz="1200" b="1" i="1" spc="25" dirty="0">
                <a:latin typeface="Arial"/>
                <a:cs typeface="Arial"/>
              </a:rPr>
              <a:t> </a:t>
            </a:r>
            <a:r>
              <a:rPr sz="1200" b="1" i="1" spc="-5" dirty="0">
                <a:latin typeface="Arial"/>
                <a:cs typeface="Arial"/>
              </a:rPr>
              <a:t>образования</a:t>
            </a:r>
            <a:r>
              <a:rPr sz="1200" b="1" i="1" spc="-10" dirty="0">
                <a:latin typeface="Arial"/>
                <a:cs typeface="Arial"/>
              </a:rPr>
              <a:t> </a:t>
            </a:r>
            <a:r>
              <a:rPr sz="1200" b="1" i="1" dirty="0">
                <a:latin typeface="Arial"/>
                <a:cs typeface="Arial"/>
              </a:rPr>
              <a:t>и </a:t>
            </a:r>
            <a:r>
              <a:rPr sz="1200" b="1" i="1" spc="-320" dirty="0">
                <a:latin typeface="Arial"/>
                <a:cs typeface="Arial"/>
              </a:rPr>
              <a:t> </a:t>
            </a:r>
            <a:r>
              <a:rPr sz="1200" b="1" i="1" spc="-5" dirty="0">
                <a:latin typeface="Arial"/>
                <a:cs typeface="Arial"/>
              </a:rPr>
              <a:t>т.д.),</a:t>
            </a:r>
            <a:r>
              <a:rPr sz="1200" b="1" i="1" spc="-15" dirty="0">
                <a:latin typeface="Arial"/>
                <a:cs typeface="Arial"/>
              </a:rPr>
              <a:t> </a:t>
            </a:r>
            <a:r>
              <a:rPr sz="1200" b="1" i="1" spc="-10" dirty="0">
                <a:latin typeface="Arial"/>
                <a:cs typeface="Arial"/>
              </a:rPr>
              <a:t>направленных</a:t>
            </a:r>
            <a:r>
              <a:rPr sz="1200" b="1" i="1" spc="15" dirty="0">
                <a:latin typeface="Arial"/>
                <a:cs typeface="Arial"/>
              </a:rPr>
              <a:t> </a:t>
            </a:r>
            <a:r>
              <a:rPr sz="1200" b="1" i="1" spc="-5" dirty="0">
                <a:latin typeface="Arial"/>
                <a:cs typeface="Arial"/>
              </a:rPr>
              <a:t>на</a:t>
            </a:r>
            <a:endParaRPr sz="120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5936360" y="2909061"/>
            <a:ext cx="298323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84785" marR="5080" indent="-172720">
              <a:lnSpc>
                <a:spcPct val="100000"/>
              </a:lnSpc>
              <a:spcBef>
                <a:spcPts val="100"/>
              </a:spcBef>
              <a:buFont typeface="Wingdings"/>
              <a:buChar char=""/>
              <a:tabLst>
                <a:tab pos="185420" algn="l"/>
                <a:tab pos="1513840" algn="l"/>
              </a:tabLst>
            </a:pPr>
            <a:r>
              <a:rPr sz="1200" b="1" i="1" spc="-10" dirty="0">
                <a:latin typeface="Arial"/>
                <a:cs typeface="Arial"/>
              </a:rPr>
              <a:t>ф</a:t>
            </a:r>
            <a:r>
              <a:rPr sz="1200" b="1" i="1" dirty="0">
                <a:latin typeface="Arial"/>
                <a:cs typeface="Arial"/>
              </a:rPr>
              <a:t>о</a:t>
            </a:r>
            <a:r>
              <a:rPr sz="1200" b="1" i="1" spc="-15" dirty="0">
                <a:latin typeface="Arial"/>
                <a:cs typeface="Arial"/>
              </a:rPr>
              <a:t>р</a:t>
            </a:r>
            <a:r>
              <a:rPr sz="1200" b="1" i="1" dirty="0">
                <a:latin typeface="Arial"/>
                <a:cs typeface="Arial"/>
              </a:rPr>
              <a:t>мир</a:t>
            </a:r>
            <a:r>
              <a:rPr sz="1200" b="1" i="1" spc="-5" dirty="0">
                <a:latin typeface="Arial"/>
                <a:cs typeface="Arial"/>
              </a:rPr>
              <a:t>о</a:t>
            </a:r>
            <a:r>
              <a:rPr sz="1200" b="1" i="1" spc="-20" dirty="0">
                <a:latin typeface="Arial"/>
                <a:cs typeface="Arial"/>
              </a:rPr>
              <a:t>в</a:t>
            </a:r>
            <a:r>
              <a:rPr sz="1200" b="1" i="1" dirty="0">
                <a:latin typeface="Arial"/>
                <a:cs typeface="Arial"/>
              </a:rPr>
              <a:t>а</a:t>
            </a:r>
            <a:r>
              <a:rPr sz="1200" b="1" i="1" spc="-5" dirty="0">
                <a:latin typeface="Arial"/>
                <a:cs typeface="Arial"/>
              </a:rPr>
              <a:t>н</a:t>
            </a:r>
            <a:r>
              <a:rPr sz="1200" b="1" i="1" dirty="0">
                <a:latin typeface="Arial"/>
                <a:cs typeface="Arial"/>
              </a:rPr>
              <a:t>ие	комм</a:t>
            </a:r>
            <a:r>
              <a:rPr sz="1200" b="1" i="1" spc="5" dirty="0">
                <a:latin typeface="Arial"/>
                <a:cs typeface="Arial"/>
              </a:rPr>
              <a:t>у</a:t>
            </a:r>
            <a:r>
              <a:rPr sz="1200" b="1" i="1" spc="-5" dirty="0">
                <a:latin typeface="Arial"/>
                <a:cs typeface="Arial"/>
              </a:rPr>
              <a:t>н</a:t>
            </a:r>
            <a:r>
              <a:rPr sz="1200" b="1" i="1" dirty="0">
                <a:latin typeface="Arial"/>
                <a:cs typeface="Arial"/>
              </a:rPr>
              <a:t>и</a:t>
            </a:r>
            <a:r>
              <a:rPr sz="1200" b="1" i="1" spc="10" dirty="0">
                <a:latin typeface="Arial"/>
                <a:cs typeface="Arial"/>
              </a:rPr>
              <a:t>к</a:t>
            </a:r>
            <a:r>
              <a:rPr sz="1200" b="1" i="1" dirty="0">
                <a:latin typeface="Arial"/>
                <a:cs typeface="Arial"/>
              </a:rPr>
              <a:t>а</a:t>
            </a:r>
            <a:r>
              <a:rPr sz="1200" b="1" i="1" spc="-5" dirty="0">
                <a:latin typeface="Arial"/>
                <a:cs typeface="Arial"/>
              </a:rPr>
              <a:t>тивны</a:t>
            </a:r>
            <a:r>
              <a:rPr sz="1200" b="1" i="1" dirty="0">
                <a:latin typeface="Arial"/>
                <a:cs typeface="Arial"/>
              </a:rPr>
              <a:t>х  </a:t>
            </a:r>
            <a:r>
              <a:rPr sz="1200" b="1" i="1" spc="-5" dirty="0">
                <a:latin typeface="Arial"/>
                <a:cs typeface="Arial"/>
              </a:rPr>
              <a:t>навыков</a:t>
            </a:r>
            <a:endParaRPr sz="120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5936360" y="3274821"/>
            <a:ext cx="255270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84785" indent="-172720">
              <a:lnSpc>
                <a:spcPct val="100000"/>
              </a:lnSpc>
              <a:spcBef>
                <a:spcPts val="100"/>
              </a:spcBef>
              <a:buFont typeface="Wingdings"/>
              <a:buChar char=""/>
              <a:tabLst>
                <a:tab pos="185420" algn="l"/>
                <a:tab pos="1109980" algn="l"/>
              </a:tabLst>
            </a:pPr>
            <a:r>
              <a:rPr sz="1200" b="1" i="1" spc="-5" dirty="0">
                <a:latin typeface="Arial"/>
                <a:cs typeface="Arial"/>
              </a:rPr>
              <a:t>развитие	эмоционального</a:t>
            </a:r>
            <a:r>
              <a:rPr sz="1200" b="1" i="1" spc="-45" dirty="0">
                <a:latin typeface="Arial"/>
                <a:cs typeface="Arial"/>
              </a:rPr>
              <a:t> </a:t>
            </a:r>
            <a:r>
              <a:rPr sz="1200" b="1" i="1" dirty="0">
                <a:latin typeface="Arial"/>
                <a:cs typeface="Arial"/>
              </a:rPr>
              <a:t>и</a:t>
            </a:r>
            <a:endParaRPr sz="120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6108572" y="3457702"/>
            <a:ext cx="2042795" cy="4851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i="1" spc="-5" dirty="0">
                <a:latin typeface="Arial"/>
                <a:cs typeface="Arial"/>
              </a:rPr>
              <a:t>социального</a:t>
            </a:r>
            <a:r>
              <a:rPr sz="1200" b="1" i="1" spc="-30" dirty="0">
                <a:latin typeface="Arial"/>
                <a:cs typeface="Arial"/>
              </a:rPr>
              <a:t> </a:t>
            </a:r>
            <a:r>
              <a:rPr sz="1200" b="1" i="1" spc="-5" dirty="0">
                <a:latin typeface="Arial"/>
                <a:cs typeface="Arial"/>
              </a:rPr>
              <a:t>интеллекта</a:t>
            </a:r>
            <a:endParaRPr sz="1200">
              <a:latin typeface="Arial"/>
              <a:cs typeface="Arial"/>
            </a:endParaRPr>
          </a:p>
          <a:p>
            <a:pPr marL="370840" indent="-172720">
              <a:lnSpc>
                <a:spcPct val="100000"/>
              </a:lnSpc>
              <a:spcBef>
                <a:spcPts val="10"/>
              </a:spcBef>
              <a:buFont typeface="Wingdings"/>
              <a:buChar char=""/>
              <a:tabLst>
                <a:tab pos="370840" algn="l"/>
              </a:tabLst>
            </a:pPr>
            <a:r>
              <a:rPr sz="900" spc="-10" dirty="0">
                <a:solidFill>
                  <a:srgbClr val="FF0000"/>
                </a:solidFill>
                <a:latin typeface="Microsoft Sans Serif"/>
                <a:cs typeface="Microsoft Sans Serif"/>
              </a:rPr>
              <a:t>эффективного</a:t>
            </a:r>
            <a:r>
              <a:rPr sz="900" spc="-15" dirty="0">
                <a:solidFill>
                  <a:srgbClr val="FF0000"/>
                </a:solidFill>
                <a:latin typeface="Microsoft Sans Serif"/>
                <a:cs typeface="Microsoft Sans Serif"/>
              </a:rPr>
              <a:t> </a:t>
            </a:r>
            <a:r>
              <a:rPr sz="900" spc="-5" dirty="0">
                <a:solidFill>
                  <a:srgbClr val="FF0000"/>
                </a:solidFill>
                <a:latin typeface="Microsoft Sans Serif"/>
                <a:cs typeface="Microsoft Sans Serif"/>
              </a:rPr>
              <a:t>общения,</a:t>
            </a:r>
            <a:endParaRPr sz="900">
              <a:latin typeface="Microsoft Sans Serif"/>
              <a:cs typeface="Microsoft Sans Serif"/>
            </a:endParaRPr>
          </a:p>
          <a:p>
            <a:pPr marL="370840" indent="-172720">
              <a:lnSpc>
                <a:spcPct val="100000"/>
              </a:lnSpc>
              <a:spcBef>
                <a:spcPts val="5"/>
              </a:spcBef>
              <a:buFont typeface="Wingdings"/>
              <a:buChar char=""/>
              <a:tabLst>
                <a:tab pos="370840" algn="l"/>
              </a:tabLst>
            </a:pPr>
            <a:r>
              <a:rPr sz="900" spc="-10" dirty="0">
                <a:solidFill>
                  <a:srgbClr val="FF0000"/>
                </a:solidFill>
                <a:latin typeface="Microsoft Sans Serif"/>
                <a:cs typeface="Microsoft Sans Serif"/>
              </a:rPr>
              <a:t>выражения</a:t>
            </a:r>
            <a:r>
              <a:rPr sz="900" spc="215" dirty="0">
                <a:solidFill>
                  <a:srgbClr val="FF0000"/>
                </a:solidFill>
                <a:latin typeface="Microsoft Sans Serif"/>
                <a:cs typeface="Microsoft Sans Serif"/>
              </a:rPr>
              <a:t> </a:t>
            </a:r>
            <a:r>
              <a:rPr sz="900" spc="-5" dirty="0">
                <a:solidFill>
                  <a:srgbClr val="FF0000"/>
                </a:solidFill>
                <a:latin typeface="Microsoft Sans Serif"/>
                <a:cs typeface="Microsoft Sans Serif"/>
              </a:rPr>
              <a:t>чувств</a:t>
            </a:r>
            <a:endParaRPr sz="900">
              <a:latin typeface="Microsoft Sans Serif"/>
              <a:cs typeface="Microsoft Sans Serif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6294501" y="3916781"/>
            <a:ext cx="2670810" cy="98551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84785" indent="-172720">
              <a:lnSpc>
                <a:spcPct val="100000"/>
              </a:lnSpc>
              <a:spcBef>
                <a:spcPts val="100"/>
              </a:spcBef>
              <a:buFont typeface="Wingdings"/>
              <a:buChar char=""/>
              <a:tabLst>
                <a:tab pos="185420" algn="l"/>
              </a:tabLst>
            </a:pPr>
            <a:r>
              <a:rPr sz="900" spc="-10" dirty="0">
                <a:solidFill>
                  <a:srgbClr val="FF0000"/>
                </a:solidFill>
                <a:latin typeface="Microsoft Sans Serif"/>
                <a:cs typeface="Microsoft Sans Serif"/>
              </a:rPr>
              <a:t>умения</a:t>
            </a:r>
            <a:r>
              <a:rPr sz="900" spc="25" dirty="0">
                <a:solidFill>
                  <a:srgbClr val="FF0000"/>
                </a:solidFill>
                <a:latin typeface="Microsoft Sans Serif"/>
                <a:cs typeface="Microsoft Sans Serif"/>
              </a:rPr>
              <a:t> </a:t>
            </a:r>
            <a:r>
              <a:rPr sz="900" spc="-5" dirty="0">
                <a:solidFill>
                  <a:srgbClr val="FF0000"/>
                </a:solidFill>
                <a:latin typeface="Microsoft Sans Serif"/>
                <a:cs typeface="Microsoft Sans Serif"/>
              </a:rPr>
              <a:t>справляться</a:t>
            </a:r>
            <a:r>
              <a:rPr sz="900" spc="-10" dirty="0">
                <a:solidFill>
                  <a:srgbClr val="FF0000"/>
                </a:solidFill>
                <a:latin typeface="Microsoft Sans Serif"/>
                <a:cs typeface="Microsoft Sans Serif"/>
              </a:rPr>
              <a:t> </a:t>
            </a:r>
            <a:r>
              <a:rPr sz="900" dirty="0">
                <a:solidFill>
                  <a:srgbClr val="FF0000"/>
                </a:solidFill>
                <a:latin typeface="Microsoft Sans Serif"/>
                <a:cs typeface="Microsoft Sans Serif"/>
              </a:rPr>
              <a:t>с</a:t>
            </a:r>
            <a:r>
              <a:rPr sz="900" spc="25" dirty="0">
                <a:solidFill>
                  <a:srgbClr val="FF0000"/>
                </a:solidFill>
                <a:latin typeface="Microsoft Sans Serif"/>
                <a:cs typeface="Microsoft Sans Serif"/>
              </a:rPr>
              <a:t> </a:t>
            </a:r>
            <a:r>
              <a:rPr sz="900" spc="-10" dirty="0">
                <a:solidFill>
                  <a:srgbClr val="FF0000"/>
                </a:solidFill>
                <a:latin typeface="Microsoft Sans Serif"/>
                <a:cs typeface="Microsoft Sans Serif"/>
              </a:rPr>
              <a:t>негативными</a:t>
            </a:r>
            <a:r>
              <a:rPr sz="900" spc="35" dirty="0">
                <a:solidFill>
                  <a:srgbClr val="FF0000"/>
                </a:solidFill>
                <a:latin typeface="Microsoft Sans Serif"/>
                <a:cs typeface="Microsoft Sans Serif"/>
              </a:rPr>
              <a:t> </a:t>
            </a:r>
            <a:r>
              <a:rPr sz="900" spc="-10" dirty="0">
                <a:solidFill>
                  <a:srgbClr val="FF0000"/>
                </a:solidFill>
                <a:latin typeface="Microsoft Sans Serif"/>
                <a:cs typeface="Microsoft Sans Serif"/>
              </a:rPr>
              <a:t>эмоциями</a:t>
            </a:r>
            <a:endParaRPr sz="900">
              <a:latin typeface="Microsoft Sans Serif"/>
              <a:cs typeface="Microsoft Sans Serif"/>
            </a:endParaRPr>
          </a:p>
          <a:p>
            <a:pPr marL="184785" indent="-172720">
              <a:lnSpc>
                <a:spcPct val="100000"/>
              </a:lnSpc>
              <a:buFont typeface="Wingdings"/>
              <a:buChar char=""/>
              <a:tabLst>
                <a:tab pos="185420" algn="l"/>
              </a:tabLst>
            </a:pPr>
            <a:r>
              <a:rPr sz="900" spc="-10" dirty="0">
                <a:solidFill>
                  <a:srgbClr val="FF0000"/>
                </a:solidFill>
                <a:latin typeface="Microsoft Sans Serif"/>
                <a:cs typeface="Microsoft Sans Serif"/>
              </a:rPr>
              <a:t>навыков</a:t>
            </a:r>
            <a:r>
              <a:rPr sz="900" dirty="0">
                <a:solidFill>
                  <a:srgbClr val="FF0000"/>
                </a:solidFill>
                <a:latin typeface="Microsoft Sans Serif"/>
                <a:cs typeface="Microsoft Sans Serif"/>
              </a:rPr>
              <a:t> </a:t>
            </a:r>
            <a:r>
              <a:rPr sz="900" spc="-10" dirty="0">
                <a:solidFill>
                  <a:srgbClr val="FF0000"/>
                </a:solidFill>
                <a:latin typeface="Microsoft Sans Serif"/>
                <a:cs typeface="Microsoft Sans Serif"/>
              </a:rPr>
              <a:t>самоконтроля</a:t>
            </a:r>
            <a:r>
              <a:rPr sz="900" dirty="0">
                <a:solidFill>
                  <a:srgbClr val="FF0000"/>
                </a:solidFill>
                <a:latin typeface="Microsoft Sans Serif"/>
                <a:cs typeface="Microsoft Sans Serif"/>
              </a:rPr>
              <a:t> </a:t>
            </a:r>
            <a:r>
              <a:rPr sz="900" spc="-5" dirty="0">
                <a:solidFill>
                  <a:srgbClr val="FF0000"/>
                </a:solidFill>
                <a:latin typeface="Microsoft Sans Serif"/>
                <a:cs typeface="Microsoft Sans Serif"/>
              </a:rPr>
              <a:t>и</a:t>
            </a:r>
            <a:r>
              <a:rPr sz="900" dirty="0">
                <a:solidFill>
                  <a:srgbClr val="FF0000"/>
                </a:solidFill>
                <a:latin typeface="Microsoft Sans Serif"/>
                <a:cs typeface="Microsoft Sans Serif"/>
              </a:rPr>
              <a:t> </a:t>
            </a:r>
            <a:r>
              <a:rPr sz="900" spc="-5" dirty="0">
                <a:solidFill>
                  <a:srgbClr val="FF0000"/>
                </a:solidFill>
                <a:latin typeface="Microsoft Sans Serif"/>
                <a:cs typeface="Microsoft Sans Serif"/>
              </a:rPr>
              <a:t>саморегуляции</a:t>
            </a:r>
            <a:endParaRPr sz="900">
              <a:latin typeface="Microsoft Sans Serif"/>
              <a:cs typeface="Microsoft Sans Serif"/>
            </a:endParaRPr>
          </a:p>
          <a:p>
            <a:pPr marL="184785" indent="-172720">
              <a:lnSpc>
                <a:spcPct val="100000"/>
              </a:lnSpc>
              <a:buFont typeface="Wingdings"/>
              <a:buChar char=""/>
              <a:tabLst>
                <a:tab pos="185420" algn="l"/>
              </a:tabLst>
            </a:pPr>
            <a:r>
              <a:rPr sz="900" spc="-5" dirty="0">
                <a:solidFill>
                  <a:srgbClr val="FF0000"/>
                </a:solidFill>
                <a:latin typeface="Microsoft Sans Serif"/>
                <a:cs typeface="Microsoft Sans Serif"/>
              </a:rPr>
              <a:t>управления</a:t>
            </a:r>
            <a:r>
              <a:rPr sz="900" spc="-25" dirty="0">
                <a:solidFill>
                  <a:srgbClr val="FF0000"/>
                </a:solidFill>
                <a:latin typeface="Microsoft Sans Serif"/>
                <a:cs typeface="Microsoft Sans Serif"/>
              </a:rPr>
              <a:t> </a:t>
            </a:r>
            <a:r>
              <a:rPr sz="900" spc="-5" dirty="0">
                <a:solidFill>
                  <a:srgbClr val="FF0000"/>
                </a:solidFill>
                <a:latin typeface="Microsoft Sans Serif"/>
                <a:cs typeface="Microsoft Sans Serif"/>
              </a:rPr>
              <a:t>своим</a:t>
            </a:r>
            <a:r>
              <a:rPr sz="900" spc="-20" dirty="0">
                <a:solidFill>
                  <a:srgbClr val="FF0000"/>
                </a:solidFill>
                <a:latin typeface="Microsoft Sans Serif"/>
                <a:cs typeface="Microsoft Sans Serif"/>
              </a:rPr>
              <a:t> </a:t>
            </a:r>
            <a:r>
              <a:rPr sz="900" spc="-5" dirty="0">
                <a:solidFill>
                  <a:srgbClr val="FF0000"/>
                </a:solidFill>
                <a:latin typeface="Microsoft Sans Serif"/>
                <a:cs typeface="Microsoft Sans Serif"/>
              </a:rPr>
              <a:t>поведением</a:t>
            </a:r>
            <a:endParaRPr sz="900">
              <a:latin typeface="Microsoft Sans Serif"/>
              <a:cs typeface="Microsoft Sans Serif"/>
            </a:endParaRPr>
          </a:p>
          <a:p>
            <a:pPr marL="184785" marR="452755" indent="-172720">
              <a:lnSpc>
                <a:spcPct val="100000"/>
              </a:lnSpc>
              <a:buFont typeface="Wingdings"/>
              <a:buChar char=""/>
              <a:tabLst>
                <a:tab pos="185420" algn="l"/>
              </a:tabLst>
            </a:pPr>
            <a:r>
              <a:rPr sz="900" spc="-5" dirty="0">
                <a:solidFill>
                  <a:srgbClr val="FF0000"/>
                </a:solidFill>
                <a:latin typeface="Microsoft Sans Serif"/>
                <a:cs typeface="Microsoft Sans Serif"/>
              </a:rPr>
              <a:t>способов</a:t>
            </a:r>
            <a:r>
              <a:rPr sz="900" spc="20" dirty="0">
                <a:solidFill>
                  <a:srgbClr val="FF0000"/>
                </a:solidFill>
                <a:latin typeface="Microsoft Sans Serif"/>
                <a:cs typeface="Microsoft Sans Serif"/>
              </a:rPr>
              <a:t> </a:t>
            </a:r>
            <a:r>
              <a:rPr sz="900" spc="-10" dirty="0">
                <a:solidFill>
                  <a:srgbClr val="FF0000"/>
                </a:solidFill>
                <a:latin typeface="Microsoft Sans Serif"/>
                <a:cs typeface="Microsoft Sans Serif"/>
              </a:rPr>
              <a:t>разрешения</a:t>
            </a:r>
            <a:r>
              <a:rPr sz="900" spc="65" dirty="0">
                <a:solidFill>
                  <a:srgbClr val="FF0000"/>
                </a:solidFill>
                <a:latin typeface="Microsoft Sans Serif"/>
                <a:cs typeface="Microsoft Sans Serif"/>
              </a:rPr>
              <a:t> </a:t>
            </a:r>
            <a:r>
              <a:rPr sz="900" spc="-15" dirty="0">
                <a:solidFill>
                  <a:srgbClr val="FF0000"/>
                </a:solidFill>
                <a:latin typeface="Microsoft Sans Serif"/>
                <a:cs typeface="Microsoft Sans Serif"/>
              </a:rPr>
              <a:t>конфликтов</a:t>
            </a:r>
            <a:r>
              <a:rPr sz="900" dirty="0">
                <a:solidFill>
                  <a:srgbClr val="FF0000"/>
                </a:solidFill>
                <a:latin typeface="Microsoft Sans Serif"/>
                <a:cs typeface="Microsoft Sans Serif"/>
              </a:rPr>
              <a:t> , </a:t>
            </a:r>
            <a:r>
              <a:rPr sz="900" spc="-225" dirty="0">
                <a:solidFill>
                  <a:srgbClr val="FF0000"/>
                </a:solidFill>
                <a:latin typeface="Microsoft Sans Serif"/>
                <a:cs typeface="Microsoft Sans Serif"/>
              </a:rPr>
              <a:t> </a:t>
            </a:r>
            <a:r>
              <a:rPr sz="900" spc="-10" dirty="0">
                <a:solidFill>
                  <a:srgbClr val="FF0000"/>
                </a:solidFill>
                <a:latin typeface="Microsoft Sans Serif"/>
                <a:cs typeface="Microsoft Sans Serif"/>
              </a:rPr>
              <a:t>организации</a:t>
            </a:r>
            <a:r>
              <a:rPr sz="900" spc="45" dirty="0">
                <a:solidFill>
                  <a:srgbClr val="FF0000"/>
                </a:solidFill>
                <a:latin typeface="Microsoft Sans Serif"/>
                <a:cs typeface="Microsoft Sans Serif"/>
              </a:rPr>
              <a:t> </a:t>
            </a:r>
            <a:r>
              <a:rPr sz="900" spc="-5" dirty="0">
                <a:solidFill>
                  <a:srgbClr val="FF0000"/>
                </a:solidFill>
                <a:latin typeface="Microsoft Sans Serif"/>
                <a:cs typeface="Microsoft Sans Serif"/>
              </a:rPr>
              <a:t>взаимодействия,</a:t>
            </a:r>
            <a:endParaRPr sz="900">
              <a:latin typeface="Microsoft Sans Serif"/>
              <a:cs typeface="Microsoft Sans Serif"/>
            </a:endParaRPr>
          </a:p>
          <a:p>
            <a:pPr marL="184785" marR="248920" indent="-172720">
              <a:lnSpc>
                <a:spcPct val="100000"/>
              </a:lnSpc>
              <a:buFont typeface="Wingdings"/>
              <a:buChar char=""/>
              <a:tabLst>
                <a:tab pos="185420" algn="l"/>
              </a:tabLst>
            </a:pPr>
            <a:r>
              <a:rPr sz="900" spc="-10" dirty="0">
                <a:solidFill>
                  <a:srgbClr val="FF0000"/>
                </a:solidFill>
                <a:latin typeface="Microsoft Sans Serif"/>
                <a:cs typeface="Microsoft Sans Serif"/>
              </a:rPr>
              <a:t>понимания</a:t>
            </a:r>
            <a:r>
              <a:rPr sz="900" spc="10" dirty="0">
                <a:solidFill>
                  <a:srgbClr val="FF0000"/>
                </a:solidFill>
                <a:latin typeface="Microsoft Sans Serif"/>
                <a:cs typeface="Microsoft Sans Serif"/>
              </a:rPr>
              <a:t> </a:t>
            </a:r>
            <a:r>
              <a:rPr sz="900" spc="-5" dirty="0">
                <a:solidFill>
                  <a:srgbClr val="FF0000"/>
                </a:solidFill>
                <a:latin typeface="Microsoft Sans Serif"/>
                <a:cs typeface="Microsoft Sans Serif"/>
              </a:rPr>
              <a:t>и</a:t>
            </a:r>
            <a:r>
              <a:rPr sz="900" spc="10" dirty="0">
                <a:solidFill>
                  <a:srgbClr val="FF0000"/>
                </a:solidFill>
                <a:latin typeface="Microsoft Sans Serif"/>
                <a:cs typeface="Microsoft Sans Serif"/>
              </a:rPr>
              <a:t> </a:t>
            </a:r>
            <a:r>
              <a:rPr sz="900" spc="-5" dirty="0">
                <a:solidFill>
                  <a:srgbClr val="FF0000"/>
                </a:solidFill>
                <a:latin typeface="Microsoft Sans Serif"/>
                <a:cs typeface="Microsoft Sans Serif"/>
              </a:rPr>
              <a:t>принятия</a:t>
            </a:r>
            <a:r>
              <a:rPr sz="900" spc="-10" dirty="0">
                <a:solidFill>
                  <a:srgbClr val="FF0000"/>
                </a:solidFill>
                <a:latin typeface="Microsoft Sans Serif"/>
                <a:cs typeface="Microsoft Sans Serif"/>
              </a:rPr>
              <a:t> </a:t>
            </a:r>
            <a:r>
              <a:rPr sz="900" spc="-5" dirty="0">
                <a:solidFill>
                  <a:srgbClr val="FF0000"/>
                </a:solidFill>
                <a:latin typeface="Microsoft Sans Serif"/>
                <a:cs typeface="Microsoft Sans Serif"/>
              </a:rPr>
              <a:t>индивидуальных</a:t>
            </a:r>
            <a:r>
              <a:rPr sz="900" spc="15" dirty="0">
                <a:solidFill>
                  <a:srgbClr val="FF0000"/>
                </a:solidFill>
                <a:latin typeface="Microsoft Sans Serif"/>
                <a:cs typeface="Microsoft Sans Serif"/>
              </a:rPr>
              <a:t> </a:t>
            </a:r>
            <a:r>
              <a:rPr sz="900" spc="-5" dirty="0">
                <a:solidFill>
                  <a:srgbClr val="FF0000"/>
                </a:solidFill>
                <a:latin typeface="Microsoft Sans Serif"/>
                <a:cs typeface="Microsoft Sans Serif"/>
              </a:rPr>
              <a:t>и </a:t>
            </a:r>
            <a:r>
              <a:rPr sz="900" spc="-220" dirty="0">
                <a:solidFill>
                  <a:srgbClr val="FF0000"/>
                </a:solidFill>
                <a:latin typeface="Microsoft Sans Serif"/>
                <a:cs typeface="Microsoft Sans Serif"/>
              </a:rPr>
              <a:t> </a:t>
            </a:r>
            <a:r>
              <a:rPr sz="900" spc="-10" dirty="0">
                <a:solidFill>
                  <a:srgbClr val="FF0000"/>
                </a:solidFill>
                <a:latin typeface="Microsoft Sans Serif"/>
                <a:cs typeface="Microsoft Sans Serif"/>
              </a:rPr>
              <a:t>культурных</a:t>
            </a:r>
            <a:r>
              <a:rPr sz="900" spc="35" dirty="0">
                <a:solidFill>
                  <a:srgbClr val="FF0000"/>
                </a:solidFill>
                <a:latin typeface="Microsoft Sans Serif"/>
                <a:cs typeface="Microsoft Sans Serif"/>
              </a:rPr>
              <a:t> </a:t>
            </a:r>
            <a:r>
              <a:rPr sz="900" spc="-10" dirty="0">
                <a:solidFill>
                  <a:srgbClr val="FF0000"/>
                </a:solidFill>
                <a:latin typeface="Microsoft Sans Serif"/>
                <a:cs typeface="Microsoft Sans Serif"/>
              </a:rPr>
              <a:t>различий</a:t>
            </a:r>
            <a:endParaRPr sz="900">
              <a:latin typeface="Microsoft Sans Serif"/>
              <a:cs typeface="Microsoft Sans Serif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489610" y="4251756"/>
            <a:ext cx="4453255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548765" marR="413384" indent="-312420">
              <a:lnSpc>
                <a:spcPct val="100000"/>
              </a:lnSpc>
              <a:spcBef>
                <a:spcPts val="100"/>
              </a:spcBef>
            </a:pPr>
            <a:r>
              <a:rPr sz="1200" b="1" i="1" spc="-5" dirty="0">
                <a:solidFill>
                  <a:srgbClr val="FF0000"/>
                </a:solidFill>
                <a:latin typeface="Arial"/>
                <a:cs typeface="Arial"/>
              </a:rPr>
              <a:t>сохранения </a:t>
            </a:r>
            <a:r>
              <a:rPr sz="1200" b="1" i="1" dirty="0">
                <a:solidFill>
                  <a:srgbClr val="FF0000"/>
                </a:solidFill>
                <a:latin typeface="Arial"/>
                <a:cs typeface="Arial"/>
              </a:rPr>
              <a:t>и </a:t>
            </a:r>
            <a:r>
              <a:rPr sz="1200" b="1" i="1" spc="-5" dirty="0">
                <a:solidFill>
                  <a:srgbClr val="FF0000"/>
                </a:solidFill>
                <a:latin typeface="Arial"/>
                <a:cs typeface="Arial"/>
              </a:rPr>
              <a:t>(или) восстановления </a:t>
            </a:r>
            <a:r>
              <a:rPr sz="1200" b="1" i="1" spc="-32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200" b="1" i="1" spc="-5" dirty="0">
                <a:solidFill>
                  <a:srgbClr val="FF0000"/>
                </a:solidFill>
                <a:latin typeface="Arial"/>
                <a:cs typeface="Arial"/>
              </a:rPr>
              <a:t>психологического </a:t>
            </a:r>
            <a:r>
              <a:rPr sz="1200" b="1" i="1" spc="-10" dirty="0">
                <a:solidFill>
                  <a:srgbClr val="FF0000"/>
                </a:solidFill>
                <a:latin typeface="Arial"/>
                <a:cs typeface="Arial"/>
              </a:rPr>
              <a:t>здоровья</a:t>
            </a:r>
            <a:endParaRPr sz="1200">
              <a:latin typeface="Arial"/>
              <a:cs typeface="Arial"/>
            </a:endParaRPr>
          </a:p>
          <a:p>
            <a:pPr marL="1222375">
              <a:lnSpc>
                <a:spcPct val="100000"/>
              </a:lnSpc>
            </a:pPr>
            <a:r>
              <a:rPr sz="1200" b="1" i="1" spc="-5" dirty="0">
                <a:solidFill>
                  <a:srgbClr val="FF0000"/>
                </a:solidFill>
                <a:latin typeface="Arial"/>
                <a:cs typeface="Arial"/>
              </a:rPr>
              <a:t>детей</a:t>
            </a:r>
            <a:r>
              <a:rPr sz="1200" b="1" i="1" spc="-2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200" b="1" i="1" spc="-10" dirty="0">
                <a:solidFill>
                  <a:srgbClr val="FF0000"/>
                </a:solidFill>
                <a:latin typeface="Arial"/>
                <a:cs typeface="Arial"/>
              </a:rPr>
              <a:t>ветеранов</a:t>
            </a:r>
            <a:r>
              <a:rPr sz="1200" b="1" i="1" spc="-3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200" b="1" i="1" spc="-5" dirty="0">
                <a:solidFill>
                  <a:srgbClr val="FF0000"/>
                </a:solidFill>
                <a:latin typeface="Arial"/>
                <a:cs typeface="Arial"/>
              </a:rPr>
              <a:t>(участников)</a:t>
            </a:r>
            <a:r>
              <a:rPr sz="1200" b="1" i="1" spc="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200" b="1" i="1" spc="-15" dirty="0">
                <a:solidFill>
                  <a:srgbClr val="FF0000"/>
                </a:solidFill>
                <a:latin typeface="Arial"/>
                <a:cs typeface="Arial"/>
              </a:rPr>
              <a:t>СВО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200" b="1" i="1" spc="-5" dirty="0">
                <a:solidFill>
                  <a:srgbClr val="FF0000"/>
                </a:solidFill>
                <a:latin typeface="Arial"/>
                <a:cs typeface="Arial"/>
              </a:rPr>
              <a:t>через</a:t>
            </a:r>
            <a:r>
              <a:rPr sz="1200" b="1" i="1" spc="-2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200" b="1" i="1" spc="-5" dirty="0">
                <a:solidFill>
                  <a:srgbClr val="FF0000"/>
                </a:solidFill>
                <a:latin typeface="Arial"/>
                <a:cs typeface="Arial"/>
              </a:rPr>
              <a:t>формирование</a:t>
            </a:r>
            <a:r>
              <a:rPr sz="1200" b="1" i="1" spc="2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200" b="1" i="1" spc="-10" dirty="0">
                <a:solidFill>
                  <a:srgbClr val="FF0000"/>
                </a:solidFill>
                <a:latin typeface="Arial"/>
                <a:cs typeface="Arial"/>
              </a:rPr>
              <a:t>благоприятного</a:t>
            </a:r>
            <a:r>
              <a:rPr sz="1200" b="1" i="1" spc="1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200" b="1" i="1" spc="-5" dirty="0">
                <a:solidFill>
                  <a:srgbClr val="FF0000"/>
                </a:solidFill>
                <a:latin typeface="Arial"/>
                <a:cs typeface="Arial"/>
              </a:rPr>
              <a:t>психологического</a:t>
            </a:r>
            <a:endParaRPr sz="1200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5046979" y="4800396"/>
            <a:ext cx="71183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i="1" spc="25" dirty="0">
                <a:solidFill>
                  <a:srgbClr val="FF0000"/>
                </a:solidFill>
                <a:latin typeface="Arial"/>
                <a:cs typeface="Arial"/>
              </a:rPr>
              <a:t>к</a:t>
            </a:r>
            <a:r>
              <a:rPr sz="1200" b="1" i="1" spc="-5" dirty="0">
                <a:solidFill>
                  <a:srgbClr val="FF0000"/>
                </a:solidFill>
                <a:latin typeface="Arial"/>
                <a:cs typeface="Arial"/>
              </a:rPr>
              <a:t>ли</a:t>
            </a:r>
            <a:r>
              <a:rPr sz="1200" b="1" i="1" dirty="0">
                <a:solidFill>
                  <a:srgbClr val="FF0000"/>
                </a:solidFill>
                <a:latin typeface="Arial"/>
                <a:cs typeface="Arial"/>
              </a:rPr>
              <a:t>ма</a:t>
            </a:r>
            <a:r>
              <a:rPr sz="1200" b="1" i="1" spc="-5" dirty="0">
                <a:solidFill>
                  <a:srgbClr val="FF0000"/>
                </a:solidFill>
                <a:latin typeface="Arial"/>
                <a:cs typeface="Arial"/>
              </a:rPr>
              <a:t>та</a:t>
            </a:r>
            <a:endParaRPr sz="1200">
              <a:latin typeface="Arial"/>
              <a:cs typeface="Arial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3039198" y="3800475"/>
            <a:ext cx="2604135" cy="421640"/>
          </a:xfrm>
          <a:custGeom>
            <a:avLst/>
            <a:gdLst/>
            <a:ahLst/>
            <a:cxnLst/>
            <a:rect l="l" t="t" r="r" b="b"/>
            <a:pathLst>
              <a:path w="2604135" h="421639">
                <a:moveTo>
                  <a:pt x="342328" y="122288"/>
                </a:moveTo>
                <a:lnTo>
                  <a:pt x="341376" y="107708"/>
                </a:lnTo>
                <a:lnTo>
                  <a:pt x="335038" y="94551"/>
                </a:lnTo>
                <a:lnTo>
                  <a:pt x="323761" y="84493"/>
                </a:lnTo>
                <a:lnTo>
                  <a:pt x="309435" y="79616"/>
                </a:lnTo>
                <a:lnTo>
                  <a:pt x="294843" y="80556"/>
                </a:lnTo>
                <a:lnTo>
                  <a:pt x="281660" y="86906"/>
                </a:lnTo>
                <a:lnTo>
                  <a:pt x="271564" y="98196"/>
                </a:lnTo>
                <a:lnTo>
                  <a:pt x="209334" y="204876"/>
                </a:lnTo>
                <a:lnTo>
                  <a:pt x="209207" y="205105"/>
                </a:lnTo>
                <a:lnTo>
                  <a:pt x="209334" y="119849"/>
                </a:lnTo>
                <a:lnTo>
                  <a:pt x="133134" y="119849"/>
                </a:lnTo>
                <a:lnTo>
                  <a:pt x="133134" y="205105"/>
                </a:lnTo>
                <a:lnTo>
                  <a:pt x="133134" y="345998"/>
                </a:lnTo>
                <a:lnTo>
                  <a:pt x="133007" y="204876"/>
                </a:lnTo>
                <a:lnTo>
                  <a:pt x="70777" y="98196"/>
                </a:lnTo>
                <a:lnTo>
                  <a:pt x="32943" y="79616"/>
                </a:lnTo>
                <a:lnTo>
                  <a:pt x="18580" y="84493"/>
                </a:lnTo>
                <a:lnTo>
                  <a:pt x="7289" y="94564"/>
                </a:lnTo>
                <a:lnTo>
                  <a:pt x="952" y="107708"/>
                </a:lnTo>
                <a:lnTo>
                  <a:pt x="0" y="122288"/>
                </a:lnTo>
                <a:lnTo>
                  <a:pt x="4864" y="136601"/>
                </a:lnTo>
                <a:lnTo>
                  <a:pt x="171234" y="421614"/>
                </a:lnTo>
                <a:lnTo>
                  <a:pt x="215328" y="345998"/>
                </a:lnTo>
                <a:lnTo>
                  <a:pt x="337477" y="136601"/>
                </a:lnTo>
                <a:lnTo>
                  <a:pt x="342328" y="122288"/>
                </a:lnTo>
                <a:close/>
              </a:path>
              <a:path w="2604135" h="421639">
                <a:moveTo>
                  <a:pt x="2603792" y="0"/>
                </a:moveTo>
                <a:lnTo>
                  <a:pt x="2274481" y="20193"/>
                </a:lnTo>
                <a:lnTo>
                  <a:pt x="2240877" y="45554"/>
                </a:lnTo>
                <a:lnTo>
                  <a:pt x="2238794" y="60579"/>
                </a:lnTo>
                <a:lnTo>
                  <a:pt x="2242667" y="75184"/>
                </a:lnTo>
                <a:lnTo>
                  <a:pt x="2251557" y="86753"/>
                </a:lnTo>
                <a:lnTo>
                  <a:pt x="2264143" y="94170"/>
                </a:lnTo>
                <a:lnTo>
                  <a:pt x="2279180" y="96240"/>
                </a:lnTo>
                <a:lnTo>
                  <a:pt x="2402636" y="88658"/>
                </a:lnTo>
                <a:lnTo>
                  <a:pt x="2224189" y="207987"/>
                </a:lnTo>
                <a:lnTo>
                  <a:pt x="2266480" y="271335"/>
                </a:lnTo>
                <a:lnTo>
                  <a:pt x="2445029" y="151955"/>
                </a:lnTo>
                <a:lnTo>
                  <a:pt x="2390813" y="263220"/>
                </a:lnTo>
                <a:lnTo>
                  <a:pt x="2387028" y="277863"/>
                </a:lnTo>
                <a:lnTo>
                  <a:pt x="2389047" y="292328"/>
                </a:lnTo>
                <a:lnTo>
                  <a:pt x="2396325" y="304977"/>
                </a:lnTo>
                <a:lnTo>
                  <a:pt x="2408339" y="314159"/>
                </a:lnTo>
                <a:lnTo>
                  <a:pt x="2422982" y="317969"/>
                </a:lnTo>
                <a:lnTo>
                  <a:pt x="2437460" y="315925"/>
                </a:lnTo>
                <a:lnTo>
                  <a:pt x="2450109" y="308610"/>
                </a:lnTo>
                <a:lnTo>
                  <a:pt x="2459266" y="296583"/>
                </a:lnTo>
                <a:lnTo>
                  <a:pt x="2598775" y="10287"/>
                </a:lnTo>
                <a:lnTo>
                  <a:pt x="2603792" y="0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 txBox="1"/>
          <p:nvPr/>
        </p:nvSpPr>
        <p:spPr>
          <a:xfrm>
            <a:off x="7104633" y="60197"/>
            <a:ext cx="1851660" cy="13068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31775" marR="222885" indent="86360">
              <a:lnSpc>
                <a:spcPct val="100000"/>
              </a:lnSpc>
              <a:spcBef>
                <a:spcPts val="105"/>
              </a:spcBef>
            </a:pPr>
            <a:r>
              <a:rPr sz="1100" b="1" dirty="0">
                <a:solidFill>
                  <a:srgbClr val="9F5800"/>
                </a:solidFill>
                <a:latin typeface="Arial"/>
                <a:cs typeface="Arial"/>
              </a:rPr>
              <a:t>Факт </a:t>
            </a:r>
            <a:r>
              <a:rPr sz="1100" b="1" spc="-5" dirty="0">
                <a:solidFill>
                  <a:srgbClr val="9F5800"/>
                </a:solidFill>
                <a:latin typeface="Arial"/>
                <a:cs typeface="Arial"/>
              </a:rPr>
              <a:t>проведения </a:t>
            </a:r>
            <a:r>
              <a:rPr sz="1100" b="1" dirty="0">
                <a:solidFill>
                  <a:srgbClr val="9F5800"/>
                </a:solidFill>
                <a:latin typeface="Arial"/>
                <a:cs typeface="Arial"/>
              </a:rPr>
              <a:t> ме</a:t>
            </a:r>
            <a:r>
              <a:rPr sz="1100" b="1" spc="-10" dirty="0">
                <a:solidFill>
                  <a:srgbClr val="9F5800"/>
                </a:solidFill>
                <a:latin typeface="Arial"/>
                <a:cs typeface="Arial"/>
              </a:rPr>
              <a:t>р</a:t>
            </a:r>
            <a:r>
              <a:rPr sz="1100" b="1" dirty="0">
                <a:solidFill>
                  <a:srgbClr val="9F5800"/>
                </a:solidFill>
                <a:latin typeface="Arial"/>
                <a:cs typeface="Arial"/>
              </a:rPr>
              <a:t>оприятий</a:t>
            </a:r>
            <a:r>
              <a:rPr sz="1100" b="1" spc="-50" dirty="0">
                <a:solidFill>
                  <a:srgbClr val="9F5800"/>
                </a:solidFill>
                <a:latin typeface="Arial"/>
                <a:cs typeface="Arial"/>
              </a:rPr>
              <a:t> </a:t>
            </a:r>
            <a:r>
              <a:rPr sz="1100" b="1" dirty="0">
                <a:solidFill>
                  <a:srgbClr val="9F5800"/>
                </a:solidFill>
                <a:latin typeface="Arial"/>
                <a:cs typeface="Arial"/>
              </a:rPr>
              <a:t>менее</a:t>
            </a:r>
            <a:endParaRPr sz="1100">
              <a:latin typeface="Arial"/>
              <a:cs typeface="Arial"/>
            </a:endParaRPr>
          </a:p>
          <a:p>
            <a:pPr marL="12700" marR="5080" algn="ctr">
              <a:lnSpc>
                <a:spcPct val="100000"/>
              </a:lnSpc>
              <a:tabLst>
                <a:tab pos="404495" algn="l"/>
                <a:tab pos="787400" algn="l"/>
              </a:tabLst>
            </a:pPr>
            <a:r>
              <a:rPr sz="1100" b="1" spc="-5" dirty="0">
                <a:solidFill>
                  <a:srgbClr val="9F5800"/>
                </a:solidFill>
                <a:latin typeface="Arial"/>
                <a:cs typeface="Arial"/>
              </a:rPr>
              <a:t>важный,</a:t>
            </a:r>
            <a:r>
              <a:rPr sz="1100" b="1" spc="-75" dirty="0">
                <a:solidFill>
                  <a:srgbClr val="9F5800"/>
                </a:solidFill>
                <a:latin typeface="Arial"/>
                <a:cs typeface="Arial"/>
              </a:rPr>
              <a:t> </a:t>
            </a:r>
            <a:r>
              <a:rPr sz="1100" b="1" spc="-5" dirty="0">
                <a:solidFill>
                  <a:srgbClr val="9F5800"/>
                </a:solidFill>
                <a:latin typeface="Arial"/>
                <a:cs typeface="Arial"/>
              </a:rPr>
              <a:t>чем</a:t>
            </a:r>
            <a:r>
              <a:rPr sz="1100" b="1" spc="-35" dirty="0">
                <a:solidFill>
                  <a:srgbClr val="9F5800"/>
                </a:solidFill>
                <a:latin typeface="Arial"/>
                <a:cs typeface="Arial"/>
              </a:rPr>
              <a:t> </a:t>
            </a:r>
            <a:r>
              <a:rPr sz="1100" b="1" dirty="0">
                <a:solidFill>
                  <a:srgbClr val="9F5800"/>
                </a:solidFill>
                <a:latin typeface="Arial"/>
                <a:cs typeface="Arial"/>
              </a:rPr>
              <a:t>особенности </a:t>
            </a:r>
            <a:r>
              <a:rPr sz="1100" b="1" spc="-290" dirty="0">
                <a:solidFill>
                  <a:srgbClr val="9F5800"/>
                </a:solidFill>
                <a:latin typeface="Arial"/>
                <a:cs typeface="Arial"/>
              </a:rPr>
              <a:t> </a:t>
            </a:r>
            <a:r>
              <a:rPr sz="1100" b="1" dirty="0">
                <a:solidFill>
                  <a:srgbClr val="9F5800"/>
                </a:solidFill>
                <a:latin typeface="Arial"/>
                <a:cs typeface="Arial"/>
              </a:rPr>
              <a:t>их	</a:t>
            </a:r>
            <a:r>
              <a:rPr sz="1100" b="1" spc="-5" dirty="0">
                <a:solidFill>
                  <a:srgbClr val="9F5800"/>
                </a:solidFill>
                <a:latin typeface="Arial"/>
                <a:cs typeface="Arial"/>
              </a:rPr>
              <a:t>проведения </a:t>
            </a:r>
            <a:r>
              <a:rPr sz="1100" b="1" spc="50" dirty="0">
                <a:solidFill>
                  <a:srgbClr val="9F5800"/>
                </a:solidFill>
                <a:latin typeface="Arial"/>
                <a:cs typeface="Arial"/>
              </a:rPr>
              <a:t> </a:t>
            </a:r>
            <a:r>
              <a:rPr sz="1000" b="1" i="1" spc="-5" dirty="0">
                <a:solidFill>
                  <a:srgbClr val="9F5800"/>
                </a:solidFill>
                <a:latin typeface="Arial"/>
                <a:cs typeface="Arial"/>
              </a:rPr>
              <a:t>(уровень	эмоциональной </a:t>
            </a:r>
            <a:r>
              <a:rPr sz="1000" b="1" i="1" dirty="0">
                <a:solidFill>
                  <a:srgbClr val="9F5800"/>
                </a:solidFill>
                <a:latin typeface="Arial"/>
                <a:cs typeface="Arial"/>
              </a:rPr>
              <a:t> </a:t>
            </a:r>
            <a:r>
              <a:rPr sz="1000" b="1" i="1" spc="-10" dirty="0">
                <a:solidFill>
                  <a:srgbClr val="9F5800"/>
                </a:solidFill>
                <a:latin typeface="Arial"/>
                <a:cs typeface="Arial"/>
              </a:rPr>
              <a:t>близости</a:t>
            </a:r>
            <a:r>
              <a:rPr sz="1000" b="1" i="1" spc="15" dirty="0">
                <a:solidFill>
                  <a:srgbClr val="9F5800"/>
                </a:solidFill>
                <a:latin typeface="Arial"/>
                <a:cs typeface="Arial"/>
              </a:rPr>
              <a:t> </a:t>
            </a:r>
            <a:r>
              <a:rPr sz="1000" b="1" i="1" spc="-5" dirty="0">
                <a:solidFill>
                  <a:srgbClr val="9F5800"/>
                </a:solidFill>
                <a:latin typeface="Arial"/>
                <a:cs typeface="Arial"/>
              </a:rPr>
              <a:t>и</a:t>
            </a:r>
            <a:r>
              <a:rPr sz="1000" b="1" i="1" dirty="0">
                <a:solidFill>
                  <a:srgbClr val="9F5800"/>
                </a:solidFill>
                <a:latin typeface="Arial"/>
                <a:cs typeface="Arial"/>
              </a:rPr>
              <a:t> </a:t>
            </a:r>
            <a:r>
              <a:rPr sz="1000" b="1" i="1" spc="-10" dirty="0">
                <a:solidFill>
                  <a:srgbClr val="9F5800"/>
                </a:solidFill>
                <a:latin typeface="Arial"/>
                <a:cs typeface="Arial"/>
              </a:rPr>
              <a:t>теплоты </a:t>
            </a:r>
            <a:r>
              <a:rPr sz="1000" b="1" i="1" spc="-5" dirty="0">
                <a:solidFill>
                  <a:srgbClr val="9F5800"/>
                </a:solidFill>
                <a:latin typeface="Arial"/>
                <a:cs typeface="Arial"/>
              </a:rPr>
              <a:t> </a:t>
            </a:r>
            <a:r>
              <a:rPr sz="1000" b="1" i="1" spc="-10" dirty="0">
                <a:solidFill>
                  <a:srgbClr val="9F5800"/>
                </a:solidFill>
                <a:latin typeface="Arial"/>
                <a:cs typeface="Arial"/>
              </a:rPr>
              <a:t>общения</a:t>
            </a:r>
            <a:r>
              <a:rPr sz="1000" b="1" i="1" spc="5" dirty="0">
                <a:solidFill>
                  <a:srgbClr val="9F5800"/>
                </a:solidFill>
                <a:latin typeface="Arial"/>
                <a:cs typeface="Arial"/>
              </a:rPr>
              <a:t> </a:t>
            </a:r>
            <a:r>
              <a:rPr sz="1000" b="1" i="1" spc="-10" dirty="0">
                <a:solidFill>
                  <a:srgbClr val="9F5800"/>
                </a:solidFill>
                <a:latin typeface="Arial"/>
                <a:cs typeface="Arial"/>
              </a:rPr>
              <a:t>педагогов</a:t>
            </a:r>
            <a:r>
              <a:rPr sz="1000" b="1" i="1" spc="5" dirty="0">
                <a:solidFill>
                  <a:srgbClr val="9F5800"/>
                </a:solidFill>
                <a:latin typeface="Arial"/>
                <a:cs typeface="Arial"/>
              </a:rPr>
              <a:t> </a:t>
            </a:r>
            <a:r>
              <a:rPr sz="1000" b="1" i="1" spc="-5" dirty="0">
                <a:solidFill>
                  <a:srgbClr val="9F5800"/>
                </a:solidFill>
                <a:latin typeface="Arial"/>
                <a:cs typeface="Arial"/>
              </a:rPr>
              <a:t>с </a:t>
            </a:r>
            <a:r>
              <a:rPr sz="1000" b="1" i="1" dirty="0">
                <a:solidFill>
                  <a:srgbClr val="9F5800"/>
                </a:solidFill>
                <a:latin typeface="Arial"/>
                <a:cs typeface="Arial"/>
              </a:rPr>
              <a:t> </a:t>
            </a:r>
            <a:r>
              <a:rPr sz="1000" b="1" i="1" spc="-10" dirty="0">
                <a:solidFill>
                  <a:srgbClr val="9F5800"/>
                </a:solidFill>
                <a:latin typeface="Arial"/>
                <a:cs typeface="Arial"/>
              </a:rPr>
              <a:t>обучающимися)</a:t>
            </a:r>
            <a:endParaRPr sz="1000">
              <a:latin typeface="Arial"/>
              <a:cs typeface="Arial"/>
            </a:endParaRPr>
          </a:p>
        </p:txBody>
      </p:sp>
      <p:sp>
        <p:nvSpPr>
          <p:cNvPr id="26" name="Заголовок 25"/>
          <p:cNvSpPr>
            <a:spLocks noGrp="1"/>
          </p:cNvSpPr>
          <p:nvPr>
            <p:ph type="title"/>
          </p:nvPr>
        </p:nvSpPr>
        <p:spPr>
          <a:xfrm>
            <a:off x="347268" y="133351"/>
            <a:ext cx="6586932" cy="1145598"/>
          </a:xfrm>
        </p:spPr>
        <p:txBody>
          <a:bodyPr/>
          <a:lstStyle/>
          <a:p>
            <a:pPr algn="ctr"/>
            <a:r>
              <a:rPr lang="ru-RU" sz="1400" spc="-5" dirty="0" smtClean="0"/>
              <a:t>Организация </a:t>
            </a:r>
            <a:r>
              <a:rPr lang="ru-RU" sz="1400" dirty="0" smtClean="0"/>
              <a:t>и </a:t>
            </a:r>
            <a:r>
              <a:rPr lang="ru-RU" sz="1400" spc="-5" dirty="0" smtClean="0"/>
              <a:t>проведение мер</a:t>
            </a:r>
            <a:r>
              <a:rPr lang="ru-RU" sz="1400" spc="-20" dirty="0" smtClean="0"/>
              <a:t>о</a:t>
            </a:r>
            <a:r>
              <a:rPr lang="ru-RU" sz="1400" spc="5" dirty="0" smtClean="0"/>
              <a:t>п</a:t>
            </a:r>
            <a:r>
              <a:rPr lang="ru-RU" sz="1400" dirty="0" smtClean="0"/>
              <a:t>рия</a:t>
            </a:r>
            <a:r>
              <a:rPr lang="ru-RU" sz="1400" spc="-15" dirty="0" smtClean="0"/>
              <a:t>т</a:t>
            </a:r>
            <a:r>
              <a:rPr lang="ru-RU" sz="1400" dirty="0" smtClean="0"/>
              <a:t>ий, </a:t>
            </a:r>
            <a:r>
              <a:rPr lang="ru-RU" sz="1400" spc="-10" dirty="0" smtClean="0"/>
              <a:t>н</a:t>
            </a:r>
            <a:r>
              <a:rPr lang="ru-RU" sz="1400" spc="-5" dirty="0" smtClean="0"/>
              <a:t>а</a:t>
            </a:r>
            <a:r>
              <a:rPr lang="ru-RU" sz="1400" spc="5" dirty="0" smtClean="0"/>
              <a:t>п</a:t>
            </a:r>
            <a:r>
              <a:rPr lang="ru-RU" sz="1400" spc="-20" dirty="0" smtClean="0"/>
              <a:t>р</a:t>
            </a:r>
            <a:r>
              <a:rPr lang="ru-RU" sz="1400" spc="-5" dirty="0" smtClean="0"/>
              <a:t>а</a:t>
            </a:r>
            <a:r>
              <a:rPr lang="ru-RU" sz="1400" spc="-20" dirty="0" smtClean="0"/>
              <a:t>в</a:t>
            </a:r>
            <a:r>
              <a:rPr lang="ru-RU" sz="1400" spc="-30" dirty="0" smtClean="0"/>
              <a:t>л</a:t>
            </a:r>
            <a:r>
              <a:rPr lang="ru-RU" sz="1400" spc="-5" dirty="0" smtClean="0"/>
              <a:t>е</a:t>
            </a:r>
            <a:r>
              <a:rPr lang="ru-RU" sz="1400" spc="5" dirty="0" smtClean="0"/>
              <a:t>нн</a:t>
            </a:r>
            <a:r>
              <a:rPr lang="ru-RU" sz="1400" spc="-10" dirty="0" smtClean="0"/>
              <a:t>ы</a:t>
            </a:r>
            <a:r>
              <a:rPr lang="ru-RU" sz="1400" dirty="0" smtClean="0"/>
              <a:t>х </a:t>
            </a:r>
            <a:r>
              <a:rPr lang="ru-RU" sz="1400" spc="-10" dirty="0" smtClean="0"/>
              <a:t>на формирование</a:t>
            </a:r>
            <a:r>
              <a:rPr lang="ru-RU" sz="1400" spc="-5" dirty="0" smtClean="0"/>
              <a:t> </a:t>
            </a:r>
            <a:r>
              <a:rPr lang="ru-RU" sz="1400" dirty="0" smtClean="0"/>
              <a:t>в</a:t>
            </a:r>
            <a:r>
              <a:rPr lang="ru-RU" sz="1400" spc="5" dirty="0" smtClean="0"/>
              <a:t> </a:t>
            </a:r>
            <a:r>
              <a:rPr lang="ru-RU" sz="1400" spc="-10" dirty="0" smtClean="0"/>
              <a:t>образовательной</a:t>
            </a:r>
            <a:r>
              <a:rPr lang="ru-RU" sz="1400" spc="-5" dirty="0" smtClean="0"/>
              <a:t> организации</a:t>
            </a:r>
            <a:r>
              <a:rPr lang="ru-RU" sz="1400" dirty="0" smtClean="0"/>
              <a:t> </a:t>
            </a:r>
            <a:r>
              <a:rPr lang="ru-RU" sz="1400" spc="-15" dirty="0" smtClean="0"/>
              <a:t>необходимого </a:t>
            </a:r>
            <a:r>
              <a:rPr lang="ru-RU" sz="1400" spc="-10" dirty="0" smtClean="0"/>
              <a:t> </a:t>
            </a:r>
            <a:r>
              <a:rPr lang="ru-RU" sz="1400" spc="-15" dirty="0" smtClean="0"/>
              <a:t>психологического</a:t>
            </a:r>
            <a:r>
              <a:rPr lang="ru-RU" sz="1400" spc="-10" dirty="0" smtClean="0"/>
              <a:t> </a:t>
            </a:r>
            <a:r>
              <a:rPr lang="ru-RU" sz="1400" spc="-5" dirty="0" smtClean="0"/>
              <a:t>климата</a:t>
            </a:r>
            <a:r>
              <a:rPr lang="ru-RU" sz="1400" dirty="0" smtClean="0"/>
              <a:t> </a:t>
            </a:r>
            <a:r>
              <a:rPr lang="ru-RU" sz="1400" spc="-5" dirty="0" smtClean="0"/>
              <a:t>для</a:t>
            </a:r>
            <a:r>
              <a:rPr lang="ru-RU" sz="1400" dirty="0" smtClean="0"/>
              <a:t> </a:t>
            </a:r>
            <a:r>
              <a:rPr lang="ru-RU" sz="1400" spc="-10" dirty="0" smtClean="0"/>
              <a:t>сохранения</a:t>
            </a:r>
            <a:r>
              <a:rPr lang="ru-RU" sz="1400" spc="-5" dirty="0" smtClean="0"/>
              <a:t> </a:t>
            </a:r>
            <a:r>
              <a:rPr lang="ru-RU" sz="1400" dirty="0" smtClean="0"/>
              <a:t>и</a:t>
            </a:r>
            <a:r>
              <a:rPr lang="ru-RU" sz="1400" spc="5" dirty="0" smtClean="0"/>
              <a:t> </a:t>
            </a:r>
            <a:r>
              <a:rPr lang="ru-RU" sz="1400" spc="-5" dirty="0" smtClean="0"/>
              <a:t>(или)</a:t>
            </a:r>
            <a:r>
              <a:rPr lang="ru-RU" sz="1400" dirty="0" smtClean="0"/>
              <a:t> </a:t>
            </a:r>
            <a:r>
              <a:rPr lang="ru-RU" sz="1400" spc="-10" dirty="0" smtClean="0"/>
              <a:t>восстановления </a:t>
            </a:r>
            <a:r>
              <a:rPr lang="ru-RU" sz="1400" spc="-5" dirty="0" smtClean="0"/>
              <a:t> </a:t>
            </a:r>
            <a:r>
              <a:rPr lang="ru-RU" sz="1400" spc="-10" dirty="0" smtClean="0"/>
              <a:t>психологического</a:t>
            </a:r>
            <a:r>
              <a:rPr lang="ru-RU" sz="1400" spc="-80" dirty="0" smtClean="0"/>
              <a:t> </a:t>
            </a:r>
            <a:r>
              <a:rPr lang="ru-RU" sz="1400" spc="-5" dirty="0" smtClean="0"/>
              <a:t>здоровья</a:t>
            </a:r>
            <a:r>
              <a:rPr lang="ru-RU" sz="1400" spc="-35" dirty="0" smtClean="0"/>
              <a:t> </a:t>
            </a:r>
            <a:r>
              <a:rPr lang="ru-RU" sz="1400" spc="-10" dirty="0" smtClean="0"/>
              <a:t>детей</a:t>
            </a:r>
            <a:r>
              <a:rPr lang="ru-RU" sz="1400" spc="-15" dirty="0" smtClean="0"/>
              <a:t> </a:t>
            </a:r>
            <a:r>
              <a:rPr lang="ru-RU" sz="1400" spc="-10" dirty="0" smtClean="0"/>
              <a:t>ветеранов</a:t>
            </a:r>
            <a:r>
              <a:rPr lang="ru-RU" sz="1400" spc="-25" dirty="0" smtClean="0"/>
              <a:t> </a:t>
            </a:r>
            <a:r>
              <a:rPr lang="ru-RU" sz="1400" spc="-5" dirty="0" smtClean="0"/>
              <a:t>(участников)</a:t>
            </a:r>
            <a:r>
              <a:rPr lang="ru-RU" sz="1400" spc="-15" dirty="0" smtClean="0"/>
              <a:t> СВО</a:t>
            </a:r>
            <a:r>
              <a:rPr lang="ru-RU" sz="1200" dirty="0" smtClean="0"/>
              <a:t/>
            </a:r>
            <a:br>
              <a:rPr lang="ru-RU" sz="1200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/>
          <p:nvPr/>
        </p:nvSpPr>
        <p:spPr>
          <a:xfrm>
            <a:off x="447090" y="1165733"/>
            <a:ext cx="6445250" cy="635"/>
          </a:xfrm>
          <a:custGeom>
            <a:avLst/>
            <a:gdLst/>
            <a:ahLst/>
            <a:cxnLst/>
            <a:rect l="l" t="t" r="r" b="b"/>
            <a:pathLst>
              <a:path w="6445250" h="634">
                <a:moveTo>
                  <a:pt x="0" y="0"/>
                </a:moveTo>
                <a:lnTo>
                  <a:pt x="6445072" y="253"/>
                </a:lnTo>
              </a:path>
            </a:pathLst>
          </a:custGeom>
          <a:ln w="19050">
            <a:solidFill>
              <a:srgbClr val="4480C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6" name="object 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577581" y="220624"/>
            <a:ext cx="1020965" cy="945362"/>
          </a:xfrm>
          <a:prstGeom prst="rect">
            <a:avLst/>
          </a:prstGeom>
        </p:spPr>
      </p:pic>
      <p:sp>
        <p:nvSpPr>
          <p:cNvPr id="7" name="object 7"/>
          <p:cNvSpPr txBox="1"/>
          <p:nvPr/>
        </p:nvSpPr>
        <p:spPr>
          <a:xfrm>
            <a:off x="7104633" y="60197"/>
            <a:ext cx="1851660" cy="13068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31775" marR="222885" indent="86360">
              <a:lnSpc>
                <a:spcPct val="100000"/>
              </a:lnSpc>
              <a:spcBef>
                <a:spcPts val="105"/>
              </a:spcBef>
            </a:pPr>
            <a:r>
              <a:rPr sz="1100" b="1" dirty="0">
                <a:solidFill>
                  <a:srgbClr val="9F5800"/>
                </a:solidFill>
                <a:latin typeface="Arial"/>
                <a:cs typeface="Arial"/>
              </a:rPr>
              <a:t>Факт </a:t>
            </a:r>
            <a:r>
              <a:rPr sz="1100" b="1" spc="-5" dirty="0">
                <a:solidFill>
                  <a:srgbClr val="9F5800"/>
                </a:solidFill>
                <a:latin typeface="Arial"/>
                <a:cs typeface="Arial"/>
              </a:rPr>
              <a:t>проведения </a:t>
            </a:r>
            <a:r>
              <a:rPr sz="1100" b="1" dirty="0">
                <a:solidFill>
                  <a:srgbClr val="9F5800"/>
                </a:solidFill>
                <a:latin typeface="Arial"/>
                <a:cs typeface="Arial"/>
              </a:rPr>
              <a:t> ме</a:t>
            </a:r>
            <a:r>
              <a:rPr sz="1100" b="1" spc="-10" dirty="0">
                <a:solidFill>
                  <a:srgbClr val="9F5800"/>
                </a:solidFill>
                <a:latin typeface="Arial"/>
                <a:cs typeface="Arial"/>
              </a:rPr>
              <a:t>р</a:t>
            </a:r>
            <a:r>
              <a:rPr sz="1100" b="1" dirty="0">
                <a:solidFill>
                  <a:srgbClr val="9F5800"/>
                </a:solidFill>
                <a:latin typeface="Arial"/>
                <a:cs typeface="Arial"/>
              </a:rPr>
              <a:t>оприятий</a:t>
            </a:r>
            <a:r>
              <a:rPr sz="1100" b="1" spc="-50" dirty="0">
                <a:solidFill>
                  <a:srgbClr val="9F5800"/>
                </a:solidFill>
                <a:latin typeface="Arial"/>
                <a:cs typeface="Arial"/>
              </a:rPr>
              <a:t> </a:t>
            </a:r>
            <a:r>
              <a:rPr sz="1100" b="1" dirty="0">
                <a:solidFill>
                  <a:srgbClr val="9F5800"/>
                </a:solidFill>
                <a:latin typeface="Arial"/>
                <a:cs typeface="Arial"/>
              </a:rPr>
              <a:t>менее</a:t>
            </a:r>
            <a:endParaRPr sz="1100">
              <a:latin typeface="Arial"/>
              <a:cs typeface="Arial"/>
            </a:endParaRPr>
          </a:p>
          <a:p>
            <a:pPr marL="12700" marR="5080" algn="ctr">
              <a:lnSpc>
                <a:spcPct val="100000"/>
              </a:lnSpc>
              <a:tabLst>
                <a:tab pos="404495" algn="l"/>
                <a:tab pos="787400" algn="l"/>
              </a:tabLst>
            </a:pPr>
            <a:r>
              <a:rPr sz="1100" b="1" spc="-5" dirty="0">
                <a:solidFill>
                  <a:srgbClr val="9F5800"/>
                </a:solidFill>
                <a:latin typeface="Arial"/>
                <a:cs typeface="Arial"/>
              </a:rPr>
              <a:t>важный,</a:t>
            </a:r>
            <a:r>
              <a:rPr sz="1100" b="1" spc="-75" dirty="0">
                <a:solidFill>
                  <a:srgbClr val="9F5800"/>
                </a:solidFill>
                <a:latin typeface="Arial"/>
                <a:cs typeface="Arial"/>
              </a:rPr>
              <a:t> </a:t>
            </a:r>
            <a:r>
              <a:rPr sz="1100" b="1" spc="-5" dirty="0">
                <a:solidFill>
                  <a:srgbClr val="9F5800"/>
                </a:solidFill>
                <a:latin typeface="Arial"/>
                <a:cs typeface="Arial"/>
              </a:rPr>
              <a:t>чем</a:t>
            </a:r>
            <a:r>
              <a:rPr sz="1100" b="1" spc="-35" dirty="0">
                <a:solidFill>
                  <a:srgbClr val="9F5800"/>
                </a:solidFill>
                <a:latin typeface="Arial"/>
                <a:cs typeface="Arial"/>
              </a:rPr>
              <a:t> </a:t>
            </a:r>
            <a:r>
              <a:rPr sz="1100" b="1" dirty="0">
                <a:solidFill>
                  <a:srgbClr val="9F5800"/>
                </a:solidFill>
                <a:latin typeface="Arial"/>
                <a:cs typeface="Arial"/>
              </a:rPr>
              <a:t>особенности </a:t>
            </a:r>
            <a:r>
              <a:rPr sz="1100" b="1" spc="-290" dirty="0">
                <a:solidFill>
                  <a:srgbClr val="9F5800"/>
                </a:solidFill>
                <a:latin typeface="Arial"/>
                <a:cs typeface="Arial"/>
              </a:rPr>
              <a:t> </a:t>
            </a:r>
            <a:r>
              <a:rPr sz="1100" b="1" dirty="0">
                <a:solidFill>
                  <a:srgbClr val="9F5800"/>
                </a:solidFill>
                <a:latin typeface="Arial"/>
                <a:cs typeface="Arial"/>
              </a:rPr>
              <a:t>их	</a:t>
            </a:r>
            <a:r>
              <a:rPr sz="1100" b="1" spc="-5" dirty="0">
                <a:solidFill>
                  <a:srgbClr val="9F5800"/>
                </a:solidFill>
                <a:latin typeface="Arial"/>
                <a:cs typeface="Arial"/>
              </a:rPr>
              <a:t>проведения </a:t>
            </a:r>
            <a:r>
              <a:rPr sz="1100" b="1" spc="50" dirty="0">
                <a:solidFill>
                  <a:srgbClr val="9F5800"/>
                </a:solidFill>
                <a:latin typeface="Arial"/>
                <a:cs typeface="Arial"/>
              </a:rPr>
              <a:t> </a:t>
            </a:r>
            <a:r>
              <a:rPr sz="1000" b="1" i="1" spc="-5" dirty="0">
                <a:solidFill>
                  <a:srgbClr val="9F5800"/>
                </a:solidFill>
                <a:latin typeface="Arial"/>
                <a:cs typeface="Arial"/>
              </a:rPr>
              <a:t>(уровень	эмоциональной </a:t>
            </a:r>
            <a:r>
              <a:rPr sz="1000" b="1" i="1" dirty="0">
                <a:solidFill>
                  <a:srgbClr val="9F5800"/>
                </a:solidFill>
                <a:latin typeface="Arial"/>
                <a:cs typeface="Arial"/>
              </a:rPr>
              <a:t> </a:t>
            </a:r>
            <a:r>
              <a:rPr sz="1000" b="1" i="1" spc="-10" dirty="0">
                <a:solidFill>
                  <a:srgbClr val="9F5800"/>
                </a:solidFill>
                <a:latin typeface="Arial"/>
                <a:cs typeface="Arial"/>
              </a:rPr>
              <a:t>близости</a:t>
            </a:r>
            <a:r>
              <a:rPr sz="1000" b="1" i="1" spc="15" dirty="0">
                <a:solidFill>
                  <a:srgbClr val="9F5800"/>
                </a:solidFill>
                <a:latin typeface="Arial"/>
                <a:cs typeface="Arial"/>
              </a:rPr>
              <a:t> </a:t>
            </a:r>
            <a:r>
              <a:rPr sz="1000" b="1" i="1" spc="-5" dirty="0">
                <a:solidFill>
                  <a:srgbClr val="9F5800"/>
                </a:solidFill>
                <a:latin typeface="Arial"/>
                <a:cs typeface="Arial"/>
              </a:rPr>
              <a:t>и</a:t>
            </a:r>
            <a:r>
              <a:rPr sz="1000" b="1" i="1" dirty="0">
                <a:solidFill>
                  <a:srgbClr val="9F5800"/>
                </a:solidFill>
                <a:latin typeface="Arial"/>
                <a:cs typeface="Arial"/>
              </a:rPr>
              <a:t> </a:t>
            </a:r>
            <a:r>
              <a:rPr sz="1000" b="1" i="1" spc="-10" dirty="0">
                <a:solidFill>
                  <a:srgbClr val="9F5800"/>
                </a:solidFill>
                <a:latin typeface="Arial"/>
                <a:cs typeface="Arial"/>
              </a:rPr>
              <a:t>теплоты </a:t>
            </a:r>
            <a:r>
              <a:rPr sz="1000" b="1" i="1" spc="-5" dirty="0">
                <a:solidFill>
                  <a:srgbClr val="9F5800"/>
                </a:solidFill>
                <a:latin typeface="Arial"/>
                <a:cs typeface="Arial"/>
              </a:rPr>
              <a:t> </a:t>
            </a:r>
            <a:r>
              <a:rPr sz="1000" b="1" i="1" spc="-10" dirty="0">
                <a:solidFill>
                  <a:srgbClr val="9F5800"/>
                </a:solidFill>
                <a:latin typeface="Arial"/>
                <a:cs typeface="Arial"/>
              </a:rPr>
              <a:t>общения</a:t>
            </a:r>
            <a:r>
              <a:rPr sz="1000" b="1" i="1" spc="5" dirty="0">
                <a:solidFill>
                  <a:srgbClr val="9F5800"/>
                </a:solidFill>
                <a:latin typeface="Arial"/>
                <a:cs typeface="Arial"/>
              </a:rPr>
              <a:t> </a:t>
            </a:r>
            <a:r>
              <a:rPr sz="1000" b="1" i="1" spc="-10" dirty="0">
                <a:solidFill>
                  <a:srgbClr val="9F5800"/>
                </a:solidFill>
                <a:latin typeface="Arial"/>
                <a:cs typeface="Arial"/>
              </a:rPr>
              <a:t>педагогов</a:t>
            </a:r>
            <a:r>
              <a:rPr sz="1000" b="1" i="1" spc="5" dirty="0">
                <a:solidFill>
                  <a:srgbClr val="9F5800"/>
                </a:solidFill>
                <a:latin typeface="Arial"/>
                <a:cs typeface="Arial"/>
              </a:rPr>
              <a:t> </a:t>
            </a:r>
            <a:r>
              <a:rPr sz="1000" b="1" i="1" spc="-5" dirty="0">
                <a:solidFill>
                  <a:srgbClr val="9F5800"/>
                </a:solidFill>
                <a:latin typeface="Arial"/>
                <a:cs typeface="Arial"/>
              </a:rPr>
              <a:t>с </a:t>
            </a:r>
            <a:r>
              <a:rPr sz="1000" b="1" i="1" dirty="0">
                <a:solidFill>
                  <a:srgbClr val="9F5800"/>
                </a:solidFill>
                <a:latin typeface="Arial"/>
                <a:cs typeface="Arial"/>
              </a:rPr>
              <a:t> </a:t>
            </a:r>
            <a:r>
              <a:rPr sz="1000" b="1" i="1" spc="-10" dirty="0">
                <a:solidFill>
                  <a:srgbClr val="9F5800"/>
                </a:solidFill>
                <a:latin typeface="Arial"/>
                <a:cs typeface="Arial"/>
              </a:rPr>
              <a:t>обучающимися)</a:t>
            </a:r>
            <a:endParaRPr sz="10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92352" y="1193419"/>
            <a:ext cx="4460647" cy="1397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140460" marR="6350" indent="-1128395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solidFill>
                  <a:srgbClr val="9F5800"/>
                </a:solidFill>
                <a:latin typeface="Microsoft Sans Serif"/>
                <a:cs typeface="Microsoft Sans Serif"/>
              </a:rPr>
              <a:t>1.</a:t>
            </a:r>
            <a:r>
              <a:rPr sz="1800" spc="20" dirty="0">
                <a:solidFill>
                  <a:srgbClr val="9F5800"/>
                </a:solidFill>
                <a:latin typeface="Microsoft Sans Serif"/>
                <a:cs typeface="Microsoft Sans Serif"/>
              </a:rPr>
              <a:t> </a:t>
            </a:r>
            <a:r>
              <a:rPr sz="1800" spc="-15" dirty="0">
                <a:solidFill>
                  <a:srgbClr val="9F5800"/>
                </a:solidFill>
                <a:latin typeface="Microsoft Sans Serif"/>
                <a:cs typeface="Microsoft Sans Serif"/>
              </a:rPr>
              <a:t>Свободно</a:t>
            </a:r>
            <a:r>
              <a:rPr sz="1800" spc="15" dirty="0">
                <a:solidFill>
                  <a:srgbClr val="9F5800"/>
                </a:solidFill>
                <a:latin typeface="Microsoft Sans Serif"/>
                <a:cs typeface="Microsoft Sans Serif"/>
              </a:rPr>
              <a:t> </a:t>
            </a:r>
            <a:r>
              <a:rPr sz="1800" spc="-25" dirty="0">
                <a:solidFill>
                  <a:srgbClr val="9F5800"/>
                </a:solidFill>
                <a:latin typeface="Microsoft Sans Serif"/>
                <a:cs typeface="Microsoft Sans Serif"/>
              </a:rPr>
              <a:t>высказывать</a:t>
            </a:r>
            <a:r>
              <a:rPr sz="1800" spc="55" dirty="0">
                <a:solidFill>
                  <a:srgbClr val="9F5800"/>
                </a:solidFill>
                <a:latin typeface="Microsoft Sans Serif"/>
                <a:cs typeface="Microsoft Sans Serif"/>
              </a:rPr>
              <a:t> </a:t>
            </a:r>
            <a:r>
              <a:rPr sz="1800" spc="-10" dirty="0">
                <a:solidFill>
                  <a:srgbClr val="9F5800"/>
                </a:solidFill>
                <a:latin typeface="Microsoft Sans Serif"/>
                <a:cs typeface="Microsoft Sans Serif"/>
              </a:rPr>
              <a:t>свои</a:t>
            </a:r>
            <a:r>
              <a:rPr sz="1800" spc="5" dirty="0">
                <a:solidFill>
                  <a:srgbClr val="9F5800"/>
                </a:solidFill>
                <a:latin typeface="Microsoft Sans Serif"/>
                <a:cs typeface="Microsoft Sans Serif"/>
              </a:rPr>
              <a:t> </a:t>
            </a:r>
            <a:r>
              <a:rPr sz="1800" spc="-5" dirty="0">
                <a:solidFill>
                  <a:srgbClr val="9F5800"/>
                </a:solidFill>
                <a:latin typeface="Microsoft Sans Serif"/>
                <a:cs typeface="Microsoft Sans Serif"/>
              </a:rPr>
              <a:t>мысли</a:t>
            </a:r>
            <a:r>
              <a:rPr sz="1800" spc="15" dirty="0">
                <a:solidFill>
                  <a:srgbClr val="9F5800"/>
                </a:solidFill>
                <a:latin typeface="Microsoft Sans Serif"/>
                <a:cs typeface="Microsoft Sans Serif"/>
              </a:rPr>
              <a:t> </a:t>
            </a:r>
            <a:r>
              <a:rPr sz="1800" spc="-5" dirty="0">
                <a:solidFill>
                  <a:srgbClr val="9F5800"/>
                </a:solidFill>
                <a:latin typeface="Microsoft Sans Serif"/>
                <a:cs typeface="Microsoft Sans Serif"/>
              </a:rPr>
              <a:t>и </a:t>
            </a:r>
            <a:r>
              <a:rPr sz="1800" spc="-465" dirty="0">
                <a:solidFill>
                  <a:srgbClr val="9F5800"/>
                </a:solidFill>
                <a:latin typeface="Microsoft Sans Serif"/>
                <a:cs typeface="Microsoft Sans Serif"/>
              </a:rPr>
              <a:t> </a:t>
            </a:r>
            <a:r>
              <a:rPr sz="1800" spc="-20" dirty="0">
                <a:solidFill>
                  <a:srgbClr val="9F5800"/>
                </a:solidFill>
                <a:latin typeface="Microsoft Sans Serif"/>
                <a:cs typeface="Microsoft Sans Serif"/>
              </a:rPr>
              <a:t>выражать</a:t>
            </a:r>
            <a:r>
              <a:rPr sz="1800" spc="30" dirty="0">
                <a:solidFill>
                  <a:srgbClr val="9F5800"/>
                </a:solidFill>
                <a:latin typeface="Microsoft Sans Serif"/>
                <a:cs typeface="Microsoft Sans Serif"/>
              </a:rPr>
              <a:t> </a:t>
            </a:r>
            <a:r>
              <a:rPr sz="1800" spc="-15" dirty="0">
                <a:solidFill>
                  <a:srgbClr val="9F5800"/>
                </a:solidFill>
                <a:latin typeface="Microsoft Sans Serif"/>
                <a:cs typeface="Microsoft Sans Serif"/>
              </a:rPr>
              <a:t>чувства</a:t>
            </a:r>
            <a:r>
              <a:rPr sz="1800" b="1" i="1" spc="-15" dirty="0">
                <a:solidFill>
                  <a:srgbClr val="9F5800"/>
                </a:solidFill>
                <a:latin typeface="Arial"/>
                <a:cs typeface="Arial"/>
              </a:rPr>
              <a:t>,</a:t>
            </a:r>
            <a:endParaRPr sz="1800">
              <a:latin typeface="Arial"/>
              <a:cs typeface="Arial"/>
            </a:endParaRPr>
          </a:p>
          <a:p>
            <a:pPr marL="12065" marR="5080" algn="ctr">
              <a:lnSpc>
                <a:spcPct val="100000"/>
              </a:lnSpc>
            </a:pPr>
            <a:r>
              <a:rPr sz="1800" b="1" i="1" u="sng" dirty="0">
                <a:solidFill>
                  <a:srgbClr val="9F5800"/>
                </a:solidFill>
                <a:uFill>
                  <a:solidFill>
                    <a:srgbClr val="9F5800"/>
                  </a:solidFill>
                </a:uFill>
                <a:latin typeface="Arial"/>
                <a:cs typeface="Arial"/>
              </a:rPr>
              <a:t>не</a:t>
            </a:r>
            <a:r>
              <a:rPr sz="1800" b="1" i="1" u="sng" spc="-10" dirty="0">
                <a:solidFill>
                  <a:srgbClr val="9F5800"/>
                </a:solidFill>
                <a:uFill>
                  <a:solidFill>
                    <a:srgbClr val="9F5800"/>
                  </a:solidFill>
                </a:uFill>
                <a:latin typeface="Arial"/>
                <a:cs typeface="Arial"/>
              </a:rPr>
              <a:t> </a:t>
            </a:r>
            <a:r>
              <a:rPr sz="1800" b="1" i="1" u="sng" spc="-5" dirty="0">
                <a:solidFill>
                  <a:srgbClr val="9F5800"/>
                </a:solidFill>
                <a:uFill>
                  <a:solidFill>
                    <a:srgbClr val="9F5800"/>
                  </a:solidFill>
                </a:uFill>
                <a:latin typeface="Arial"/>
                <a:cs typeface="Arial"/>
              </a:rPr>
              <a:t>боясь осуждения</a:t>
            </a:r>
            <a:r>
              <a:rPr sz="1800" b="1" i="1" u="sng" dirty="0">
                <a:solidFill>
                  <a:srgbClr val="9F5800"/>
                </a:solidFill>
                <a:latin typeface="Arial"/>
                <a:cs typeface="Arial"/>
              </a:rPr>
              <a:t> </a:t>
            </a:r>
            <a:r>
              <a:rPr sz="1800" spc="10" dirty="0">
                <a:solidFill>
                  <a:srgbClr val="9F5800"/>
                </a:solidFill>
                <a:latin typeface="Microsoft Sans Serif"/>
                <a:cs typeface="Microsoft Sans Serif"/>
              </a:rPr>
              <a:t>со</a:t>
            </a:r>
            <a:r>
              <a:rPr sz="1800" spc="15" dirty="0">
                <a:solidFill>
                  <a:srgbClr val="9F5800"/>
                </a:solidFill>
                <a:latin typeface="Microsoft Sans Serif"/>
                <a:cs typeface="Microsoft Sans Serif"/>
              </a:rPr>
              <a:t> </a:t>
            </a:r>
            <a:r>
              <a:rPr sz="1800" spc="-10" dirty="0">
                <a:solidFill>
                  <a:srgbClr val="9F5800"/>
                </a:solidFill>
                <a:latin typeface="Microsoft Sans Serif"/>
                <a:cs typeface="Microsoft Sans Serif"/>
              </a:rPr>
              <a:t>стороны</a:t>
            </a:r>
            <a:r>
              <a:rPr sz="1800" spc="20" dirty="0">
                <a:solidFill>
                  <a:srgbClr val="9F5800"/>
                </a:solidFill>
                <a:latin typeface="Microsoft Sans Serif"/>
                <a:cs typeface="Microsoft Sans Serif"/>
              </a:rPr>
              <a:t> </a:t>
            </a:r>
            <a:r>
              <a:rPr sz="1800" spc="-10" dirty="0">
                <a:solidFill>
                  <a:srgbClr val="9F5800"/>
                </a:solidFill>
                <a:latin typeface="Microsoft Sans Serif"/>
                <a:cs typeface="Microsoft Sans Serif"/>
              </a:rPr>
              <a:t>своих </a:t>
            </a:r>
            <a:r>
              <a:rPr sz="1800" spc="-465" dirty="0">
                <a:solidFill>
                  <a:srgbClr val="9F5800"/>
                </a:solidFill>
                <a:latin typeface="Microsoft Sans Serif"/>
                <a:cs typeface="Microsoft Sans Serif"/>
              </a:rPr>
              <a:t> </a:t>
            </a:r>
            <a:r>
              <a:rPr sz="1800" spc="-20" dirty="0">
                <a:solidFill>
                  <a:srgbClr val="9F5800"/>
                </a:solidFill>
                <a:latin typeface="Microsoft Sans Serif"/>
                <a:cs typeface="Microsoft Sans Serif"/>
              </a:rPr>
              <a:t>одноклассников</a:t>
            </a:r>
            <a:r>
              <a:rPr sz="1800" dirty="0">
                <a:solidFill>
                  <a:srgbClr val="9F5800"/>
                </a:solidFill>
                <a:latin typeface="Microsoft Sans Serif"/>
                <a:cs typeface="Microsoft Sans Serif"/>
              </a:rPr>
              <a:t> /</a:t>
            </a:r>
            <a:r>
              <a:rPr sz="1800" spc="25" dirty="0">
                <a:solidFill>
                  <a:srgbClr val="9F5800"/>
                </a:solidFill>
                <a:latin typeface="Microsoft Sans Serif"/>
                <a:cs typeface="Microsoft Sans Serif"/>
              </a:rPr>
              <a:t> </a:t>
            </a:r>
            <a:r>
              <a:rPr sz="1800" spc="-25" dirty="0">
                <a:solidFill>
                  <a:srgbClr val="9F5800"/>
                </a:solidFill>
                <a:latin typeface="Microsoft Sans Serif"/>
                <a:cs typeface="Microsoft Sans Serif"/>
              </a:rPr>
              <a:t>одногруппников</a:t>
            </a:r>
            <a:r>
              <a:rPr sz="1800" spc="65" dirty="0">
                <a:solidFill>
                  <a:srgbClr val="9F5800"/>
                </a:solidFill>
                <a:latin typeface="Microsoft Sans Serif"/>
                <a:cs typeface="Microsoft Sans Serif"/>
              </a:rPr>
              <a:t> </a:t>
            </a:r>
            <a:r>
              <a:rPr sz="1800" spc="5" dirty="0">
                <a:solidFill>
                  <a:srgbClr val="9F5800"/>
                </a:solidFill>
                <a:latin typeface="Microsoft Sans Serif"/>
                <a:cs typeface="Microsoft Sans Serif"/>
              </a:rPr>
              <a:t>или </a:t>
            </a:r>
            <a:r>
              <a:rPr sz="1800" spc="10" dirty="0">
                <a:solidFill>
                  <a:srgbClr val="9F5800"/>
                </a:solidFill>
                <a:latin typeface="Microsoft Sans Serif"/>
                <a:cs typeface="Microsoft Sans Serif"/>
              </a:rPr>
              <a:t> </a:t>
            </a:r>
            <a:r>
              <a:rPr sz="1800" spc="-20" dirty="0">
                <a:solidFill>
                  <a:srgbClr val="9F5800"/>
                </a:solidFill>
                <a:latin typeface="Microsoft Sans Serif"/>
                <a:cs typeface="Microsoft Sans Serif"/>
              </a:rPr>
              <a:t>учителей</a:t>
            </a:r>
            <a:r>
              <a:rPr sz="1800" spc="25" dirty="0">
                <a:solidFill>
                  <a:srgbClr val="9F5800"/>
                </a:solidFill>
                <a:latin typeface="Microsoft Sans Serif"/>
                <a:cs typeface="Microsoft Sans Serif"/>
              </a:rPr>
              <a:t> </a:t>
            </a:r>
            <a:r>
              <a:rPr sz="1800" dirty="0">
                <a:solidFill>
                  <a:srgbClr val="9F5800"/>
                </a:solidFill>
                <a:latin typeface="Microsoft Sans Serif"/>
                <a:cs typeface="Microsoft Sans Serif"/>
              </a:rPr>
              <a:t>/</a:t>
            </a:r>
            <a:r>
              <a:rPr sz="1800" spc="15" dirty="0">
                <a:solidFill>
                  <a:srgbClr val="9F5800"/>
                </a:solidFill>
                <a:latin typeface="Microsoft Sans Serif"/>
                <a:cs typeface="Microsoft Sans Serif"/>
              </a:rPr>
              <a:t> </a:t>
            </a:r>
            <a:r>
              <a:rPr sz="1800" spc="-20" dirty="0">
                <a:solidFill>
                  <a:srgbClr val="9F5800"/>
                </a:solidFill>
                <a:latin typeface="Microsoft Sans Serif"/>
                <a:cs typeface="Microsoft Sans Serif"/>
              </a:rPr>
              <a:t>преподавателей</a:t>
            </a:r>
            <a:endParaRPr sz="1800">
              <a:latin typeface="Microsoft Sans Serif"/>
              <a:cs typeface="Microsoft Sans Serif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105400" y="1932177"/>
            <a:ext cx="3766692" cy="19462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085850" marR="361315" indent="-71374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solidFill>
                  <a:srgbClr val="9F5800"/>
                </a:solidFill>
                <a:latin typeface="Microsoft Sans Serif"/>
                <a:cs typeface="Microsoft Sans Serif"/>
              </a:rPr>
              <a:t>2. </a:t>
            </a:r>
            <a:r>
              <a:rPr sz="1800" spc="-25" dirty="0">
                <a:solidFill>
                  <a:srgbClr val="9F5800"/>
                </a:solidFill>
                <a:latin typeface="Microsoft Sans Serif"/>
                <a:cs typeface="Microsoft Sans Serif"/>
              </a:rPr>
              <a:t>Работа </a:t>
            </a:r>
            <a:r>
              <a:rPr sz="1800" dirty="0">
                <a:solidFill>
                  <a:srgbClr val="9F5800"/>
                </a:solidFill>
                <a:latin typeface="Microsoft Sans Serif"/>
                <a:cs typeface="Microsoft Sans Serif"/>
              </a:rPr>
              <a:t>с </a:t>
            </a:r>
            <a:r>
              <a:rPr sz="1800" spc="-20" dirty="0">
                <a:solidFill>
                  <a:srgbClr val="9F5800"/>
                </a:solidFill>
                <a:latin typeface="Microsoft Sans Serif"/>
                <a:cs typeface="Microsoft Sans Serif"/>
              </a:rPr>
              <a:t>переживаниями </a:t>
            </a:r>
            <a:r>
              <a:rPr sz="1800" spc="-465" dirty="0">
                <a:solidFill>
                  <a:srgbClr val="9F5800"/>
                </a:solidFill>
                <a:latin typeface="Microsoft Sans Serif"/>
                <a:cs typeface="Microsoft Sans Serif"/>
              </a:rPr>
              <a:t> </a:t>
            </a:r>
            <a:r>
              <a:rPr sz="1800" spc="-15" dirty="0">
                <a:solidFill>
                  <a:srgbClr val="9F5800"/>
                </a:solidFill>
                <a:latin typeface="Microsoft Sans Serif"/>
                <a:cs typeface="Microsoft Sans Serif"/>
              </a:rPr>
              <a:t>обучающихся,</a:t>
            </a:r>
            <a:endParaRPr sz="1800">
              <a:latin typeface="Microsoft Sans Serif"/>
              <a:cs typeface="Microsoft Sans Serif"/>
            </a:endParaRPr>
          </a:p>
          <a:p>
            <a:pPr marL="2540" algn="ctr">
              <a:lnSpc>
                <a:spcPct val="100000"/>
              </a:lnSpc>
            </a:pPr>
            <a:r>
              <a:rPr sz="1800" spc="-20" dirty="0">
                <a:solidFill>
                  <a:srgbClr val="9F5800"/>
                </a:solidFill>
                <a:latin typeface="Microsoft Sans Serif"/>
                <a:cs typeface="Microsoft Sans Serif"/>
              </a:rPr>
              <a:t>помощь</a:t>
            </a:r>
            <a:r>
              <a:rPr sz="1800" spc="25" dirty="0">
                <a:solidFill>
                  <a:srgbClr val="9F5800"/>
                </a:solidFill>
                <a:latin typeface="Microsoft Sans Serif"/>
                <a:cs typeface="Microsoft Sans Serif"/>
              </a:rPr>
              <a:t> </a:t>
            </a:r>
            <a:r>
              <a:rPr sz="1800" spc="-25" dirty="0">
                <a:solidFill>
                  <a:srgbClr val="9F5800"/>
                </a:solidFill>
                <a:latin typeface="Microsoft Sans Serif"/>
                <a:cs typeface="Microsoft Sans Serif"/>
              </a:rPr>
              <a:t>им</a:t>
            </a:r>
            <a:r>
              <a:rPr sz="1800" dirty="0">
                <a:solidFill>
                  <a:srgbClr val="9F5800"/>
                </a:solidFill>
                <a:latin typeface="Microsoft Sans Serif"/>
                <a:cs typeface="Microsoft Sans Serif"/>
              </a:rPr>
              <a:t> в</a:t>
            </a:r>
            <a:r>
              <a:rPr sz="1800" spc="20" dirty="0">
                <a:solidFill>
                  <a:srgbClr val="9F5800"/>
                </a:solidFill>
                <a:latin typeface="Microsoft Sans Serif"/>
                <a:cs typeface="Microsoft Sans Serif"/>
              </a:rPr>
              <a:t> </a:t>
            </a:r>
            <a:r>
              <a:rPr sz="1800" spc="-15" dirty="0">
                <a:solidFill>
                  <a:srgbClr val="9F5800"/>
                </a:solidFill>
                <a:latin typeface="Microsoft Sans Serif"/>
                <a:cs typeface="Microsoft Sans Serif"/>
              </a:rPr>
              <a:t>выражении</a:t>
            </a:r>
            <a:r>
              <a:rPr sz="1800" spc="10" dirty="0">
                <a:solidFill>
                  <a:srgbClr val="9F5800"/>
                </a:solidFill>
                <a:latin typeface="Microsoft Sans Serif"/>
                <a:cs typeface="Microsoft Sans Serif"/>
              </a:rPr>
              <a:t> </a:t>
            </a:r>
            <a:r>
              <a:rPr sz="1800" spc="-5" dirty="0">
                <a:solidFill>
                  <a:srgbClr val="9F5800"/>
                </a:solidFill>
                <a:latin typeface="Microsoft Sans Serif"/>
                <a:cs typeface="Microsoft Sans Serif"/>
              </a:rPr>
              <a:t>эмоций,</a:t>
            </a:r>
            <a:endParaRPr sz="1800">
              <a:latin typeface="Microsoft Sans Serif"/>
              <a:cs typeface="Microsoft Sans Serif"/>
            </a:endParaRPr>
          </a:p>
          <a:p>
            <a:pPr marL="1905" algn="ctr">
              <a:lnSpc>
                <a:spcPct val="100000"/>
              </a:lnSpc>
            </a:pPr>
            <a:r>
              <a:rPr sz="1800" spc="-15" dirty="0">
                <a:solidFill>
                  <a:srgbClr val="9F5800"/>
                </a:solidFill>
                <a:latin typeface="Microsoft Sans Serif"/>
                <a:cs typeface="Microsoft Sans Serif"/>
              </a:rPr>
              <a:t>понимание</a:t>
            </a:r>
            <a:r>
              <a:rPr sz="1800" spc="-5" dirty="0">
                <a:solidFill>
                  <a:srgbClr val="9F5800"/>
                </a:solidFill>
                <a:latin typeface="Microsoft Sans Serif"/>
                <a:cs typeface="Microsoft Sans Serif"/>
              </a:rPr>
              <a:t> </a:t>
            </a:r>
            <a:r>
              <a:rPr sz="1800" spc="-25" dirty="0">
                <a:solidFill>
                  <a:srgbClr val="9F5800"/>
                </a:solidFill>
                <a:latin typeface="Microsoft Sans Serif"/>
                <a:cs typeface="Microsoft Sans Serif"/>
              </a:rPr>
              <a:t>того,</a:t>
            </a:r>
            <a:r>
              <a:rPr sz="1800" dirty="0">
                <a:solidFill>
                  <a:srgbClr val="9F5800"/>
                </a:solidFill>
                <a:latin typeface="Microsoft Sans Serif"/>
                <a:cs typeface="Microsoft Sans Serif"/>
              </a:rPr>
              <a:t> </a:t>
            </a:r>
            <a:r>
              <a:rPr sz="1800" spc="-15" dirty="0">
                <a:solidFill>
                  <a:srgbClr val="9F5800"/>
                </a:solidFill>
                <a:latin typeface="Microsoft Sans Serif"/>
                <a:cs typeface="Microsoft Sans Serif"/>
              </a:rPr>
              <a:t>что</a:t>
            </a:r>
            <a:endParaRPr sz="1800">
              <a:latin typeface="Microsoft Sans Serif"/>
              <a:cs typeface="Microsoft Sans Serif"/>
            </a:endParaRPr>
          </a:p>
          <a:p>
            <a:pPr marL="12700" marR="5080" indent="1270" algn="ctr">
              <a:lnSpc>
                <a:spcPct val="100000"/>
              </a:lnSpc>
            </a:pPr>
            <a:r>
              <a:rPr sz="1800" b="1" i="1" u="sng" spc="-20" dirty="0">
                <a:solidFill>
                  <a:srgbClr val="9F5800"/>
                </a:solidFill>
                <a:uFill>
                  <a:solidFill>
                    <a:srgbClr val="9F5800"/>
                  </a:solidFill>
                </a:uFill>
                <a:latin typeface="Arial"/>
                <a:cs typeface="Arial"/>
              </a:rPr>
              <a:t>все</a:t>
            </a:r>
            <a:r>
              <a:rPr sz="1800" b="1" i="1" u="sng" spc="-25" dirty="0">
                <a:solidFill>
                  <a:srgbClr val="9F5800"/>
                </a:solidFill>
                <a:uFill>
                  <a:solidFill>
                    <a:srgbClr val="9F5800"/>
                  </a:solidFill>
                </a:uFill>
                <a:latin typeface="Arial"/>
                <a:cs typeface="Arial"/>
              </a:rPr>
              <a:t> </a:t>
            </a:r>
            <a:r>
              <a:rPr sz="1800" b="1" i="1" u="sng" spc="-15" dirty="0">
                <a:solidFill>
                  <a:srgbClr val="9F5800"/>
                </a:solidFill>
                <a:uFill>
                  <a:solidFill>
                    <a:srgbClr val="9F5800"/>
                  </a:solidFill>
                </a:uFill>
                <a:latin typeface="Arial"/>
                <a:cs typeface="Arial"/>
              </a:rPr>
              <a:t>чувства</a:t>
            </a:r>
            <a:r>
              <a:rPr sz="1800" b="1" i="1" u="sng" spc="-5" dirty="0">
                <a:solidFill>
                  <a:srgbClr val="9F5800"/>
                </a:solidFill>
                <a:uFill>
                  <a:solidFill>
                    <a:srgbClr val="9F5800"/>
                  </a:solidFill>
                </a:uFill>
                <a:latin typeface="Arial"/>
                <a:cs typeface="Arial"/>
              </a:rPr>
              <a:t> имеют </a:t>
            </a:r>
            <a:r>
              <a:rPr sz="1800" b="1" i="1" u="sng" spc="-10" dirty="0">
                <a:solidFill>
                  <a:srgbClr val="9F5800"/>
                </a:solidFill>
                <a:uFill>
                  <a:solidFill>
                    <a:srgbClr val="9F5800"/>
                  </a:solidFill>
                </a:uFill>
                <a:latin typeface="Arial"/>
                <a:cs typeface="Arial"/>
              </a:rPr>
              <a:t>право </a:t>
            </a:r>
            <a:r>
              <a:rPr sz="1800" b="1" i="1" u="sng" dirty="0">
                <a:solidFill>
                  <a:srgbClr val="9F5800"/>
                </a:solidFill>
                <a:uFill>
                  <a:solidFill>
                    <a:srgbClr val="9F5800"/>
                  </a:solidFill>
                </a:uFill>
                <a:latin typeface="Arial"/>
                <a:cs typeface="Arial"/>
              </a:rPr>
              <a:t>на </a:t>
            </a:r>
            <a:r>
              <a:rPr sz="1800" b="1" i="1" u="sng" spc="5" dirty="0">
                <a:solidFill>
                  <a:srgbClr val="9F5800"/>
                </a:solidFill>
                <a:latin typeface="Arial"/>
                <a:cs typeface="Arial"/>
              </a:rPr>
              <a:t> </a:t>
            </a:r>
            <a:r>
              <a:rPr sz="1800" b="1" i="1" u="sng" spc="-15" dirty="0">
                <a:solidFill>
                  <a:srgbClr val="9F5800"/>
                </a:solidFill>
                <a:uFill>
                  <a:solidFill>
                    <a:srgbClr val="9F5800"/>
                  </a:solidFill>
                </a:uFill>
                <a:latin typeface="Arial"/>
                <a:cs typeface="Arial"/>
              </a:rPr>
              <a:t>существование </a:t>
            </a:r>
            <a:r>
              <a:rPr sz="1800" b="1" i="1" u="sng" dirty="0">
                <a:solidFill>
                  <a:srgbClr val="9F5800"/>
                </a:solidFill>
                <a:uFill>
                  <a:solidFill>
                    <a:srgbClr val="9F5800"/>
                  </a:solidFill>
                </a:uFill>
                <a:latin typeface="Arial"/>
                <a:cs typeface="Arial"/>
              </a:rPr>
              <a:t>и </a:t>
            </a:r>
            <a:r>
              <a:rPr sz="1800" b="1" i="1" u="sng" spc="-5" dirty="0">
                <a:solidFill>
                  <a:srgbClr val="9F5800"/>
                </a:solidFill>
                <a:uFill>
                  <a:solidFill>
                    <a:srgbClr val="9F5800"/>
                  </a:solidFill>
                </a:uFill>
                <a:latin typeface="Arial"/>
                <a:cs typeface="Arial"/>
              </a:rPr>
              <a:t>нормальны </a:t>
            </a:r>
            <a:r>
              <a:rPr sz="1800" b="1" i="1" u="sng" dirty="0">
                <a:solidFill>
                  <a:srgbClr val="9F5800"/>
                </a:solidFill>
                <a:uFill>
                  <a:solidFill>
                    <a:srgbClr val="9F5800"/>
                  </a:solidFill>
                </a:uFill>
                <a:latin typeface="Arial"/>
                <a:cs typeface="Arial"/>
              </a:rPr>
              <a:t>в </a:t>
            </a:r>
            <a:r>
              <a:rPr sz="1800" b="1" i="1" u="sng" spc="-490" dirty="0">
                <a:solidFill>
                  <a:srgbClr val="9F5800"/>
                </a:solidFill>
                <a:latin typeface="Arial"/>
                <a:cs typeface="Arial"/>
              </a:rPr>
              <a:t> </a:t>
            </a:r>
            <a:r>
              <a:rPr sz="1800" b="1" i="1" u="sng" spc="-10" dirty="0">
                <a:solidFill>
                  <a:srgbClr val="9F5800"/>
                </a:solidFill>
                <a:uFill>
                  <a:solidFill>
                    <a:srgbClr val="9F5800"/>
                  </a:solidFill>
                </a:uFill>
                <a:latin typeface="Arial"/>
                <a:cs typeface="Arial"/>
              </a:rPr>
              <a:t>тяжелой</a:t>
            </a:r>
            <a:r>
              <a:rPr sz="1800" b="1" i="1" u="sng" spc="15" dirty="0">
                <a:solidFill>
                  <a:srgbClr val="9F5800"/>
                </a:solidFill>
                <a:uFill>
                  <a:solidFill>
                    <a:srgbClr val="9F5800"/>
                  </a:solidFill>
                </a:uFill>
                <a:latin typeface="Arial"/>
                <a:cs typeface="Arial"/>
              </a:rPr>
              <a:t> </a:t>
            </a:r>
            <a:r>
              <a:rPr sz="1800" b="1" i="1" u="sng" spc="-10" dirty="0">
                <a:solidFill>
                  <a:srgbClr val="9F5800"/>
                </a:solidFill>
                <a:uFill>
                  <a:solidFill>
                    <a:srgbClr val="9F5800"/>
                  </a:solidFill>
                </a:uFill>
                <a:latin typeface="Arial"/>
                <a:cs typeface="Arial"/>
              </a:rPr>
              <a:t>ситуации</a:t>
            </a:r>
            <a:endParaRPr sz="1800" u="sng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57200" y="3181350"/>
            <a:ext cx="4419600" cy="1397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15620" marR="506730" indent="5715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solidFill>
                  <a:srgbClr val="9F5800"/>
                </a:solidFill>
                <a:latin typeface="Microsoft Sans Serif"/>
                <a:cs typeface="Microsoft Sans Serif"/>
              </a:rPr>
              <a:t>3.</a:t>
            </a:r>
            <a:r>
              <a:rPr sz="1800" spc="15" dirty="0">
                <a:solidFill>
                  <a:srgbClr val="9F5800"/>
                </a:solidFill>
                <a:latin typeface="Microsoft Sans Serif"/>
                <a:cs typeface="Microsoft Sans Serif"/>
              </a:rPr>
              <a:t> </a:t>
            </a:r>
            <a:r>
              <a:rPr sz="1800" spc="-20" dirty="0">
                <a:solidFill>
                  <a:srgbClr val="9F5800"/>
                </a:solidFill>
                <a:latin typeface="Microsoft Sans Serif"/>
                <a:cs typeface="Microsoft Sans Serif"/>
              </a:rPr>
              <a:t>Сверстники</a:t>
            </a:r>
            <a:r>
              <a:rPr sz="1800" spc="55" dirty="0">
                <a:solidFill>
                  <a:srgbClr val="9F5800"/>
                </a:solidFill>
                <a:latin typeface="Microsoft Sans Serif"/>
                <a:cs typeface="Microsoft Sans Serif"/>
              </a:rPr>
              <a:t> </a:t>
            </a:r>
            <a:r>
              <a:rPr sz="1800" spc="-25" dirty="0">
                <a:solidFill>
                  <a:srgbClr val="9F5800"/>
                </a:solidFill>
                <a:latin typeface="Microsoft Sans Serif"/>
                <a:cs typeface="Microsoft Sans Serif"/>
              </a:rPr>
              <a:t>могут</a:t>
            </a:r>
            <a:r>
              <a:rPr sz="1800" spc="45" dirty="0">
                <a:solidFill>
                  <a:srgbClr val="9F5800"/>
                </a:solidFill>
                <a:latin typeface="Microsoft Sans Serif"/>
                <a:cs typeface="Microsoft Sans Serif"/>
              </a:rPr>
              <a:t> </a:t>
            </a:r>
            <a:r>
              <a:rPr sz="1800" spc="-30" dirty="0">
                <a:solidFill>
                  <a:srgbClr val="9F5800"/>
                </a:solidFill>
                <a:latin typeface="Microsoft Sans Serif"/>
                <a:cs typeface="Microsoft Sans Serif"/>
              </a:rPr>
              <a:t>помочь </a:t>
            </a:r>
            <a:r>
              <a:rPr sz="1800" spc="-465" dirty="0">
                <a:solidFill>
                  <a:srgbClr val="9F5800"/>
                </a:solidFill>
                <a:latin typeface="Microsoft Sans Serif"/>
                <a:cs typeface="Microsoft Sans Serif"/>
              </a:rPr>
              <a:t> </a:t>
            </a:r>
            <a:r>
              <a:rPr sz="1800" spc="-20" dirty="0">
                <a:solidFill>
                  <a:srgbClr val="9F5800"/>
                </a:solidFill>
                <a:latin typeface="Microsoft Sans Serif"/>
                <a:cs typeface="Microsoft Sans Serif"/>
              </a:rPr>
              <a:t>обучающемуся</a:t>
            </a:r>
            <a:r>
              <a:rPr sz="1800" spc="40" dirty="0">
                <a:solidFill>
                  <a:srgbClr val="9F5800"/>
                </a:solidFill>
                <a:latin typeface="Microsoft Sans Serif"/>
                <a:cs typeface="Microsoft Sans Serif"/>
              </a:rPr>
              <a:t> </a:t>
            </a:r>
            <a:r>
              <a:rPr sz="1800" spc="-10" dirty="0">
                <a:solidFill>
                  <a:srgbClr val="9F5800"/>
                </a:solidFill>
                <a:latin typeface="Microsoft Sans Serif"/>
                <a:cs typeface="Microsoft Sans Serif"/>
              </a:rPr>
              <a:t>справиться</a:t>
            </a:r>
            <a:r>
              <a:rPr sz="1800" dirty="0">
                <a:solidFill>
                  <a:srgbClr val="9F5800"/>
                </a:solidFill>
                <a:latin typeface="Microsoft Sans Serif"/>
                <a:cs typeface="Microsoft Sans Serif"/>
              </a:rPr>
              <a:t> с</a:t>
            </a:r>
            <a:endParaRPr sz="1800">
              <a:latin typeface="Microsoft Sans Serif"/>
              <a:cs typeface="Microsoft Sans Serif"/>
            </a:endParaRPr>
          </a:p>
          <a:p>
            <a:pPr marL="12700" marR="5080" algn="ctr">
              <a:lnSpc>
                <a:spcPct val="100000"/>
              </a:lnSpc>
            </a:pPr>
            <a:r>
              <a:rPr sz="1800" spc="-20" dirty="0">
                <a:solidFill>
                  <a:srgbClr val="9F5800"/>
                </a:solidFill>
                <a:latin typeface="Microsoft Sans Serif"/>
                <a:cs typeface="Microsoft Sans Serif"/>
              </a:rPr>
              <a:t>переживаниями</a:t>
            </a:r>
            <a:r>
              <a:rPr sz="1800" spc="20" dirty="0">
                <a:solidFill>
                  <a:srgbClr val="9F5800"/>
                </a:solidFill>
                <a:latin typeface="Microsoft Sans Serif"/>
                <a:cs typeface="Microsoft Sans Serif"/>
              </a:rPr>
              <a:t> </a:t>
            </a:r>
            <a:r>
              <a:rPr sz="1800" spc="-5" dirty="0">
                <a:solidFill>
                  <a:srgbClr val="9F5800"/>
                </a:solidFill>
                <a:latin typeface="Microsoft Sans Serif"/>
                <a:cs typeface="Microsoft Sans Serif"/>
              </a:rPr>
              <a:t>и</a:t>
            </a:r>
            <a:r>
              <a:rPr sz="1800" spc="5" dirty="0">
                <a:solidFill>
                  <a:srgbClr val="9F5800"/>
                </a:solidFill>
                <a:latin typeface="Microsoft Sans Serif"/>
                <a:cs typeface="Microsoft Sans Serif"/>
              </a:rPr>
              <a:t> </a:t>
            </a:r>
            <a:r>
              <a:rPr sz="1800" spc="-15" dirty="0">
                <a:solidFill>
                  <a:srgbClr val="9F5800"/>
                </a:solidFill>
                <a:latin typeface="Microsoft Sans Serif"/>
                <a:cs typeface="Microsoft Sans Serif"/>
              </a:rPr>
              <a:t>вложить</a:t>
            </a:r>
            <a:r>
              <a:rPr sz="1800" spc="-10" dirty="0">
                <a:solidFill>
                  <a:srgbClr val="9F5800"/>
                </a:solidFill>
                <a:latin typeface="Microsoft Sans Serif"/>
                <a:cs typeface="Microsoft Sans Serif"/>
              </a:rPr>
              <a:t> </a:t>
            </a:r>
            <a:r>
              <a:rPr sz="1800" dirty="0">
                <a:solidFill>
                  <a:srgbClr val="9F5800"/>
                </a:solidFill>
                <a:latin typeface="Microsoft Sans Serif"/>
                <a:cs typeface="Microsoft Sans Serif"/>
              </a:rPr>
              <a:t>в</a:t>
            </a:r>
            <a:r>
              <a:rPr sz="1800" spc="15" dirty="0">
                <a:solidFill>
                  <a:srgbClr val="9F5800"/>
                </a:solidFill>
                <a:latin typeface="Microsoft Sans Serif"/>
                <a:cs typeface="Microsoft Sans Serif"/>
              </a:rPr>
              <a:t> </a:t>
            </a:r>
            <a:r>
              <a:rPr sz="1800" spc="-20" dirty="0">
                <a:solidFill>
                  <a:srgbClr val="9F5800"/>
                </a:solidFill>
                <a:latin typeface="Microsoft Sans Serif"/>
                <a:cs typeface="Microsoft Sans Serif"/>
              </a:rPr>
              <a:t>сознание </a:t>
            </a:r>
            <a:r>
              <a:rPr sz="1800" spc="-465" dirty="0">
                <a:solidFill>
                  <a:srgbClr val="9F5800"/>
                </a:solidFill>
                <a:latin typeface="Microsoft Sans Serif"/>
                <a:cs typeface="Microsoft Sans Serif"/>
              </a:rPr>
              <a:t> </a:t>
            </a:r>
            <a:r>
              <a:rPr sz="1800" spc="-5" dirty="0">
                <a:solidFill>
                  <a:srgbClr val="9F5800"/>
                </a:solidFill>
                <a:latin typeface="Microsoft Sans Serif"/>
                <a:cs typeface="Microsoft Sans Serif"/>
              </a:rPr>
              <a:t>мысль</a:t>
            </a:r>
            <a:r>
              <a:rPr sz="1800" spc="15" dirty="0">
                <a:solidFill>
                  <a:srgbClr val="9F5800"/>
                </a:solidFill>
                <a:latin typeface="Microsoft Sans Serif"/>
                <a:cs typeface="Microsoft Sans Serif"/>
              </a:rPr>
              <a:t> </a:t>
            </a:r>
            <a:r>
              <a:rPr sz="1800" dirty="0">
                <a:solidFill>
                  <a:srgbClr val="9F5800"/>
                </a:solidFill>
                <a:latin typeface="Microsoft Sans Serif"/>
                <a:cs typeface="Microsoft Sans Serif"/>
              </a:rPr>
              <a:t>о</a:t>
            </a:r>
            <a:r>
              <a:rPr sz="1800" spc="10" dirty="0">
                <a:solidFill>
                  <a:srgbClr val="9F5800"/>
                </a:solidFill>
                <a:latin typeface="Microsoft Sans Serif"/>
                <a:cs typeface="Microsoft Sans Serif"/>
              </a:rPr>
              <a:t> </a:t>
            </a:r>
            <a:r>
              <a:rPr sz="1800" spc="-20" dirty="0">
                <a:solidFill>
                  <a:srgbClr val="9F5800"/>
                </a:solidFill>
                <a:latin typeface="Microsoft Sans Serif"/>
                <a:cs typeface="Microsoft Sans Serif"/>
              </a:rPr>
              <a:t>том,</a:t>
            </a:r>
            <a:r>
              <a:rPr sz="1800" spc="15" dirty="0">
                <a:solidFill>
                  <a:srgbClr val="9F5800"/>
                </a:solidFill>
                <a:latin typeface="Microsoft Sans Serif"/>
                <a:cs typeface="Microsoft Sans Serif"/>
              </a:rPr>
              <a:t> </a:t>
            </a:r>
            <a:r>
              <a:rPr sz="1800" spc="-15" dirty="0">
                <a:solidFill>
                  <a:srgbClr val="9F5800"/>
                </a:solidFill>
                <a:latin typeface="Microsoft Sans Serif"/>
                <a:cs typeface="Microsoft Sans Serif"/>
              </a:rPr>
              <a:t>что</a:t>
            </a:r>
            <a:r>
              <a:rPr sz="1800" dirty="0">
                <a:solidFill>
                  <a:srgbClr val="9F5800"/>
                </a:solidFill>
                <a:latin typeface="Microsoft Sans Serif"/>
                <a:cs typeface="Microsoft Sans Serif"/>
              </a:rPr>
              <a:t> </a:t>
            </a:r>
            <a:r>
              <a:rPr sz="1800" b="1" i="1" u="sng" spc="-20" dirty="0">
                <a:solidFill>
                  <a:srgbClr val="9F5800"/>
                </a:solidFill>
                <a:uFill>
                  <a:solidFill>
                    <a:srgbClr val="9F5800"/>
                  </a:solidFill>
                </a:uFill>
                <a:latin typeface="Arial"/>
                <a:cs typeface="Arial"/>
              </a:rPr>
              <a:t>его</a:t>
            </a:r>
            <a:r>
              <a:rPr sz="1800" b="1" i="1" u="sng" dirty="0">
                <a:solidFill>
                  <a:srgbClr val="9F5800"/>
                </a:solidFill>
                <a:uFill>
                  <a:solidFill>
                    <a:srgbClr val="9F5800"/>
                  </a:solidFill>
                </a:uFill>
                <a:latin typeface="Arial"/>
                <a:cs typeface="Arial"/>
              </a:rPr>
              <a:t> </a:t>
            </a:r>
            <a:r>
              <a:rPr sz="1800" b="1" i="1" u="sng" spc="-15" dirty="0">
                <a:solidFill>
                  <a:srgbClr val="9F5800"/>
                </a:solidFill>
                <a:uFill>
                  <a:solidFill>
                    <a:srgbClr val="9F5800"/>
                  </a:solidFill>
                </a:uFill>
                <a:latin typeface="Arial"/>
                <a:cs typeface="Arial"/>
              </a:rPr>
              <a:t>чувства </a:t>
            </a:r>
            <a:r>
              <a:rPr sz="1800" b="1" i="1" u="sng" spc="-10" dirty="0">
                <a:solidFill>
                  <a:srgbClr val="9F5800"/>
                </a:solidFill>
                <a:latin typeface="Arial"/>
                <a:cs typeface="Arial"/>
              </a:rPr>
              <a:t> </a:t>
            </a:r>
            <a:r>
              <a:rPr sz="1800" b="1" i="1" u="sng" spc="-20" dirty="0">
                <a:solidFill>
                  <a:srgbClr val="9F5800"/>
                </a:solidFill>
                <a:uFill>
                  <a:solidFill>
                    <a:srgbClr val="9F5800"/>
                  </a:solidFill>
                </a:uFill>
                <a:latin typeface="Arial"/>
                <a:cs typeface="Arial"/>
              </a:rPr>
              <a:t>ценятся</a:t>
            </a:r>
            <a:r>
              <a:rPr sz="1800" b="1" i="1" u="sng" spc="10" dirty="0">
                <a:solidFill>
                  <a:srgbClr val="9F5800"/>
                </a:solidFill>
                <a:uFill>
                  <a:solidFill>
                    <a:srgbClr val="9F5800"/>
                  </a:solidFill>
                </a:uFill>
                <a:latin typeface="Arial"/>
                <a:cs typeface="Arial"/>
              </a:rPr>
              <a:t> </a:t>
            </a:r>
            <a:r>
              <a:rPr sz="1800" b="1" i="1" u="sng" spc="-10" dirty="0">
                <a:solidFill>
                  <a:srgbClr val="9F5800"/>
                </a:solidFill>
                <a:uFill>
                  <a:solidFill>
                    <a:srgbClr val="9F5800"/>
                  </a:solidFill>
                </a:uFill>
                <a:latin typeface="Arial"/>
                <a:cs typeface="Arial"/>
              </a:rPr>
              <a:t>другими людьми</a:t>
            </a:r>
            <a:endParaRPr sz="1800" u="sng">
              <a:latin typeface="Arial"/>
              <a:cs typeface="Arial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04800" y="133350"/>
            <a:ext cx="67056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 marR="5080" algn="ctr">
              <a:spcBef>
                <a:spcPts val="105"/>
              </a:spcBef>
            </a:pPr>
            <a:r>
              <a:rPr lang="ru-RU" sz="1400" b="1" spc="-5" dirty="0" smtClean="0">
                <a:latin typeface="Arial"/>
                <a:cs typeface="Arial"/>
              </a:rPr>
              <a:t>Организация </a:t>
            </a:r>
            <a:r>
              <a:rPr lang="ru-RU" sz="1400" b="1" dirty="0" smtClean="0">
                <a:latin typeface="Arial"/>
                <a:cs typeface="Arial"/>
              </a:rPr>
              <a:t>и </a:t>
            </a:r>
            <a:r>
              <a:rPr lang="ru-RU" sz="1400" b="1" spc="-5" dirty="0" smtClean="0">
                <a:latin typeface="Arial"/>
                <a:cs typeface="Arial"/>
              </a:rPr>
              <a:t>проведение мер</a:t>
            </a:r>
            <a:r>
              <a:rPr lang="ru-RU" sz="1400" b="1" spc="-20" dirty="0" smtClean="0">
                <a:latin typeface="Arial"/>
                <a:cs typeface="Arial"/>
              </a:rPr>
              <a:t>о</a:t>
            </a:r>
            <a:r>
              <a:rPr lang="ru-RU" sz="1400" b="1" spc="5" dirty="0" smtClean="0">
                <a:latin typeface="Arial"/>
                <a:cs typeface="Arial"/>
              </a:rPr>
              <a:t>п</a:t>
            </a:r>
            <a:r>
              <a:rPr lang="ru-RU" sz="1400" b="1" dirty="0" smtClean="0">
                <a:latin typeface="Arial"/>
                <a:cs typeface="Arial"/>
              </a:rPr>
              <a:t>рия</a:t>
            </a:r>
            <a:r>
              <a:rPr lang="ru-RU" sz="1400" b="1" spc="-15" dirty="0" smtClean="0">
                <a:latin typeface="Arial"/>
                <a:cs typeface="Arial"/>
              </a:rPr>
              <a:t>т</a:t>
            </a:r>
            <a:r>
              <a:rPr lang="ru-RU" sz="1400" b="1" dirty="0" smtClean="0">
                <a:latin typeface="Arial"/>
                <a:cs typeface="Arial"/>
              </a:rPr>
              <a:t>ий, </a:t>
            </a:r>
            <a:r>
              <a:rPr lang="ru-RU" sz="1400" b="1" spc="-10" dirty="0" smtClean="0">
                <a:latin typeface="Arial"/>
                <a:cs typeface="Arial"/>
              </a:rPr>
              <a:t>н</a:t>
            </a:r>
            <a:r>
              <a:rPr lang="ru-RU" sz="1400" b="1" spc="-5" dirty="0" smtClean="0">
                <a:latin typeface="Arial"/>
                <a:cs typeface="Arial"/>
              </a:rPr>
              <a:t>а</a:t>
            </a:r>
            <a:r>
              <a:rPr lang="ru-RU" sz="1400" b="1" spc="5" dirty="0" smtClean="0">
                <a:latin typeface="Arial"/>
                <a:cs typeface="Arial"/>
              </a:rPr>
              <a:t>п</a:t>
            </a:r>
            <a:r>
              <a:rPr lang="ru-RU" sz="1400" b="1" spc="-20" dirty="0" smtClean="0">
                <a:latin typeface="Arial"/>
                <a:cs typeface="Arial"/>
              </a:rPr>
              <a:t>р</a:t>
            </a:r>
            <a:r>
              <a:rPr lang="ru-RU" sz="1400" b="1" spc="-5" dirty="0" smtClean="0">
                <a:latin typeface="Arial"/>
                <a:cs typeface="Arial"/>
              </a:rPr>
              <a:t>а</a:t>
            </a:r>
            <a:r>
              <a:rPr lang="ru-RU" sz="1400" b="1" spc="-20" dirty="0" smtClean="0">
                <a:latin typeface="Arial"/>
                <a:cs typeface="Arial"/>
              </a:rPr>
              <a:t>в</a:t>
            </a:r>
            <a:r>
              <a:rPr lang="ru-RU" sz="1400" b="1" spc="-30" dirty="0" smtClean="0">
                <a:latin typeface="Arial"/>
                <a:cs typeface="Arial"/>
              </a:rPr>
              <a:t>л</a:t>
            </a:r>
            <a:r>
              <a:rPr lang="ru-RU" sz="1400" b="1" spc="-5" dirty="0" smtClean="0">
                <a:latin typeface="Arial"/>
                <a:cs typeface="Arial"/>
              </a:rPr>
              <a:t>е</a:t>
            </a:r>
            <a:r>
              <a:rPr lang="ru-RU" sz="1400" b="1" spc="5" dirty="0" smtClean="0">
                <a:latin typeface="Arial"/>
                <a:cs typeface="Arial"/>
              </a:rPr>
              <a:t>нн</a:t>
            </a:r>
            <a:r>
              <a:rPr lang="ru-RU" sz="1400" b="1" spc="-10" dirty="0" smtClean="0">
                <a:latin typeface="Arial"/>
                <a:cs typeface="Arial"/>
              </a:rPr>
              <a:t>ы</a:t>
            </a:r>
            <a:r>
              <a:rPr lang="ru-RU" sz="1400" b="1" dirty="0" smtClean="0">
                <a:latin typeface="Arial"/>
                <a:cs typeface="Arial"/>
              </a:rPr>
              <a:t>х </a:t>
            </a:r>
            <a:r>
              <a:rPr lang="ru-RU" sz="1400" b="1" spc="-10" dirty="0" smtClean="0">
                <a:latin typeface="Arial"/>
                <a:cs typeface="Arial"/>
              </a:rPr>
              <a:t>на формирование</a:t>
            </a:r>
            <a:r>
              <a:rPr lang="ru-RU" sz="1400" b="1" spc="-5" dirty="0" smtClean="0">
                <a:latin typeface="Arial"/>
                <a:cs typeface="Arial"/>
              </a:rPr>
              <a:t> </a:t>
            </a:r>
            <a:r>
              <a:rPr lang="ru-RU" sz="1400" b="1" dirty="0" smtClean="0">
                <a:latin typeface="Arial"/>
                <a:cs typeface="Arial"/>
              </a:rPr>
              <a:t>в</a:t>
            </a:r>
            <a:r>
              <a:rPr lang="ru-RU" sz="1400" b="1" spc="5" dirty="0" smtClean="0">
                <a:latin typeface="Arial"/>
                <a:cs typeface="Arial"/>
              </a:rPr>
              <a:t> </a:t>
            </a:r>
            <a:r>
              <a:rPr lang="ru-RU" sz="1400" b="1" spc="-10" dirty="0" smtClean="0">
                <a:latin typeface="Arial"/>
                <a:cs typeface="Arial"/>
              </a:rPr>
              <a:t>образовательной</a:t>
            </a:r>
            <a:r>
              <a:rPr lang="ru-RU" sz="1400" b="1" spc="-5" dirty="0" smtClean="0">
                <a:latin typeface="Arial"/>
                <a:cs typeface="Arial"/>
              </a:rPr>
              <a:t> организации</a:t>
            </a:r>
            <a:r>
              <a:rPr lang="ru-RU" sz="1400" b="1" dirty="0" smtClean="0">
                <a:latin typeface="Arial"/>
                <a:cs typeface="Arial"/>
              </a:rPr>
              <a:t> </a:t>
            </a:r>
            <a:r>
              <a:rPr lang="ru-RU" sz="1400" b="1" spc="-15" dirty="0" smtClean="0">
                <a:latin typeface="Arial"/>
                <a:cs typeface="Arial"/>
              </a:rPr>
              <a:t>необходимого </a:t>
            </a:r>
            <a:r>
              <a:rPr lang="ru-RU" sz="1400" b="1" spc="-10" dirty="0" smtClean="0">
                <a:latin typeface="Arial"/>
                <a:cs typeface="Arial"/>
              </a:rPr>
              <a:t> </a:t>
            </a:r>
            <a:r>
              <a:rPr lang="ru-RU" sz="1400" b="1" spc="-15" dirty="0" smtClean="0">
                <a:latin typeface="Arial"/>
                <a:cs typeface="Arial"/>
              </a:rPr>
              <a:t>психологического</a:t>
            </a:r>
            <a:r>
              <a:rPr lang="ru-RU" sz="1400" b="1" spc="-10" dirty="0" smtClean="0">
                <a:latin typeface="Arial"/>
                <a:cs typeface="Arial"/>
              </a:rPr>
              <a:t> </a:t>
            </a:r>
            <a:r>
              <a:rPr lang="ru-RU" sz="1400" b="1" spc="-5" dirty="0" smtClean="0">
                <a:latin typeface="Arial"/>
                <a:cs typeface="Arial"/>
              </a:rPr>
              <a:t>климата</a:t>
            </a:r>
            <a:r>
              <a:rPr lang="ru-RU" sz="1400" b="1" dirty="0" smtClean="0">
                <a:latin typeface="Arial"/>
                <a:cs typeface="Arial"/>
              </a:rPr>
              <a:t> </a:t>
            </a:r>
            <a:r>
              <a:rPr lang="ru-RU" sz="1400" b="1" spc="-5" dirty="0" smtClean="0">
                <a:latin typeface="Arial"/>
                <a:cs typeface="Arial"/>
              </a:rPr>
              <a:t>для</a:t>
            </a:r>
            <a:r>
              <a:rPr lang="ru-RU" sz="1400" b="1" dirty="0" smtClean="0">
                <a:latin typeface="Arial"/>
                <a:cs typeface="Arial"/>
              </a:rPr>
              <a:t> </a:t>
            </a:r>
            <a:r>
              <a:rPr lang="ru-RU" sz="1400" b="1" spc="-10" dirty="0" smtClean="0">
                <a:latin typeface="Arial"/>
                <a:cs typeface="Arial"/>
              </a:rPr>
              <a:t>сохранения</a:t>
            </a:r>
            <a:r>
              <a:rPr lang="ru-RU" sz="1400" b="1" spc="-5" dirty="0" smtClean="0">
                <a:latin typeface="Arial"/>
                <a:cs typeface="Arial"/>
              </a:rPr>
              <a:t> </a:t>
            </a:r>
            <a:r>
              <a:rPr lang="ru-RU" sz="1400" b="1" dirty="0" smtClean="0">
                <a:latin typeface="Arial"/>
                <a:cs typeface="Arial"/>
              </a:rPr>
              <a:t>и</a:t>
            </a:r>
            <a:r>
              <a:rPr lang="ru-RU" sz="1400" b="1" spc="5" dirty="0" smtClean="0">
                <a:latin typeface="Arial"/>
                <a:cs typeface="Arial"/>
              </a:rPr>
              <a:t> </a:t>
            </a:r>
            <a:r>
              <a:rPr lang="ru-RU" sz="1400" b="1" spc="-5" dirty="0" smtClean="0">
                <a:latin typeface="Arial"/>
                <a:cs typeface="Arial"/>
              </a:rPr>
              <a:t>(или)</a:t>
            </a:r>
            <a:r>
              <a:rPr lang="ru-RU" sz="1400" b="1" dirty="0" smtClean="0">
                <a:latin typeface="Arial"/>
                <a:cs typeface="Arial"/>
              </a:rPr>
              <a:t> </a:t>
            </a:r>
            <a:r>
              <a:rPr lang="ru-RU" sz="1400" b="1" spc="-10" dirty="0" smtClean="0">
                <a:latin typeface="Arial"/>
                <a:cs typeface="Arial"/>
              </a:rPr>
              <a:t>восстановления </a:t>
            </a:r>
            <a:r>
              <a:rPr lang="ru-RU" sz="1400" b="1" spc="-5" dirty="0" smtClean="0">
                <a:latin typeface="Arial"/>
                <a:cs typeface="Arial"/>
              </a:rPr>
              <a:t> </a:t>
            </a:r>
            <a:r>
              <a:rPr lang="ru-RU" sz="1400" b="1" spc="-10" dirty="0" smtClean="0">
                <a:latin typeface="Arial"/>
                <a:cs typeface="Arial"/>
              </a:rPr>
              <a:t>психологического</a:t>
            </a:r>
            <a:r>
              <a:rPr lang="ru-RU" sz="1400" b="1" spc="-80" dirty="0" smtClean="0">
                <a:latin typeface="Arial"/>
                <a:cs typeface="Arial"/>
              </a:rPr>
              <a:t> </a:t>
            </a:r>
            <a:r>
              <a:rPr lang="ru-RU" sz="1400" b="1" spc="-5" dirty="0" smtClean="0">
                <a:latin typeface="Arial"/>
                <a:cs typeface="Arial"/>
              </a:rPr>
              <a:t>здоровья</a:t>
            </a:r>
            <a:r>
              <a:rPr lang="ru-RU" sz="1400" b="1" spc="-35" dirty="0" smtClean="0">
                <a:latin typeface="Arial"/>
                <a:cs typeface="Arial"/>
              </a:rPr>
              <a:t> </a:t>
            </a:r>
            <a:r>
              <a:rPr lang="ru-RU" sz="1400" b="1" spc="-10" dirty="0" smtClean="0">
                <a:latin typeface="Arial"/>
                <a:cs typeface="Arial"/>
              </a:rPr>
              <a:t>детей</a:t>
            </a:r>
            <a:r>
              <a:rPr lang="ru-RU" sz="1400" b="1" spc="-15" dirty="0" smtClean="0">
                <a:latin typeface="Arial"/>
                <a:cs typeface="Arial"/>
              </a:rPr>
              <a:t> </a:t>
            </a:r>
            <a:r>
              <a:rPr lang="ru-RU" sz="1400" b="1" spc="-10" dirty="0" smtClean="0">
                <a:latin typeface="Arial"/>
                <a:cs typeface="Arial"/>
              </a:rPr>
              <a:t>ветеранов</a:t>
            </a:r>
            <a:r>
              <a:rPr lang="ru-RU" sz="1400" b="1" spc="-25" dirty="0" smtClean="0">
                <a:latin typeface="Arial"/>
                <a:cs typeface="Arial"/>
              </a:rPr>
              <a:t> </a:t>
            </a:r>
            <a:r>
              <a:rPr lang="ru-RU" sz="1400" b="1" spc="-5" dirty="0" smtClean="0">
                <a:latin typeface="Arial"/>
                <a:cs typeface="Arial"/>
              </a:rPr>
              <a:t>(участников)</a:t>
            </a:r>
            <a:r>
              <a:rPr lang="ru-RU" sz="1400" b="1" spc="-15" dirty="0" smtClean="0">
                <a:latin typeface="Arial"/>
                <a:cs typeface="Arial"/>
              </a:rPr>
              <a:t> СВО</a:t>
            </a:r>
            <a:endParaRPr lang="ru-RU" sz="14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362508" y="133350"/>
            <a:ext cx="8171892" cy="659796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algn="ctr">
              <a:spcBef>
                <a:spcPts val="105"/>
              </a:spcBef>
            </a:pPr>
            <a:r>
              <a:rPr lang="ru-RU" sz="1400" b="1" spc="-5" dirty="0" smtClean="0">
                <a:latin typeface="Arial"/>
                <a:cs typeface="Arial"/>
              </a:rPr>
              <a:t>Организация </a:t>
            </a:r>
            <a:r>
              <a:rPr lang="ru-RU" sz="1400" b="1" dirty="0" smtClean="0">
                <a:latin typeface="Arial"/>
                <a:cs typeface="Arial"/>
              </a:rPr>
              <a:t>и </a:t>
            </a:r>
            <a:r>
              <a:rPr lang="ru-RU" sz="1400" b="1" spc="-5" dirty="0" smtClean="0">
                <a:latin typeface="Arial"/>
                <a:cs typeface="Arial"/>
              </a:rPr>
              <a:t>проведение мер</a:t>
            </a:r>
            <a:r>
              <a:rPr lang="ru-RU" sz="1400" b="1" spc="-20" dirty="0" smtClean="0">
                <a:latin typeface="Arial"/>
                <a:cs typeface="Arial"/>
              </a:rPr>
              <a:t>о</a:t>
            </a:r>
            <a:r>
              <a:rPr lang="ru-RU" sz="1400" b="1" spc="5" dirty="0" smtClean="0">
                <a:latin typeface="Arial"/>
                <a:cs typeface="Arial"/>
              </a:rPr>
              <a:t>п</a:t>
            </a:r>
            <a:r>
              <a:rPr lang="ru-RU" sz="1400" b="1" dirty="0" smtClean="0">
                <a:latin typeface="Arial"/>
                <a:cs typeface="Arial"/>
              </a:rPr>
              <a:t>рия</a:t>
            </a:r>
            <a:r>
              <a:rPr lang="ru-RU" sz="1400" b="1" spc="-15" dirty="0" smtClean="0">
                <a:latin typeface="Arial"/>
                <a:cs typeface="Arial"/>
              </a:rPr>
              <a:t>т</a:t>
            </a:r>
            <a:r>
              <a:rPr lang="ru-RU" sz="1400" b="1" dirty="0" smtClean="0">
                <a:latin typeface="Arial"/>
                <a:cs typeface="Arial"/>
              </a:rPr>
              <a:t>ий, </a:t>
            </a:r>
            <a:r>
              <a:rPr lang="ru-RU" sz="1400" b="1" spc="-10" dirty="0" smtClean="0">
                <a:latin typeface="Arial"/>
                <a:cs typeface="Arial"/>
              </a:rPr>
              <a:t>н</a:t>
            </a:r>
            <a:r>
              <a:rPr lang="ru-RU" sz="1400" b="1" spc="-5" dirty="0" smtClean="0">
                <a:latin typeface="Arial"/>
                <a:cs typeface="Arial"/>
              </a:rPr>
              <a:t>а</a:t>
            </a:r>
            <a:r>
              <a:rPr lang="ru-RU" sz="1400" b="1" spc="5" dirty="0" smtClean="0">
                <a:latin typeface="Arial"/>
                <a:cs typeface="Arial"/>
              </a:rPr>
              <a:t>п</a:t>
            </a:r>
            <a:r>
              <a:rPr lang="ru-RU" sz="1400" b="1" spc="-20" dirty="0" smtClean="0">
                <a:latin typeface="Arial"/>
                <a:cs typeface="Arial"/>
              </a:rPr>
              <a:t>р</a:t>
            </a:r>
            <a:r>
              <a:rPr lang="ru-RU" sz="1400" b="1" spc="-5" dirty="0" smtClean="0">
                <a:latin typeface="Arial"/>
                <a:cs typeface="Arial"/>
              </a:rPr>
              <a:t>а</a:t>
            </a:r>
            <a:r>
              <a:rPr lang="ru-RU" sz="1400" b="1" spc="-20" dirty="0" smtClean="0">
                <a:latin typeface="Arial"/>
                <a:cs typeface="Arial"/>
              </a:rPr>
              <a:t>в</a:t>
            </a:r>
            <a:r>
              <a:rPr lang="ru-RU" sz="1400" b="1" spc="-30" dirty="0" smtClean="0">
                <a:latin typeface="Arial"/>
                <a:cs typeface="Arial"/>
              </a:rPr>
              <a:t>л</a:t>
            </a:r>
            <a:r>
              <a:rPr lang="ru-RU" sz="1400" b="1" spc="-5" dirty="0" smtClean="0">
                <a:latin typeface="Arial"/>
                <a:cs typeface="Arial"/>
              </a:rPr>
              <a:t>е</a:t>
            </a:r>
            <a:r>
              <a:rPr lang="ru-RU" sz="1400" b="1" spc="5" dirty="0" smtClean="0">
                <a:latin typeface="Arial"/>
                <a:cs typeface="Arial"/>
              </a:rPr>
              <a:t>нн</a:t>
            </a:r>
            <a:r>
              <a:rPr lang="ru-RU" sz="1400" b="1" spc="-10" dirty="0" smtClean="0">
                <a:latin typeface="Arial"/>
                <a:cs typeface="Arial"/>
              </a:rPr>
              <a:t>ы</a:t>
            </a:r>
            <a:r>
              <a:rPr lang="ru-RU" sz="1400" b="1" dirty="0" smtClean="0">
                <a:latin typeface="Arial"/>
                <a:cs typeface="Arial"/>
              </a:rPr>
              <a:t>х </a:t>
            </a:r>
            <a:r>
              <a:rPr lang="ru-RU" sz="1400" b="1" spc="-10" dirty="0" smtClean="0">
                <a:latin typeface="Arial"/>
                <a:cs typeface="Arial"/>
              </a:rPr>
              <a:t>на </a:t>
            </a:r>
            <a:r>
              <a:rPr sz="1400" b="1" spc="-10" smtClean="0">
                <a:latin typeface="Arial"/>
                <a:cs typeface="Arial"/>
              </a:rPr>
              <a:t>формирование</a:t>
            </a:r>
            <a:r>
              <a:rPr sz="1400" b="1" spc="-5" smtClean="0">
                <a:latin typeface="Arial"/>
                <a:cs typeface="Arial"/>
              </a:rPr>
              <a:t> </a:t>
            </a:r>
            <a:r>
              <a:rPr sz="1400" b="1" smtClean="0">
                <a:latin typeface="Arial"/>
                <a:cs typeface="Arial"/>
              </a:rPr>
              <a:t>в</a:t>
            </a:r>
            <a:r>
              <a:rPr sz="1400" b="1" spc="5" smtClean="0">
                <a:latin typeface="Arial"/>
                <a:cs typeface="Arial"/>
              </a:rPr>
              <a:t> </a:t>
            </a:r>
            <a:r>
              <a:rPr sz="1400" b="1" spc="-10" smtClean="0">
                <a:latin typeface="Arial"/>
                <a:cs typeface="Arial"/>
              </a:rPr>
              <a:t>образовательной</a:t>
            </a:r>
            <a:r>
              <a:rPr sz="1400" b="1" spc="-5" smtClean="0">
                <a:latin typeface="Arial"/>
                <a:cs typeface="Arial"/>
              </a:rPr>
              <a:t> организации</a:t>
            </a:r>
            <a:r>
              <a:rPr sz="1400" b="1" smtClean="0">
                <a:latin typeface="Arial"/>
                <a:cs typeface="Arial"/>
              </a:rPr>
              <a:t> </a:t>
            </a:r>
            <a:r>
              <a:rPr sz="1400" b="1" spc="-15" smtClean="0">
                <a:latin typeface="Arial"/>
                <a:cs typeface="Arial"/>
              </a:rPr>
              <a:t>необходимого </a:t>
            </a:r>
            <a:r>
              <a:rPr sz="1400" b="1" spc="-10" smtClean="0">
                <a:latin typeface="Arial"/>
                <a:cs typeface="Arial"/>
              </a:rPr>
              <a:t> </a:t>
            </a:r>
            <a:r>
              <a:rPr sz="1400" b="1" spc="-15" smtClean="0">
                <a:latin typeface="Arial"/>
                <a:cs typeface="Arial"/>
              </a:rPr>
              <a:t>психологического</a:t>
            </a:r>
            <a:r>
              <a:rPr sz="1400" b="1" spc="-10" smtClean="0">
                <a:latin typeface="Arial"/>
                <a:cs typeface="Arial"/>
              </a:rPr>
              <a:t> </a:t>
            </a:r>
            <a:r>
              <a:rPr sz="1400" b="1" spc="-5" smtClean="0">
                <a:latin typeface="Arial"/>
                <a:cs typeface="Arial"/>
              </a:rPr>
              <a:t>климата</a:t>
            </a:r>
            <a:r>
              <a:rPr sz="1400" b="1" smtClean="0">
                <a:latin typeface="Arial"/>
                <a:cs typeface="Arial"/>
              </a:rPr>
              <a:t> </a:t>
            </a:r>
            <a:r>
              <a:rPr sz="1400" b="1" spc="-5" smtClean="0">
                <a:latin typeface="Arial"/>
                <a:cs typeface="Arial"/>
              </a:rPr>
              <a:t>для</a:t>
            </a:r>
            <a:r>
              <a:rPr sz="1400" b="1" smtClean="0">
                <a:latin typeface="Arial"/>
                <a:cs typeface="Arial"/>
              </a:rPr>
              <a:t> </a:t>
            </a:r>
            <a:r>
              <a:rPr sz="1400" b="1" spc="-10" smtClean="0">
                <a:latin typeface="Arial"/>
                <a:cs typeface="Arial"/>
              </a:rPr>
              <a:t>сохранения</a:t>
            </a:r>
            <a:r>
              <a:rPr sz="1400" b="1" spc="-5" smtClean="0">
                <a:latin typeface="Arial"/>
                <a:cs typeface="Arial"/>
              </a:rPr>
              <a:t> </a:t>
            </a:r>
            <a:r>
              <a:rPr sz="1400" b="1" smtClean="0">
                <a:latin typeface="Arial"/>
                <a:cs typeface="Arial"/>
              </a:rPr>
              <a:t>и</a:t>
            </a:r>
            <a:r>
              <a:rPr sz="1400" b="1" spc="5" smtClean="0">
                <a:latin typeface="Arial"/>
                <a:cs typeface="Arial"/>
              </a:rPr>
              <a:t> </a:t>
            </a:r>
            <a:r>
              <a:rPr sz="1400" b="1" spc="-5" smtClean="0">
                <a:latin typeface="Arial"/>
                <a:cs typeface="Arial"/>
              </a:rPr>
              <a:t>(или)</a:t>
            </a:r>
            <a:r>
              <a:rPr sz="1400" b="1" smtClean="0">
                <a:latin typeface="Arial"/>
                <a:cs typeface="Arial"/>
              </a:rPr>
              <a:t> </a:t>
            </a:r>
            <a:r>
              <a:rPr sz="1400" b="1" spc="-10" smtClean="0">
                <a:latin typeface="Arial"/>
                <a:cs typeface="Arial"/>
              </a:rPr>
              <a:t>восстановления </a:t>
            </a:r>
            <a:r>
              <a:rPr sz="1400" b="1" spc="-5" smtClean="0">
                <a:latin typeface="Arial"/>
                <a:cs typeface="Arial"/>
              </a:rPr>
              <a:t> </a:t>
            </a:r>
            <a:r>
              <a:rPr sz="1400" b="1" spc="-10" smtClean="0">
                <a:latin typeface="Arial"/>
                <a:cs typeface="Arial"/>
              </a:rPr>
              <a:t>психологического</a:t>
            </a:r>
            <a:r>
              <a:rPr sz="1400" b="1" spc="-80" smtClean="0">
                <a:latin typeface="Arial"/>
                <a:cs typeface="Arial"/>
              </a:rPr>
              <a:t> </a:t>
            </a:r>
            <a:r>
              <a:rPr sz="1400" b="1" spc="-5" smtClean="0">
                <a:latin typeface="Arial"/>
                <a:cs typeface="Arial"/>
              </a:rPr>
              <a:t>здоровья</a:t>
            </a:r>
            <a:r>
              <a:rPr sz="1400" b="1" spc="-35" smtClean="0">
                <a:latin typeface="Arial"/>
                <a:cs typeface="Arial"/>
              </a:rPr>
              <a:t> </a:t>
            </a:r>
            <a:r>
              <a:rPr sz="1400" b="1" spc="-10" smtClean="0">
                <a:latin typeface="Arial"/>
                <a:cs typeface="Arial"/>
              </a:rPr>
              <a:t>детей</a:t>
            </a:r>
            <a:r>
              <a:rPr sz="1400" b="1" spc="-15" smtClean="0">
                <a:latin typeface="Arial"/>
                <a:cs typeface="Arial"/>
              </a:rPr>
              <a:t> </a:t>
            </a:r>
            <a:r>
              <a:rPr sz="1400" b="1" spc="-10" smtClean="0">
                <a:latin typeface="Arial"/>
                <a:cs typeface="Arial"/>
              </a:rPr>
              <a:t>ветеранов</a:t>
            </a:r>
            <a:r>
              <a:rPr sz="1400" b="1" spc="-25" smtClean="0">
                <a:latin typeface="Arial"/>
                <a:cs typeface="Arial"/>
              </a:rPr>
              <a:t> </a:t>
            </a:r>
            <a:r>
              <a:rPr sz="1400" b="1" spc="-5" smtClean="0">
                <a:latin typeface="Arial"/>
                <a:cs typeface="Arial"/>
              </a:rPr>
              <a:t>(участников)</a:t>
            </a:r>
            <a:r>
              <a:rPr sz="1400" b="1" spc="-15" smtClean="0">
                <a:latin typeface="Arial"/>
                <a:cs typeface="Arial"/>
              </a:rPr>
              <a:t> СВО</a:t>
            </a:r>
            <a:endParaRPr sz="1400">
              <a:latin typeface="Arial"/>
              <a:cs typeface="Arial"/>
            </a:endParaRPr>
          </a:p>
        </p:txBody>
      </p:sp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133502" y="991869"/>
          <a:ext cx="8919845" cy="403160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03555"/>
                <a:gridCol w="8416290"/>
              </a:tblGrid>
              <a:tr h="243839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34"/>
                        </a:spcBef>
                      </a:pPr>
                      <a:r>
                        <a:rPr sz="10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№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4254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09587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34"/>
                        </a:spcBef>
                      </a:pPr>
                      <a:r>
                        <a:rPr sz="10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Особенность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4254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09587"/>
                    </a:solidFill>
                  </a:tcPr>
                </a:tc>
              </a:tr>
              <a:tr h="548639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dirty="0">
                          <a:latin typeface="Microsoft Sans Serif"/>
                          <a:cs typeface="Microsoft Sans Serif"/>
                        </a:rPr>
                        <a:t>1</a:t>
                      </a:r>
                      <a:endParaRPr sz="18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DDDA"/>
                    </a:solidFill>
                  </a:tcPr>
                </a:tc>
                <a:tc>
                  <a:txBody>
                    <a:bodyPr/>
                    <a:lstStyle/>
                    <a:p>
                      <a:pPr marL="91440" marR="81280" algn="just">
                        <a:lnSpc>
                          <a:spcPct val="100000"/>
                        </a:lnSpc>
                        <a:spcBef>
                          <a:spcPts val="334"/>
                        </a:spcBef>
                      </a:pPr>
                      <a:r>
                        <a:rPr sz="1000" spc="-5" dirty="0">
                          <a:latin typeface="Microsoft Sans Serif"/>
                          <a:cs typeface="Microsoft Sans Serif"/>
                        </a:rPr>
                        <a:t>Все </a:t>
                      </a:r>
                      <a:r>
                        <a:rPr sz="1000" spc="-15" dirty="0">
                          <a:latin typeface="Microsoft Sans Serif"/>
                          <a:cs typeface="Microsoft Sans Serif"/>
                        </a:rPr>
                        <a:t>участники </a:t>
                      </a:r>
                      <a:r>
                        <a:rPr sz="1000" spc="-10" dirty="0">
                          <a:latin typeface="Microsoft Sans Serif"/>
                          <a:cs typeface="Microsoft Sans Serif"/>
                        </a:rPr>
                        <a:t>образовательных отношений </a:t>
                      </a:r>
                      <a:r>
                        <a:rPr sz="1000" spc="-15" dirty="0">
                          <a:latin typeface="Microsoft Sans Serif"/>
                          <a:cs typeface="Microsoft Sans Serif"/>
                        </a:rPr>
                        <a:t>могут </a:t>
                      </a:r>
                      <a:r>
                        <a:rPr sz="1000" spc="-10" dirty="0">
                          <a:latin typeface="Microsoft Sans Serif"/>
                          <a:cs typeface="Microsoft Sans Serif"/>
                        </a:rPr>
                        <a:t>иметь непосредственное отношение </a:t>
                      </a:r>
                      <a:r>
                        <a:rPr sz="1000" spc="-65" dirty="0">
                          <a:latin typeface="Microsoft Sans Serif"/>
                          <a:cs typeface="Microsoft Sans Serif"/>
                        </a:rPr>
                        <a:t>к</a:t>
                      </a:r>
                      <a:r>
                        <a:rPr sz="1000" spc="-6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000" spc="-5" dirty="0">
                          <a:latin typeface="Microsoft Sans Serif"/>
                          <a:cs typeface="Microsoft Sans Serif"/>
                        </a:rPr>
                        <a:t>СВО, </a:t>
                      </a:r>
                      <a:r>
                        <a:rPr sz="1000" spc="-15" dirty="0">
                          <a:latin typeface="Microsoft Sans Serif"/>
                          <a:cs typeface="Microsoft Sans Serif"/>
                        </a:rPr>
                        <a:t>включая </a:t>
                      </a:r>
                      <a:r>
                        <a:rPr sz="1000" spc="-10" dirty="0">
                          <a:latin typeface="Microsoft Sans Serif"/>
                          <a:cs typeface="Microsoft Sans Serif"/>
                        </a:rPr>
                        <a:t>родственников жертв военных </a:t>
                      </a:r>
                      <a:r>
                        <a:rPr sz="1000" spc="-5" dirty="0">
                          <a:latin typeface="Microsoft Sans Serif"/>
                          <a:cs typeface="Microsoft Sans Serif"/>
                        </a:rPr>
                        <a:t> действий, </a:t>
                      </a:r>
                      <a:r>
                        <a:rPr sz="1000" spc="-10" dirty="0">
                          <a:latin typeface="Microsoft Sans Serif"/>
                          <a:cs typeface="Microsoft Sans Serif"/>
                        </a:rPr>
                        <a:t>родственников</a:t>
                      </a:r>
                      <a:r>
                        <a:rPr sz="1000" spc="-5" dirty="0">
                          <a:latin typeface="Microsoft Sans Serif"/>
                          <a:cs typeface="Microsoft Sans Serif"/>
                        </a:rPr>
                        <a:t> людей, </a:t>
                      </a:r>
                      <a:r>
                        <a:rPr sz="1000" spc="-10" dirty="0">
                          <a:latin typeface="Microsoft Sans Serif"/>
                          <a:cs typeface="Microsoft Sans Serif"/>
                        </a:rPr>
                        <a:t>погибших</a:t>
                      </a:r>
                      <a:r>
                        <a:rPr sz="1000" spc="-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000" spc="-10" dirty="0">
                          <a:latin typeface="Microsoft Sans Serif"/>
                          <a:cs typeface="Microsoft Sans Serif"/>
                        </a:rPr>
                        <a:t>(умерших)</a:t>
                      </a:r>
                      <a:r>
                        <a:rPr sz="1000" spc="-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000" spc="-10" dirty="0">
                          <a:latin typeface="Microsoft Sans Serif"/>
                          <a:cs typeface="Microsoft Sans Serif"/>
                        </a:rPr>
                        <a:t>при </a:t>
                      </a:r>
                      <a:r>
                        <a:rPr sz="1000" spc="-5" dirty="0">
                          <a:latin typeface="Microsoft Sans Serif"/>
                          <a:cs typeface="Microsoft Sans Serif"/>
                        </a:rPr>
                        <a:t>исполнении </a:t>
                      </a:r>
                      <a:r>
                        <a:rPr sz="1000" spc="-10" dirty="0">
                          <a:latin typeface="Microsoft Sans Serif"/>
                          <a:cs typeface="Microsoft Sans Serif"/>
                        </a:rPr>
                        <a:t>обязанностей военной </a:t>
                      </a:r>
                      <a:r>
                        <a:rPr sz="1000" spc="-5" dirty="0">
                          <a:latin typeface="Microsoft Sans Serif"/>
                          <a:cs typeface="Microsoft Sans Serif"/>
                        </a:rPr>
                        <a:t>службы</a:t>
                      </a:r>
                      <a:r>
                        <a:rPr sz="100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000" spc="-5" dirty="0">
                          <a:latin typeface="Microsoft Sans Serif"/>
                          <a:cs typeface="Microsoft Sans Serif"/>
                        </a:rPr>
                        <a:t>(службы), </a:t>
                      </a:r>
                      <a:r>
                        <a:rPr sz="1000" spc="-15" dirty="0">
                          <a:latin typeface="Microsoft Sans Serif"/>
                          <a:cs typeface="Microsoft Sans Serif"/>
                        </a:rPr>
                        <a:t>граждан</a:t>
                      </a:r>
                      <a:r>
                        <a:rPr sz="1000" spc="-1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000" spc="-5" dirty="0">
                          <a:latin typeface="Microsoft Sans Serif"/>
                          <a:cs typeface="Microsoft Sans Serif"/>
                        </a:rPr>
                        <a:t>выехавших</a:t>
                      </a:r>
                      <a:r>
                        <a:rPr sz="1000" spc="254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000" spc="-20" dirty="0">
                          <a:latin typeface="Microsoft Sans Serif"/>
                          <a:cs typeface="Microsoft Sans Serif"/>
                        </a:rPr>
                        <a:t>из </a:t>
                      </a:r>
                      <a:r>
                        <a:rPr sz="1000" spc="-1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000" spc="-20" dirty="0">
                          <a:latin typeface="Microsoft Sans Serif"/>
                          <a:cs typeface="Microsoft Sans Serif"/>
                        </a:rPr>
                        <a:t>зоны</a:t>
                      </a:r>
                      <a:r>
                        <a:rPr sz="1000" spc="2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000" spc="-10" dirty="0">
                          <a:latin typeface="Microsoft Sans Serif"/>
                          <a:cs typeface="Microsoft Sans Serif"/>
                        </a:rPr>
                        <a:t>проведения</a:t>
                      </a:r>
                      <a:r>
                        <a:rPr sz="1000" spc="2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000" spc="-10" dirty="0">
                          <a:latin typeface="Microsoft Sans Serif"/>
                          <a:cs typeface="Microsoft Sans Serif"/>
                        </a:rPr>
                        <a:t>СВО</a:t>
                      </a:r>
                      <a:r>
                        <a:rPr sz="1000" spc="1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000" spc="-5" dirty="0">
                          <a:latin typeface="Microsoft Sans Serif"/>
                          <a:cs typeface="Microsoft Sans Serif"/>
                        </a:rPr>
                        <a:t>и</a:t>
                      </a:r>
                      <a:r>
                        <a:rPr sz="1000" spc="1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000" spc="-15" dirty="0">
                          <a:latin typeface="Microsoft Sans Serif"/>
                          <a:cs typeface="Microsoft Sans Serif"/>
                        </a:rPr>
                        <a:t>приграничных</a:t>
                      </a:r>
                      <a:r>
                        <a:rPr sz="1000" spc="3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000" spc="-10" dirty="0">
                          <a:latin typeface="Microsoft Sans Serif"/>
                          <a:cs typeface="Microsoft Sans Serif"/>
                        </a:rPr>
                        <a:t>территорий,</a:t>
                      </a:r>
                      <a:r>
                        <a:rPr sz="1000" spc="5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000" spc="-15" dirty="0">
                          <a:latin typeface="Microsoft Sans Serif"/>
                          <a:cs typeface="Microsoft Sans Serif"/>
                        </a:rPr>
                        <a:t>причем</a:t>
                      </a:r>
                      <a:r>
                        <a:rPr sz="1000" spc="2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000" dirty="0">
                          <a:latin typeface="Microsoft Sans Serif"/>
                          <a:cs typeface="Microsoft Sans Serif"/>
                        </a:rPr>
                        <a:t>со</a:t>
                      </a:r>
                      <a:r>
                        <a:rPr sz="1000" spc="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000" spc="-5" dirty="0">
                          <a:latin typeface="Microsoft Sans Serif"/>
                          <a:cs typeface="Microsoft Sans Serif"/>
                        </a:rPr>
                        <a:t>всех</a:t>
                      </a:r>
                      <a:r>
                        <a:rPr sz="1000" spc="1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000" spc="-5" dirty="0">
                          <a:latin typeface="Microsoft Sans Serif"/>
                          <a:cs typeface="Microsoft Sans Serif"/>
                        </a:rPr>
                        <a:t>сторон</a:t>
                      </a:r>
                      <a:r>
                        <a:rPr sz="100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000" spc="-20" dirty="0">
                          <a:latin typeface="Microsoft Sans Serif"/>
                          <a:cs typeface="Microsoft Sans Serif"/>
                        </a:rPr>
                        <a:t>конфликта.</a:t>
                      </a:r>
                      <a:endParaRPr sz="10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4254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DDDA"/>
                    </a:solidFill>
                  </a:tcPr>
                </a:tc>
              </a:tr>
              <a:tr h="548639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spc="-5" dirty="0">
                          <a:latin typeface="Microsoft Sans Serif"/>
                          <a:cs typeface="Microsoft Sans Serif"/>
                        </a:rPr>
                        <a:t>2.</a:t>
                      </a:r>
                      <a:endParaRPr sz="18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EEC"/>
                    </a:solidFill>
                  </a:tcPr>
                </a:tc>
                <a:tc>
                  <a:txBody>
                    <a:bodyPr/>
                    <a:lstStyle/>
                    <a:p>
                      <a:pPr marL="91440" marR="81915" algn="just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sz="1000" spc="-10" dirty="0">
                          <a:latin typeface="Microsoft Sans Serif"/>
                          <a:cs typeface="Microsoft Sans Serif"/>
                        </a:rPr>
                        <a:t>Необходимо помнить, что при обсуждении СВО </a:t>
                      </a:r>
                      <a:r>
                        <a:rPr sz="1000" spc="-5" dirty="0">
                          <a:latin typeface="Microsoft Sans Serif"/>
                          <a:cs typeface="Microsoft Sans Serif"/>
                        </a:rPr>
                        <a:t>и </a:t>
                      </a:r>
                      <a:r>
                        <a:rPr sz="1000" dirty="0">
                          <a:latin typeface="Microsoft Sans Serif"/>
                          <a:cs typeface="Microsoft Sans Serif"/>
                        </a:rPr>
                        <a:t>любых </a:t>
                      </a:r>
                      <a:r>
                        <a:rPr sz="1000" spc="-15" dirty="0">
                          <a:latin typeface="Microsoft Sans Serif"/>
                          <a:cs typeface="Microsoft Sans Serif"/>
                        </a:rPr>
                        <a:t>связанных </a:t>
                      </a:r>
                      <a:r>
                        <a:rPr sz="1000" spc="-5" dirty="0">
                          <a:latin typeface="Microsoft Sans Serif"/>
                          <a:cs typeface="Microsoft Sans Serif"/>
                        </a:rPr>
                        <a:t>с </a:t>
                      </a:r>
                      <a:r>
                        <a:rPr sz="1000" spc="-10" dirty="0">
                          <a:latin typeface="Microsoft Sans Serif"/>
                          <a:cs typeface="Microsoft Sans Serif"/>
                        </a:rPr>
                        <a:t>ней </a:t>
                      </a:r>
                      <a:r>
                        <a:rPr sz="1000" spc="-20" dirty="0">
                          <a:latin typeface="Microsoft Sans Serif"/>
                          <a:cs typeface="Microsoft Sans Serif"/>
                        </a:rPr>
                        <a:t>тем может </a:t>
                      </a:r>
                      <a:r>
                        <a:rPr sz="1000" spc="-10" dirty="0">
                          <a:latin typeface="Microsoft Sans Serif"/>
                          <a:cs typeface="Microsoft Sans Serif"/>
                        </a:rPr>
                        <a:t>вызывать </a:t>
                      </a:r>
                      <a:r>
                        <a:rPr sz="1000" spc="-5" dirty="0">
                          <a:latin typeface="Microsoft Sans Serif"/>
                          <a:cs typeface="Microsoft Sans Serif"/>
                        </a:rPr>
                        <a:t>у обучающихся сильные эмоциональные </a:t>
                      </a:r>
                      <a:r>
                        <a:rPr sz="100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000" spc="-15" dirty="0">
                          <a:latin typeface="Microsoft Sans Serif"/>
                          <a:cs typeface="Microsoft Sans Serif"/>
                        </a:rPr>
                        <a:t>реакции</a:t>
                      </a:r>
                      <a:r>
                        <a:rPr sz="1000" spc="-10" dirty="0">
                          <a:latin typeface="Microsoft Sans Serif"/>
                          <a:cs typeface="Microsoft Sans Serif"/>
                        </a:rPr>
                        <a:t> (тревога,</a:t>
                      </a:r>
                      <a:r>
                        <a:rPr sz="1000" spc="-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000" spc="-15" dirty="0">
                          <a:latin typeface="Microsoft Sans Serif"/>
                          <a:cs typeface="Microsoft Sans Serif"/>
                        </a:rPr>
                        <a:t>гнев,</a:t>
                      </a:r>
                      <a:r>
                        <a:rPr sz="1000" spc="-1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000" spc="-5" dirty="0">
                          <a:latin typeface="Microsoft Sans Serif"/>
                          <a:cs typeface="Microsoft Sans Serif"/>
                        </a:rPr>
                        <a:t>страх</a:t>
                      </a:r>
                      <a:r>
                        <a:rPr sz="100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000" spc="-5" dirty="0">
                          <a:latin typeface="Microsoft Sans Serif"/>
                          <a:cs typeface="Microsoft Sans Serif"/>
                        </a:rPr>
                        <a:t>и</a:t>
                      </a:r>
                      <a:r>
                        <a:rPr sz="100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000" spc="-10" dirty="0">
                          <a:latin typeface="Microsoft Sans Serif"/>
                          <a:cs typeface="Microsoft Sans Serif"/>
                        </a:rPr>
                        <a:t>иные),</a:t>
                      </a:r>
                      <a:r>
                        <a:rPr sz="1000" spc="-5" dirty="0">
                          <a:latin typeface="Microsoft Sans Serif"/>
                          <a:cs typeface="Microsoft Sans Serif"/>
                        </a:rPr>
                        <a:t> и </a:t>
                      </a:r>
                      <a:r>
                        <a:rPr sz="1000" spc="5" dirty="0">
                          <a:latin typeface="Microsoft Sans Serif"/>
                          <a:cs typeface="Microsoft Sans Serif"/>
                        </a:rPr>
                        <a:t>эти </a:t>
                      </a:r>
                      <a:r>
                        <a:rPr sz="1000" spc="-15" dirty="0">
                          <a:latin typeface="Microsoft Sans Serif"/>
                          <a:cs typeface="Microsoft Sans Serif"/>
                        </a:rPr>
                        <a:t>реакции</a:t>
                      </a:r>
                      <a:r>
                        <a:rPr sz="1000" spc="-10" dirty="0">
                          <a:latin typeface="Microsoft Sans Serif"/>
                          <a:cs typeface="Microsoft Sans Serif"/>
                        </a:rPr>
                        <a:t> надо</a:t>
                      </a:r>
                      <a:r>
                        <a:rPr sz="1000" spc="24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000" spc="-5" dirty="0">
                          <a:latin typeface="Microsoft Sans Serif"/>
                          <a:cs typeface="Microsoft Sans Serif"/>
                        </a:rPr>
                        <a:t>учитывать </a:t>
                      </a:r>
                      <a:r>
                        <a:rPr sz="1000" spc="-10" dirty="0">
                          <a:latin typeface="Microsoft Sans Serif"/>
                          <a:cs typeface="Microsoft Sans Serif"/>
                        </a:rPr>
                        <a:t>при</a:t>
                      </a:r>
                      <a:r>
                        <a:rPr sz="1000" spc="24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000" spc="-10" dirty="0">
                          <a:latin typeface="Microsoft Sans Serif"/>
                          <a:cs typeface="Microsoft Sans Serif"/>
                        </a:rPr>
                        <a:t>планировании</a:t>
                      </a:r>
                      <a:r>
                        <a:rPr sz="1000" spc="24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000" dirty="0">
                          <a:latin typeface="Microsoft Sans Serif"/>
                          <a:cs typeface="Microsoft Sans Serif"/>
                        </a:rPr>
                        <a:t>любых </a:t>
                      </a:r>
                      <a:r>
                        <a:rPr sz="1000" spc="-5" dirty="0">
                          <a:latin typeface="Microsoft Sans Serif"/>
                          <a:cs typeface="Microsoft Sans Serif"/>
                        </a:rPr>
                        <a:t>воспитательных,</a:t>
                      </a:r>
                      <a:r>
                        <a:rPr sz="1000" spc="254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000" spc="-15" dirty="0">
                          <a:latin typeface="Microsoft Sans Serif"/>
                          <a:cs typeface="Microsoft Sans Serif"/>
                        </a:rPr>
                        <a:t>профилактических</a:t>
                      </a:r>
                      <a:r>
                        <a:rPr sz="1000" spc="23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000" spc="-5" dirty="0">
                          <a:latin typeface="Microsoft Sans Serif"/>
                          <a:cs typeface="Microsoft Sans Serif"/>
                        </a:rPr>
                        <a:t>и </a:t>
                      </a:r>
                      <a:r>
                        <a:rPr sz="100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000" spc="-10" dirty="0">
                          <a:latin typeface="Microsoft Sans Serif"/>
                          <a:cs typeface="Microsoft Sans Serif"/>
                        </a:rPr>
                        <a:t>иных</a:t>
                      </a:r>
                      <a:r>
                        <a:rPr sz="1000" spc="2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000" spc="-10" dirty="0">
                          <a:latin typeface="Microsoft Sans Serif"/>
                          <a:cs typeface="Microsoft Sans Serif"/>
                        </a:rPr>
                        <a:t>мероприятий.</a:t>
                      </a:r>
                      <a:endParaRPr sz="10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425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EEC"/>
                    </a:solidFill>
                  </a:tcPr>
                </a:tc>
              </a:tr>
              <a:tr h="587375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spc="-5" dirty="0">
                          <a:latin typeface="Microsoft Sans Serif"/>
                          <a:cs typeface="Microsoft Sans Serif"/>
                        </a:rPr>
                        <a:t>3.</a:t>
                      </a:r>
                      <a:endParaRPr sz="18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DDDA"/>
                    </a:solidFill>
                  </a:tcPr>
                </a:tc>
                <a:tc>
                  <a:txBody>
                    <a:bodyPr/>
                    <a:lstStyle/>
                    <a:p>
                      <a:pPr marL="91440" marR="83185" algn="just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sz="1000" spc="-15" dirty="0">
                          <a:latin typeface="Microsoft Sans Serif"/>
                          <a:cs typeface="Microsoft Sans Serif"/>
                        </a:rPr>
                        <a:t>Педагогический</a:t>
                      </a:r>
                      <a:r>
                        <a:rPr sz="1000" spc="-1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000" spc="-15" dirty="0">
                          <a:latin typeface="Microsoft Sans Serif"/>
                          <a:cs typeface="Microsoft Sans Serif"/>
                        </a:rPr>
                        <a:t>коллектив</a:t>
                      </a:r>
                      <a:r>
                        <a:rPr sz="1000" spc="-10" dirty="0">
                          <a:latin typeface="Microsoft Sans Serif"/>
                          <a:cs typeface="Microsoft Sans Serif"/>
                        </a:rPr>
                        <a:t> образовательной</a:t>
                      </a:r>
                      <a:r>
                        <a:rPr sz="1000" spc="-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000" spc="-10" dirty="0">
                          <a:latin typeface="Microsoft Sans Serif"/>
                          <a:cs typeface="Microsoft Sans Serif"/>
                        </a:rPr>
                        <a:t>организации</a:t>
                      </a:r>
                      <a:r>
                        <a:rPr sz="1000" spc="-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000" spc="-10" dirty="0">
                          <a:latin typeface="Microsoft Sans Serif"/>
                          <a:cs typeface="Microsoft Sans Serif"/>
                        </a:rPr>
                        <a:t>должен</a:t>
                      </a:r>
                      <a:r>
                        <a:rPr sz="1000" spc="-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000" dirty="0">
                          <a:latin typeface="Microsoft Sans Serif"/>
                          <a:cs typeface="Microsoft Sans Serif"/>
                        </a:rPr>
                        <a:t>быть</a:t>
                      </a:r>
                      <a:r>
                        <a:rPr sz="1000" spc="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000" spc="-10" dirty="0">
                          <a:latin typeface="Microsoft Sans Serif"/>
                          <a:cs typeface="Microsoft Sans Serif"/>
                        </a:rPr>
                        <a:t>готов</a:t>
                      </a:r>
                      <a:r>
                        <a:rPr sz="1000" spc="-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000" spc="-65" dirty="0">
                          <a:latin typeface="Microsoft Sans Serif"/>
                          <a:cs typeface="Microsoft Sans Serif"/>
                        </a:rPr>
                        <a:t>к</a:t>
                      </a:r>
                      <a:r>
                        <a:rPr sz="1000" spc="-6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000" spc="-10" dirty="0">
                          <a:latin typeface="Microsoft Sans Serif"/>
                          <a:cs typeface="Microsoft Sans Serif"/>
                        </a:rPr>
                        <a:t>тому,</a:t>
                      </a:r>
                      <a:r>
                        <a:rPr sz="1000" spc="-5" dirty="0">
                          <a:latin typeface="Microsoft Sans Serif"/>
                          <a:cs typeface="Microsoft Sans Serif"/>
                        </a:rPr>
                        <a:t> чтобы</a:t>
                      </a:r>
                      <a:r>
                        <a:rPr sz="100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000" spc="-15" dirty="0">
                          <a:latin typeface="Microsoft Sans Serif"/>
                          <a:cs typeface="Microsoft Sans Serif"/>
                        </a:rPr>
                        <a:t>помочь</a:t>
                      </a:r>
                      <a:r>
                        <a:rPr sz="1000" spc="-10" dirty="0">
                          <a:latin typeface="Microsoft Sans Serif"/>
                          <a:cs typeface="Microsoft Sans Serif"/>
                        </a:rPr>
                        <a:t> обучающимся</a:t>
                      </a:r>
                      <a:r>
                        <a:rPr sz="1000" spc="-5" dirty="0">
                          <a:latin typeface="Microsoft Sans Serif"/>
                          <a:cs typeface="Microsoft Sans Serif"/>
                        </a:rPr>
                        <a:t> справиться</a:t>
                      </a:r>
                      <a:r>
                        <a:rPr sz="100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000" spc="-5" dirty="0">
                          <a:latin typeface="Microsoft Sans Serif"/>
                          <a:cs typeface="Microsoft Sans Serif"/>
                        </a:rPr>
                        <a:t>с </a:t>
                      </a:r>
                      <a:r>
                        <a:rPr sz="100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000" spc="-10" dirty="0">
                          <a:latin typeface="Microsoft Sans Serif"/>
                          <a:cs typeface="Microsoft Sans Serif"/>
                        </a:rPr>
                        <a:t>эмоциональными</a:t>
                      </a:r>
                      <a:r>
                        <a:rPr sz="1000" spc="-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000" spc="-15" dirty="0">
                          <a:latin typeface="Microsoft Sans Serif"/>
                          <a:cs typeface="Microsoft Sans Serif"/>
                        </a:rPr>
                        <a:t>реакциями</a:t>
                      </a:r>
                      <a:r>
                        <a:rPr sz="1000" spc="-1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000" spc="-5" dirty="0">
                          <a:latin typeface="Microsoft Sans Serif"/>
                          <a:cs typeface="Microsoft Sans Serif"/>
                        </a:rPr>
                        <a:t>и</a:t>
                      </a:r>
                      <a:r>
                        <a:rPr sz="1000" dirty="0">
                          <a:latin typeface="Microsoft Sans Serif"/>
                          <a:cs typeface="Microsoft Sans Serif"/>
                        </a:rPr>
                        <a:t> ответить </a:t>
                      </a:r>
                      <a:r>
                        <a:rPr sz="1000" spc="-5" dirty="0">
                          <a:latin typeface="Microsoft Sans Serif"/>
                          <a:cs typeface="Microsoft Sans Serif"/>
                        </a:rPr>
                        <a:t>на</a:t>
                      </a:r>
                      <a:r>
                        <a:rPr sz="100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000" spc="-10" dirty="0">
                          <a:latin typeface="Microsoft Sans Serif"/>
                          <a:cs typeface="Microsoft Sans Serif"/>
                        </a:rPr>
                        <a:t>их</a:t>
                      </a:r>
                      <a:r>
                        <a:rPr sz="1000" spc="-5" dirty="0">
                          <a:latin typeface="Microsoft Sans Serif"/>
                          <a:cs typeface="Microsoft Sans Serif"/>
                        </a:rPr>
                        <a:t> вопросы.</a:t>
                      </a:r>
                      <a:r>
                        <a:rPr sz="100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000" spc="-15" dirty="0">
                          <a:latin typeface="Microsoft Sans Serif"/>
                          <a:cs typeface="Microsoft Sans Serif"/>
                        </a:rPr>
                        <a:t>Важно</a:t>
                      </a:r>
                      <a:r>
                        <a:rPr sz="1000" spc="-10" dirty="0">
                          <a:latin typeface="Microsoft Sans Serif"/>
                          <a:cs typeface="Microsoft Sans Serif"/>
                        </a:rPr>
                        <a:t> при</a:t>
                      </a:r>
                      <a:r>
                        <a:rPr sz="1000" spc="-5" dirty="0">
                          <a:latin typeface="Microsoft Sans Serif"/>
                          <a:cs typeface="Microsoft Sans Serif"/>
                        </a:rPr>
                        <a:t> этом</a:t>
                      </a:r>
                      <a:r>
                        <a:rPr sz="100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000" spc="-5" dirty="0">
                          <a:latin typeface="Microsoft Sans Serif"/>
                          <a:cs typeface="Microsoft Sans Serif"/>
                        </a:rPr>
                        <a:t>проявлять</a:t>
                      </a:r>
                      <a:r>
                        <a:rPr sz="100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000" spc="-15" dirty="0">
                          <a:latin typeface="Microsoft Sans Serif"/>
                          <a:cs typeface="Microsoft Sans Serif"/>
                        </a:rPr>
                        <a:t>уважение</a:t>
                      </a:r>
                      <a:r>
                        <a:rPr sz="1000" spc="-1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000" spc="-35" dirty="0">
                          <a:latin typeface="Microsoft Sans Serif"/>
                          <a:cs typeface="Microsoft Sans Serif"/>
                        </a:rPr>
                        <a:t>ко</a:t>
                      </a:r>
                      <a:r>
                        <a:rPr sz="1000" spc="-3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000" spc="-15" dirty="0">
                          <a:latin typeface="Microsoft Sans Serif"/>
                          <a:cs typeface="Microsoft Sans Serif"/>
                        </a:rPr>
                        <a:t>всем</a:t>
                      </a:r>
                      <a:r>
                        <a:rPr sz="1000" spc="-1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000" spc="-20" dirty="0">
                          <a:latin typeface="Microsoft Sans Serif"/>
                          <a:cs typeface="Microsoft Sans Serif"/>
                        </a:rPr>
                        <a:t>точкам</a:t>
                      </a:r>
                      <a:r>
                        <a:rPr sz="1000" spc="-15" dirty="0">
                          <a:latin typeface="Microsoft Sans Serif"/>
                          <a:cs typeface="Microsoft Sans Serif"/>
                        </a:rPr>
                        <a:t> зрения,</a:t>
                      </a:r>
                      <a:r>
                        <a:rPr sz="1000" spc="-1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000" spc="-5" dirty="0">
                          <a:latin typeface="Microsoft Sans Serif"/>
                          <a:cs typeface="Microsoft Sans Serif"/>
                        </a:rPr>
                        <a:t>предоставить </a:t>
                      </a:r>
                      <a:r>
                        <a:rPr sz="100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000" spc="-15" dirty="0">
                          <a:latin typeface="Microsoft Sans Serif"/>
                          <a:cs typeface="Microsoft Sans Serif"/>
                        </a:rPr>
                        <a:t>обучающимся</a:t>
                      </a:r>
                      <a:r>
                        <a:rPr sz="1000" spc="7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000" spc="-10" dirty="0">
                          <a:latin typeface="Microsoft Sans Serif"/>
                          <a:cs typeface="Microsoft Sans Serif"/>
                        </a:rPr>
                        <a:t>право</a:t>
                      </a:r>
                      <a:r>
                        <a:rPr sz="1000" spc="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000" spc="-15" dirty="0">
                          <a:latin typeface="Microsoft Sans Serif"/>
                          <a:cs typeface="Microsoft Sans Serif"/>
                        </a:rPr>
                        <a:t>высказываться</a:t>
                      </a:r>
                      <a:r>
                        <a:rPr sz="1000" spc="5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000" spc="-5" dirty="0">
                          <a:latin typeface="Microsoft Sans Serif"/>
                          <a:cs typeface="Microsoft Sans Serif"/>
                        </a:rPr>
                        <a:t>и</a:t>
                      </a:r>
                      <a:r>
                        <a:rPr sz="1000" spc="1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000" spc="-5" dirty="0">
                          <a:latin typeface="Microsoft Sans Serif"/>
                          <a:cs typeface="Microsoft Sans Serif"/>
                        </a:rPr>
                        <a:t>быть</a:t>
                      </a:r>
                      <a:r>
                        <a:rPr sz="1000" spc="3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000" spc="-10" dirty="0">
                          <a:latin typeface="Microsoft Sans Serif"/>
                          <a:cs typeface="Microsoft Sans Serif"/>
                        </a:rPr>
                        <a:t>выслушанным.</a:t>
                      </a:r>
                      <a:endParaRPr sz="10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425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DDDA"/>
                    </a:solidFill>
                  </a:tcPr>
                </a:tc>
              </a:tr>
              <a:tr h="54864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spc="-5" dirty="0">
                          <a:latin typeface="Microsoft Sans Serif"/>
                          <a:cs typeface="Microsoft Sans Serif"/>
                        </a:rPr>
                        <a:t>4.</a:t>
                      </a:r>
                      <a:endParaRPr sz="18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EEC"/>
                    </a:solidFill>
                  </a:tcPr>
                </a:tc>
                <a:tc>
                  <a:txBody>
                    <a:bodyPr/>
                    <a:lstStyle/>
                    <a:p>
                      <a:pPr marL="91440" marR="82550" algn="just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sz="1000" spc="-10" dirty="0">
                          <a:latin typeface="Microsoft Sans Serif"/>
                          <a:cs typeface="Microsoft Sans Serif"/>
                        </a:rPr>
                        <a:t>Эффективнее </a:t>
                      </a:r>
                      <a:r>
                        <a:rPr sz="1000" dirty="0">
                          <a:latin typeface="Microsoft Sans Serif"/>
                          <a:cs typeface="Microsoft Sans Serif"/>
                        </a:rPr>
                        <a:t>любых слов </a:t>
                      </a:r>
                      <a:r>
                        <a:rPr sz="1000" spc="-5" dirty="0">
                          <a:latin typeface="Microsoft Sans Serif"/>
                          <a:cs typeface="Microsoft Sans Serif"/>
                        </a:rPr>
                        <a:t>часто </a:t>
                      </a:r>
                      <a:r>
                        <a:rPr sz="1000" spc="-15" dirty="0">
                          <a:latin typeface="Microsoft Sans Serif"/>
                          <a:cs typeface="Microsoft Sans Serif"/>
                        </a:rPr>
                        <a:t>оказывается активное </a:t>
                      </a:r>
                      <a:r>
                        <a:rPr sz="1000" spc="-5" dirty="0">
                          <a:latin typeface="Microsoft Sans Serif"/>
                          <a:cs typeface="Microsoft Sans Serif"/>
                        </a:rPr>
                        <a:t>слушание. </a:t>
                      </a:r>
                      <a:r>
                        <a:rPr sz="1000" spc="-15" dirty="0">
                          <a:latin typeface="Microsoft Sans Serif"/>
                          <a:cs typeface="Microsoft Sans Serif"/>
                        </a:rPr>
                        <a:t>Важнее </a:t>
                      </a:r>
                      <a:r>
                        <a:rPr sz="1000" spc="-5" dirty="0">
                          <a:latin typeface="Microsoft Sans Serif"/>
                          <a:cs typeface="Microsoft Sans Serif"/>
                        </a:rPr>
                        <a:t>пытаться </a:t>
                      </a:r>
                      <a:r>
                        <a:rPr sz="1000" spc="-10" dirty="0">
                          <a:latin typeface="Microsoft Sans Serif"/>
                          <a:cs typeface="Microsoft Sans Serif"/>
                        </a:rPr>
                        <a:t>понять обучающегося </a:t>
                      </a:r>
                      <a:r>
                        <a:rPr sz="1000" spc="-5" dirty="0">
                          <a:latin typeface="Microsoft Sans Serif"/>
                          <a:cs typeface="Microsoft Sans Serif"/>
                        </a:rPr>
                        <a:t>и дать </a:t>
                      </a:r>
                      <a:r>
                        <a:rPr sz="1000" spc="-10" dirty="0">
                          <a:latin typeface="Microsoft Sans Serif"/>
                          <a:cs typeface="Microsoft Sans Serif"/>
                        </a:rPr>
                        <a:t>ему понимание, </a:t>
                      </a:r>
                      <a:r>
                        <a:rPr sz="1000" spc="-5" dirty="0">
                          <a:latin typeface="Microsoft Sans Serif"/>
                          <a:cs typeface="Microsoft Sans Serif"/>
                        </a:rPr>
                        <a:t>что </a:t>
                      </a:r>
                      <a:r>
                        <a:rPr sz="100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000" spc="-10" dirty="0">
                          <a:latin typeface="Microsoft Sans Serif"/>
                          <a:cs typeface="Microsoft Sans Serif"/>
                        </a:rPr>
                        <a:t>принимают</a:t>
                      </a:r>
                      <a:r>
                        <a:rPr sz="1000" spc="-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000" spc="-15" dirty="0">
                          <a:latin typeface="Microsoft Sans Serif"/>
                          <a:cs typeface="Microsoft Sans Serif"/>
                        </a:rPr>
                        <a:t>его</a:t>
                      </a:r>
                      <a:r>
                        <a:rPr sz="1000" spc="-1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000" spc="-5" dirty="0">
                          <a:latin typeface="Microsoft Sans Serif"/>
                          <a:cs typeface="Microsoft Sans Serif"/>
                        </a:rPr>
                        <a:t>чувства,</a:t>
                      </a:r>
                      <a:r>
                        <a:rPr sz="100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000" spc="-5" dirty="0">
                          <a:latin typeface="Microsoft Sans Serif"/>
                          <a:cs typeface="Microsoft Sans Serif"/>
                        </a:rPr>
                        <a:t>а</a:t>
                      </a:r>
                      <a:r>
                        <a:rPr sz="100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000" spc="-5" dirty="0">
                          <a:latin typeface="Microsoft Sans Serif"/>
                          <a:cs typeface="Microsoft Sans Serif"/>
                        </a:rPr>
                        <a:t>не</a:t>
                      </a:r>
                      <a:r>
                        <a:rPr sz="100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000" spc="-10" dirty="0">
                          <a:latin typeface="Microsoft Sans Serif"/>
                          <a:cs typeface="Microsoft Sans Serif"/>
                        </a:rPr>
                        <a:t>донести</a:t>
                      </a:r>
                      <a:r>
                        <a:rPr sz="1000" spc="-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000" spc="-15" dirty="0">
                          <a:latin typeface="Microsoft Sans Serif"/>
                          <a:cs typeface="Microsoft Sans Serif"/>
                        </a:rPr>
                        <a:t>ему</a:t>
                      </a:r>
                      <a:r>
                        <a:rPr sz="1000" spc="-1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000" spc="-20" dirty="0">
                          <a:latin typeface="Microsoft Sans Serif"/>
                          <a:cs typeface="Microsoft Sans Serif"/>
                        </a:rPr>
                        <a:t>какую-то</a:t>
                      </a:r>
                      <a:r>
                        <a:rPr sz="1000" spc="-1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000" spc="-5" dirty="0">
                          <a:latin typeface="Microsoft Sans Serif"/>
                          <a:cs typeface="Microsoft Sans Serif"/>
                        </a:rPr>
                        <a:t>мысль.</a:t>
                      </a:r>
                      <a:r>
                        <a:rPr sz="100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000" spc="-15" dirty="0">
                          <a:latin typeface="Microsoft Sans Serif"/>
                          <a:cs typeface="Microsoft Sans Serif"/>
                        </a:rPr>
                        <a:t>Эмпатическое</a:t>
                      </a:r>
                      <a:r>
                        <a:rPr sz="1000" spc="-1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000" spc="-5" dirty="0">
                          <a:latin typeface="Microsoft Sans Serif"/>
                          <a:cs typeface="Microsoft Sans Serif"/>
                        </a:rPr>
                        <a:t>и</a:t>
                      </a:r>
                      <a:r>
                        <a:rPr sz="100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000" spc="-5" dirty="0">
                          <a:latin typeface="Microsoft Sans Serif"/>
                          <a:cs typeface="Microsoft Sans Serif"/>
                        </a:rPr>
                        <a:t>терпеливое</a:t>
                      </a:r>
                      <a:r>
                        <a:rPr sz="1000" dirty="0">
                          <a:latin typeface="Microsoft Sans Serif"/>
                          <a:cs typeface="Microsoft Sans Serif"/>
                        </a:rPr>
                        <a:t> слушание</a:t>
                      </a:r>
                      <a:r>
                        <a:rPr sz="1000" spc="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000" spc="-5" dirty="0">
                          <a:latin typeface="Microsoft Sans Serif"/>
                          <a:cs typeface="Microsoft Sans Serif"/>
                        </a:rPr>
                        <a:t>лучше</a:t>
                      </a:r>
                      <a:r>
                        <a:rPr sz="100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000" spc="-10" dirty="0">
                          <a:latin typeface="Microsoft Sans Serif"/>
                          <a:cs typeface="Microsoft Sans Serif"/>
                        </a:rPr>
                        <a:t>всего</a:t>
                      </a:r>
                      <a:r>
                        <a:rPr sz="1000" spc="-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000" spc="-10" dirty="0">
                          <a:latin typeface="Microsoft Sans Serif"/>
                          <a:cs typeface="Microsoft Sans Serif"/>
                        </a:rPr>
                        <a:t>позволяет</a:t>
                      </a:r>
                      <a:r>
                        <a:rPr sz="1000" spc="-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000" spc="-10" dirty="0">
                          <a:latin typeface="Microsoft Sans Serif"/>
                          <a:cs typeface="Microsoft Sans Serif"/>
                        </a:rPr>
                        <a:t>создать </a:t>
                      </a:r>
                      <a:r>
                        <a:rPr sz="1000" spc="-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000" spc="-10" dirty="0">
                          <a:latin typeface="Microsoft Sans Serif"/>
                          <a:cs typeface="Microsoft Sans Serif"/>
                        </a:rPr>
                        <a:t>атмосферу</a:t>
                      </a:r>
                      <a:r>
                        <a:rPr sz="1000" spc="1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000" spc="-10" dirty="0">
                          <a:latin typeface="Microsoft Sans Serif"/>
                          <a:cs typeface="Microsoft Sans Serif"/>
                        </a:rPr>
                        <a:t>доверия</a:t>
                      </a:r>
                      <a:r>
                        <a:rPr sz="1000" spc="3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000" spc="-5" dirty="0">
                          <a:latin typeface="Microsoft Sans Serif"/>
                          <a:cs typeface="Microsoft Sans Serif"/>
                        </a:rPr>
                        <a:t>в</a:t>
                      </a:r>
                      <a:r>
                        <a:rPr sz="1000" spc="2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000" spc="-5" dirty="0">
                          <a:latin typeface="Microsoft Sans Serif"/>
                          <a:cs typeface="Microsoft Sans Serif"/>
                        </a:rPr>
                        <a:t>процессе</a:t>
                      </a:r>
                      <a:r>
                        <a:rPr sz="1000" spc="-1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000" spc="-10" dirty="0">
                          <a:latin typeface="Microsoft Sans Serif"/>
                          <a:cs typeface="Microsoft Sans Serif"/>
                        </a:rPr>
                        <a:t>общения.</a:t>
                      </a:r>
                      <a:endParaRPr sz="10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425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EEC"/>
                    </a:solidFill>
                  </a:tcPr>
                </a:tc>
              </a:tr>
              <a:tr h="701027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800" spc="-5" dirty="0">
                          <a:latin typeface="Microsoft Sans Serif"/>
                          <a:cs typeface="Microsoft Sans Serif"/>
                        </a:rPr>
                        <a:t>5.</a:t>
                      </a:r>
                      <a:endParaRPr sz="18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DDDA"/>
                    </a:solidFill>
                  </a:tcPr>
                </a:tc>
                <a:tc>
                  <a:txBody>
                    <a:bodyPr/>
                    <a:lstStyle/>
                    <a:p>
                      <a:pPr marL="91440" marR="81915" algn="just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00" spc="-15" dirty="0">
                          <a:latin typeface="Microsoft Sans Serif"/>
                          <a:cs typeface="Microsoft Sans Serif"/>
                        </a:rPr>
                        <a:t>Важно </a:t>
                      </a:r>
                      <a:r>
                        <a:rPr sz="1000" spc="-5" dirty="0">
                          <a:latin typeface="Microsoft Sans Serif"/>
                          <a:cs typeface="Microsoft Sans Serif"/>
                        </a:rPr>
                        <a:t>не навредить </a:t>
                      </a:r>
                      <a:r>
                        <a:rPr sz="1000" spc="-10" dirty="0">
                          <a:latin typeface="Microsoft Sans Serif"/>
                          <a:cs typeface="Microsoft Sans Serif"/>
                        </a:rPr>
                        <a:t>обучающемуся, </a:t>
                      </a:r>
                      <a:r>
                        <a:rPr sz="1000" spc="-5" dirty="0">
                          <a:latin typeface="Microsoft Sans Serif"/>
                          <a:cs typeface="Microsoft Sans Serif"/>
                        </a:rPr>
                        <a:t>и </a:t>
                      </a:r>
                      <a:r>
                        <a:rPr sz="1000" spc="-20" dirty="0">
                          <a:latin typeface="Microsoft Sans Serif"/>
                          <a:cs typeface="Microsoft Sans Serif"/>
                        </a:rPr>
                        <a:t>без </a:t>
                      </a:r>
                      <a:r>
                        <a:rPr sz="1000" spc="-10" dirty="0">
                          <a:latin typeface="Microsoft Sans Serif"/>
                          <a:cs typeface="Microsoft Sans Serif"/>
                        </a:rPr>
                        <a:t>того переживающему </a:t>
                      </a:r>
                      <a:r>
                        <a:rPr sz="1000" spc="-5" dirty="0">
                          <a:latin typeface="Microsoft Sans Serif"/>
                          <a:cs typeface="Microsoft Sans Serif"/>
                        </a:rPr>
                        <a:t>тяжелейшие </a:t>
                      </a:r>
                      <a:r>
                        <a:rPr sz="1000" spc="-10" dirty="0">
                          <a:latin typeface="Microsoft Sans Serif"/>
                          <a:cs typeface="Microsoft Sans Serif"/>
                        </a:rPr>
                        <a:t>стрессогенные </a:t>
                      </a:r>
                      <a:r>
                        <a:rPr sz="1000" spc="-5" dirty="0">
                          <a:latin typeface="Microsoft Sans Serif"/>
                          <a:cs typeface="Microsoft Sans Serif"/>
                        </a:rPr>
                        <a:t>ситуации. </a:t>
                      </a:r>
                      <a:r>
                        <a:rPr sz="1000" spc="-10" dirty="0">
                          <a:latin typeface="Microsoft Sans Serif"/>
                          <a:cs typeface="Microsoft Sans Serif"/>
                        </a:rPr>
                        <a:t>Целесообразно </a:t>
                      </a:r>
                      <a:r>
                        <a:rPr sz="1000" spc="-5" dirty="0">
                          <a:latin typeface="Microsoft Sans Serif"/>
                          <a:cs typeface="Microsoft Sans Serif"/>
                        </a:rPr>
                        <a:t>рассматривать </a:t>
                      </a:r>
                      <a:r>
                        <a:rPr sz="100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000" spc="-10" dirty="0">
                          <a:latin typeface="Microsoft Sans Serif"/>
                          <a:cs typeface="Microsoft Sans Serif"/>
                        </a:rPr>
                        <a:t>агрессивное поведение </a:t>
                      </a:r>
                      <a:r>
                        <a:rPr sz="1000" spc="-5" dirty="0">
                          <a:latin typeface="Microsoft Sans Serif"/>
                          <a:cs typeface="Microsoft Sans Serif"/>
                        </a:rPr>
                        <a:t>детей </a:t>
                      </a:r>
                      <a:r>
                        <a:rPr sz="1000" spc="-10" dirty="0">
                          <a:latin typeface="Microsoft Sans Serif"/>
                          <a:cs typeface="Microsoft Sans Serif"/>
                        </a:rPr>
                        <a:t>ветеранов (участников) СВО </a:t>
                      </a:r>
                      <a:r>
                        <a:rPr sz="1000" spc="-5" dirty="0">
                          <a:latin typeface="Microsoft Sans Serif"/>
                          <a:cs typeface="Microsoft Sans Serif"/>
                        </a:rPr>
                        <a:t>в </a:t>
                      </a:r>
                      <a:r>
                        <a:rPr sz="1000" spc="-20" dirty="0">
                          <a:latin typeface="Microsoft Sans Serif"/>
                          <a:cs typeface="Microsoft Sans Serif"/>
                        </a:rPr>
                        <a:t>контексте </a:t>
                      </a:r>
                      <a:r>
                        <a:rPr sz="1000" spc="-10" dirty="0">
                          <a:latin typeface="Microsoft Sans Serif"/>
                          <a:cs typeface="Microsoft Sans Serif"/>
                        </a:rPr>
                        <a:t>проблемы, </a:t>
                      </a:r>
                      <a:r>
                        <a:rPr sz="1000" spc="-15" dirty="0">
                          <a:latin typeface="Microsoft Sans Serif"/>
                          <a:cs typeface="Microsoft Sans Serif"/>
                        </a:rPr>
                        <a:t>избегать </a:t>
                      </a:r>
                      <a:r>
                        <a:rPr sz="1000" spc="-5" dirty="0">
                          <a:latin typeface="Microsoft Sans Serif"/>
                          <a:cs typeface="Microsoft Sans Serif"/>
                        </a:rPr>
                        <a:t>стереотипов. </a:t>
                      </a:r>
                      <a:r>
                        <a:rPr sz="1000" spc="-15" dirty="0">
                          <a:latin typeface="Microsoft Sans Serif"/>
                          <a:cs typeface="Microsoft Sans Serif"/>
                        </a:rPr>
                        <a:t>Важно выказывать заботу </a:t>
                      </a:r>
                      <a:r>
                        <a:rPr sz="1000" spc="-5" dirty="0">
                          <a:latin typeface="Microsoft Sans Serif"/>
                          <a:cs typeface="Microsoft Sans Serif"/>
                        </a:rPr>
                        <a:t>о </a:t>
                      </a:r>
                      <a:r>
                        <a:rPr sz="100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000" spc="-5" dirty="0">
                          <a:latin typeface="Microsoft Sans Serif"/>
                          <a:cs typeface="Microsoft Sans Serif"/>
                        </a:rPr>
                        <a:t>состоянии</a:t>
                      </a:r>
                      <a:r>
                        <a:rPr sz="1000" spc="254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000" spc="26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000" spc="-10" dirty="0">
                          <a:latin typeface="Microsoft Sans Serif"/>
                          <a:cs typeface="Microsoft Sans Serif"/>
                        </a:rPr>
                        <a:t>обучающегося,</a:t>
                      </a:r>
                      <a:r>
                        <a:rPr sz="1000" spc="24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000" spc="-10" dirty="0">
                          <a:latin typeface="Microsoft Sans Serif"/>
                          <a:cs typeface="Microsoft Sans Serif"/>
                        </a:rPr>
                        <a:t>при этом </a:t>
                      </a:r>
                      <a:r>
                        <a:rPr sz="1000" spc="-5" dirty="0">
                          <a:latin typeface="Microsoft Sans Serif"/>
                          <a:cs typeface="Microsoft Sans Serif"/>
                        </a:rPr>
                        <a:t>не</a:t>
                      </a:r>
                      <a:r>
                        <a:rPr sz="1000" spc="254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000" spc="26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000" spc="-5" dirty="0">
                          <a:latin typeface="Microsoft Sans Serif"/>
                          <a:cs typeface="Microsoft Sans Serif"/>
                        </a:rPr>
                        <a:t>переусердствовать,</a:t>
                      </a:r>
                      <a:r>
                        <a:rPr sz="1000" spc="254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000" spc="26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000" spc="-5" dirty="0">
                          <a:latin typeface="Microsoft Sans Serif"/>
                          <a:cs typeface="Microsoft Sans Serif"/>
                        </a:rPr>
                        <a:t>не</a:t>
                      </a:r>
                      <a:r>
                        <a:rPr sz="1000" spc="254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000" spc="26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000" spc="-10" dirty="0">
                          <a:latin typeface="Microsoft Sans Serif"/>
                          <a:cs typeface="Microsoft Sans Serif"/>
                        </a:rPr>
                        <a:t>поспешить,</a:t>
                      </a:r>
                      <a:r>
                        <a:rPr sz="1000" spc="24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000" spc="25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000" spc="-5" dirty="0">
                          <a:latin typeface="Microsoft Sans Serif"/>
                          <a:cs typeface="Microsoft Sans Serif"/>
                        </a:rPr>
                        <a:t>не</a:t>
                      </a:r>
                      <a:r>
                        <a:rPr sz="1000" spc="254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000" spc="26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000" spc="-10" dirty="0">
                          <a:latin typeface="Microsoft Sans Serif"/>
                          <a:cs typeface="Microsoft Sans Serif"/>
                        </a:rPr>
                        <a:t>перейти</a:t>
                      </a:r>
                      <a:r>
                        <a:rPr sz="1000" spc="24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000" spc="25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000" spc="-65" dirty="0">
                          <a:latin typeface="Microsoft Sans Serif"/>
                          <a:cs typeface="Microsoft Sans Serif"/>
                        </a:rPr>
                        <a:t>к</a:t>
                      </a:r>
                      <a:r>
                        <a:rPr sz="1000" spc="13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000" spc="14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000" spc="-15" dirty="0">
                          <a:latin typeface="Microsoft Sans Serif"/>
                          <a:cs typeface="Microsoft Sans Serif"/>
                        </a:rPr>
                        <a:t>ложным</a:t>
                      </a:r>
                      <a:r>
                        <a:rPr sz="1000" spc="235" dirty="0">
                          <a:latin typeface="Microsoft Sans Serif"/>
                          <a:cs typeface="Microsoft Sans Serif"/>
                        </a:rPr>
                        <a:t>  </a:t>
                      </a:r>
                      <a:r>
                        <a:rPr sz="1000" spc="24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000" spc="-10" dirty="0">
                          <a:latin typeface="Microsoft Sans Serif"/>
                          <a:cs typeface="Microsoft Sans Serif"/>
                        </a:rPr>
                        <a:t>выводам</a:t>
                      </a:r>
                      <a:r>
                        <a:rPr sz="1000" spc="24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000" spc="-5" dirty="0">
                          <a:latin typeface="Microsoft Sans Serif"/>
                          <a:cs typeface="Microsoft Sans Serif"/>
                        </a:rPr>
                        <a:t>и </a:t>
                      </a:r>
                      <a:r>
                        <a:rPr sz="100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000" spc="-10" dirty="0">
                          <a:latin typeface="Microsoft Sans Serif"/>
                          <a:cs typeface="Microsoft Sans Serif"/>
                        </a:rPr>
                        <a:t>интерпретациям.</a:t>
                      </a:r>
                      <a:endParaRPr sz="10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DDDA"/>
                    </a:solidFill>
                  </a:tcPr>
                </a:tc>
              </a:tr>
              <a:tr h="853443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800" spc="-5" dirty="0">
                          <a:latin typeface="Microsoft Sans Serif"/>
                          <a:cs typeface="Microsoft Sans Serif"/>
                        </a:rPr>
                        <a:t>6.</a:t>
                      </a:r>
                      <a:endParaRPr sz="18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EEC"/>
                    </a:solidFill>
                  </a:tcPr>
                </a:tc>
                <a:tc>
                  <a:txBody>
                    <a:bodyPr/>
                    <a:lstStyle/>
                    <a:p>
                      <a:pPr marL="91440" marR="83185" algn="just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00" spc="-10" dirty="0">
                          <a:latin typeface="Microsoft Sans Serif"/>
                          <a:cs typeface="Microsoft Sans Serif"/>
                        </a:rPr>
                        <a:t>Педагогу-психологу </a:t>
                      </a:r>
                      <a:r>
                        <a:rPr sz="1000" spc="-15" dirty="0">
                          <a:latin typeface="Microsoft Sans Serif"/>
                          <a:cs typeface="Microsoft Sans Serif"/>
                        </a:rPr>
                        <a:t>нужно </a:t>
                      </a:r>
                      <a:r>
                        <a:rPr sz="1000" spc="-10" dirty="0">
                          <a:latin typeface="Microsoft Sans Serif"/>
                          <a:cs typeface="Microsoft Sans Serif"/>
                        </a:rPr>
                        <a:t>проводить психологическое просвещение </a:t>
                      </a:r>
                      <a:r>
                        <a:rPr sz="1000" spc="-5" dirty="0">
                          <a:latin typeface="Microsoft Sans Serif"/>
                          <a:cs typeface="Microsoft Sans Serif"/>
                        </a:rPr>
                        <a:t>среди </a:t>
                      </a:r>
                      <a:r>
                        <a:rPr sz="1000" spc="-10" dirty="0">
                          <a:latin typeface="Microsoft Sans Serif"/>
                          <a:cs typeface="Microsoft Sans Serif"/>
                        </a:rPr>
                        <a:t>детей ветеранов (участников) </a:t>
                      </a:r>
                      <a:r>
                        <a:rPr sz="1000" spc="-5" dirty="0">
                          <a:latin typeface="Microsoft Sans Serif"/>
                          <a:cs typeface="Microsoft Sans Serif"/>
                        </a:rPr>
                        <a:t>СВО, </a:t>
                      </a:r>
                      <a:r>
                        <a:rPr sz="1000" spc="-10" dirty="0">
                          <a:latin typeface="Microsoft Sans Serif"/>
                          <a:cs typeface="Microsoft Sans Serif"/>
                        </a:rPr>
                        <a:t>погибших </a:t>
                      </a:r>
                      <a:r>
                        <a:rPr sz="1000" spc="-5" dirty="0">
                          <a:latin typeface="Microsoft Sans Serif"/>
                          <a:cs typeface="Microsoft Sans Serif"/>
                        </a:rPr>
                        <a:t>(умерших) </a:t>
                      </a:r>
                      <a:r>
                        <a:rPr sz="1000" spc="-10" dirty="0">
                          <a:latin typeface="Microsoft Sans Serif"/>
                          <a:cs typeface="Microsoft Sans Serif"/>
                        </a:rPr>
                        <a:t>при </a:t>
                      </a:r>
                      <a:r>
                        <a:rPr sz="1000" spc="-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000" spc="-10" dirty="0">
                          <a:latin typeface="Microsoft Sans Serif"/>
                          <a:cs typeface="Microsoft Sans Serif"/>
                        </a:rPr>
                        <a:t>исполнении</a:t>
                      </a:r>
                      <a:r>
                        <a:rPr sz="1000" spc="-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000" spc="-10" dirty="0">
                          <a:latin typeface="Microsoft Sans Serif"/>
                          <a:cs typeface="Microsoft Sans Serif"/>
                        </a:rPr>
                        <a:t>обязанностей</a:t>
                      </a:r>
                      <a:r>
                        <a:rPr sz="1000" spc="-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000" spc="-10" dirty="0">
                          <a:latin typeface="Microsoft Sans Serif"/>
                          <a:cs typeface="Microsoft Sans Serif"/>
                        </a:rPr>
                        <a:t>военной</a:t>
                      </a:r>
                      <a:r>
                        <a:rPr sz="1000" spc="-5" dirty="0">
                          <a:latin typeface="Microsoft Sans Serif"/>
                          <a:cs typeface="Microsoft Sans Serif"/>
                        </a:rPr>
                        <a:t> службы</a:t>
                      </a:r>
                      <a:r>
                        <a:rPr sz="100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000" spc="-5" dirty="0">
                          <a:latin typeface="Microsoft Sans Serif"/>
                          <a:cs typeface="Microsoft Sans Serif"/>
                        </a:rPr>
                        <a:t>(службы),</a:t>
                      </a:r>
                      <a:r>
                        <a:rPr sz="100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000" spc="-5" dirty="0">
                          <a:latin typeface="Microsoft Sans Serif"/>
                          <a:cs typeface="Microsoft Sans Serif"/>
                        </a:rPr>
                        <a:t>в</a:t>
                      </a:r>
                      <a:r>
                        <a:rPr sz="100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000" spc="-10" dirty="0">
                          <a:latin typeface="Microsoft Sans Serif"/>
                          <a:cs typeface="Microsoft Sans Serif"/>
                        </a:rPr>
                        <a:t>общеобразовательных</a:t>
                      </a:r>
                      <a:r>
                        <a:rPr sz="1000" spc="-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000" spc="-10" dirty="0">
                          <a:latin typeface="Microsoft Sans Serif"/>
                          <a:cs typeface="Microsoft Sans Serif"/>
                        </a:rPr>
                        <a:t>организациях,</a:t>
                      </a:r>
                      <a:r>
                        <a:rPr sz="1000" spc="-5" dirty="0">
                          <a:latin typeface="Microsoft Sans Serif"/>
                          <a:cs typeface="Microsoft Sans Serif"/>
                        </a:rPr>
                        <a:t> профессиональных</a:t>
                      </a:r>
                      <a:r>
                        <a:rPr sz="100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000" spc="-10" dirty="0">
                          <a:latin typeface="Microsoft Sans Serif"/>
                          <a:cs typeface="Microsoft Sans Serif"/>
                        </a:rPr>
                        <a:t>образовательных </a:t>
                      </a:r>
                      <a:r>
                        <a:rPr sz="1000" spc="-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000" spc="-10" dirty="0">
                          <a:latin typeface="Microsoft Sans Serif"/>
                          <a:cs typeface="Microsoft Sans Serif"/>
                        </a:rPr>
                        <a:t>организациях</a:t>
                      </a:r>
                      <a:r>
                        <a:rPr sz="1000" spc="-5" dirty="0">
                          <a:latin typeface="Microsoft Sans Serif"/>
                          <a:cs typeface="Microsoft Sans Serif"/>
                        </a:rPr>
                        <a:t> и</a:t>
                      </a:r>
                      <a:r>
                        <a:rPr sz="100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000" spc="-10" dirty="0">
                          <a:latin typeface="Microsoft Sans Serif"/>
                          <a:cs typeface="Microsoft Sans Serif"/>
                        </a:rPr>
                        <a:t>образовательных</a:t>
                      </a:r>
                      <a:r>
                        <a:rPr sz="1000" spc="-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000" spc="-10" dirty="0">
                          <a:latin typeface="Microsoft Sans Serif"/>
                          <a:cs typeface="Microsoft Sans Serif"/>
                        </a:rPr>
                        <a:t>организациях</a:t>
                      </a:r>
                      <a:r>
                        <a:rPr sz="1000" spc="-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000" spc="-10" dirty="0">
                          <a:latin typeface="Microsoft Sans Serif"/>
                          <a:cs typeface="Microsoft Sans Serif"/>
                        </a:rPr>
                        <a:t>высшего</a:t>
                      </a:r>
                      <a:r>
                        <a:rPr sz="1000" spc="-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000" spc="-10" dirty="0">
                          <a:latin typeface="Microsoft Sans Serif"/>
                          <a:cs typeface="Microsoft Sans Serif"/>
                        </a:rPr>
                        <a:t>образования.</a:t>
                      </a:r>
                      <a:r>
                        <a:rPr sz="1000" spc="-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000" spc="-55" dirty="0">
                          <a:latin typeface="Microsoft Sans Serif"/>
                          <a:cs typeface="Microsoft Sans Serif"/>
                        </a:rPr>
                        <a:t>Как</a:t>
                      </a:r>
                      <a:r>
                        <a:rPr sz="1000" spc="-5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000" spc="-5" dirty="0">
                          <a:latin typeface="Microsoft Sans Serif"/>
                          <a:cs typeface="Microsoft Sans Serif"/>
                        </a:rPr>
                        <a:t>в</a:t>
                      </a:r>
                      <a:r>
                        <a:rPr sz="100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000" spc="-5" dirty="0">
                          <a:latin typeface="Microsoft Sans Serif"/>
                          <a:cs typeface="Microsoft Sans Serif"/>
                        </a:rPr>
                        <a:t>индивидуальном,</a:t>
                      </a:r>
                      <a:r>
                        <a:rPr sz="100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000" spc="-25" dirty="0">
                          <a:latin typeface="Microsoft Sans Serif"/>
                          <a:cs typeface="Microsoft Sans Serif"/>
                        </a:rPr>
                        <a:t>так</a:t>
                      </a:r>
                      <a:r>
                        <a:rPr sz="1000" spc="-2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000" spc="-5" dirty="0">
                          <a:latin typeface="Microsoft Sans Serif"/>
                          <a:cs typeface="Microsoft Sans Serif"/>
                        </a:rPr>
                        <a:t>и</a:t>
                      </a:r>
                      <a:r>
                        <a:rPr sz="100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000" spc="-5" dirty="0">
                          <a:latin typeface="Microsoft Sans Serif"/>
                          <a:cs typeface="Microsoft Sans Serif"/>
                        </a:rPr>
                        <a:t>в</a:t>
                      </a:r>
                      <a:r>
                        <a:rPr sz="100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000" spc="-15" dirty="0">
                          <a:latin typeface="Microsoft Sans Serif"/>
                          <a:cs typeface="Microsoft Sans Serif"/>
                        </a:rPr>
                        <a:t>групповом</a:t>
                      </a:r>
                      <a:r>
                        <a:rPr sz="1000" spc="24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000" spc="-10" dirty="0">
                          <a:latin typeface="Microsoft Sans Serif"/>
                          <a:cs typeface="Microsoft Sans Serif"/>
                        </a:rPr>
                        <a:t>обсуждении </a:t>
                      </a:r>
                      <a:r>
                        <a:rPr sz="1000" spc="-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000" spc="-15" dirty="0">
                          <a:latin typeface="Microsoft Sans Serif"/>
                          <a:cs typeface="Microsoft Sans Serif"/>
                        </a:rPr>
                        <a:t>рекомендуется</a:t>
                      </a:r>
                      <a:r>
                        <a:rPr sz="1000" spc="-1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000" spc="-5" dirty="0">
                          <a:latin typeface="Microsoft Sans Serif"/>
                          <a:cs typeface="Microsoft Sans Serif"/>
                        </a:rPr>
                        <a:t>освещать</a:t>
                      </a:r>
                      <a:r>
                        <a:rPr sz="100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000" spc="-10" dirty="0">
                          <a:latin typeface="Microsoft Sans Serif"/>
                          <a:cs typeface="Microsoft Sans Serif"/>
                        </a:rPr>
                        <a:t>вопросы</a:t>
                      </a:r>
                      <a:r>
                        <a:rPr sz="1000" spc="-5" dirty="0">
                          <a:latin typeface="Microsoft Sans Serif"/>
                          <a:cs typeface="Microsoft Sans Serif"/>
                        </a:rPr>
                        <a:t> психологии</a:t>
                      </a:r>
                      <a:r>
                        <a:rPr sz="100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000" spc="-10" dirty="0">
                          <a:latin typeface="Microsoft Sans Serif"/>
                          <a:cs typeface="Microsoft Sans Serif"/>
                        </a:rPr>
                        <a:t>горя,</a:t>
                      </a:r>
                      <a:r>
                        <a:rPr sz="1000" spc="-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000" spc="-15" dirty="0">
                          <a:latin typeface="Microsoft Sans Serif"/>
                          <a:cs typeface="Microsoft Sans Serif"/>
                        </a:rPr>
                        <a:t>конструктивного</a:t>
                      </a:r>
                      <a:r>
                        <a:rPr sz="1000" spc="-10" dirty="0">
                          <a:latin typeface="Microsoft Sans Serif"/>
                          <a:cs typeface="Microsoft Sans Serif"/>
                        </a:rPr>
                        <a:t> преодоления</a:t>
                      </a:r>
                      <a:r>
                        <a:rPr sz="1000" spc="-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000" spc="-15" dirty="0">
                          <a:latin typeface="Microsoft Sans Serif"/>
                          <a:cs typeface="Microsoft Sans Serif"/>
                        </a:rPr>
                        <a:t>скорби,</a:t>
                      </a:r>
                      <a:r>
                        <a:rPr sz="1000" spc="-10" dirty="0">
                          <a:latin typeface="Microsoft Sans Serif"/>
                          <a:cs typeface="Microsoft Sans Serif"/>
                        </a:rPr>
                        <a:t> способов</a:t>
                      </a:r>
                      <a:r>
                        <a:rPr sz="1000" spc="-5" dirty="0">
                          <a:latin typeface="Microsoft Sans Serif"/>
                          <a:cs typeface="Microsoft Sans Serif"/>
                        </a:rPr>
                        <a:t> совладания</a:t>
                      </a:r>
                      <a:r>
                        <a:rPr sz="100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000" spc="-5" dirty="0">
                          <a:latin typeface="Microsoft Sans Serif"/>
                          <a:cs typeface="Microsoft Sans Serif"/>
                        </a:rPr>
                        <a:t>и</a:t>
                      </a:r>
                      <a:r>
                        <a:rPr sz="100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000" spc="-10" dirty="0">
                          <a:latin typeface="Microsoft Sans Serif"/>
                          <a:cs typeface="Microsoft Sans Serif"/>
                        </a:rPr>
                        <a:t>психологической </a:t>
                      </a:r>
                      <a:r>
                        <a:rPr sz="1000" spc="-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000" spc="-15" dirty="0">
                          <a:latin typeface="Microsoft Sans Serif"/>
                          <a:cs typeface="Microsoft Sans Serif"/>
                        </a:rPr>
                        <a:t>самопомощи.</a:t>
                      </a:r>
                      <a:endParaRPr sz="10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EEC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/>
          <p:nvPr/>
        </p:nvSpPr>
        <p:spPr>
          <a:xfrm>
            <a:off x="447090" y="1165733"/>
            <a:ext cx="6445250" cy="635"/>
          </a:xfrm>
          <a:custGeom>
            <a:avLst/>
            <a:gdLst/>
            <a:ahLst/>
            <a:cxnLst/>
            <a:rect l="l" t="t" r="r" b="b"/>
            <a:pathLst>
              <a:path w="6445250" h="634">
                <a:moveTo>
                  <a:pt x="0" y="0"/>
                </a:moveTo>
                <a:lnTo>
                  <a:pt x="6445072" y="253"/>
                </a:lnTo>
              </a:path>
            </a:pathLst>
          </a:custGeom>
          <a:ln w="19050">
            <a:solidFill>
              <a:srgbClr val="4480C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6" name="object 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577581" y="220624"/>
            <a:ext cx="1020965" cy="945362"/>
          </a:xfrm>
          <a:prstGeom prst="rect">
            <a:avLst/>
          </a:prstGeom>
        </p:spPr>
      </p:pic>
      <p:sp>
        <p:nvSpPr>
          <p:cNvPr id="7" name="object 7"/>
          <p:cNvSpPr txBox="1"/>
          <p:nvPr/>
        </p:nvSpPr>
        <p:spPr>
          <a:xfrm>
            <a:off x="341477" y="1337005"/>
            <a:ext cx="3142615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25" dirty="0">
                <a:latin typeface="Microsoft Sans Serif"/>
                <a:cs typeface="Microsoft Sans Serif"/>
              </a:rPr>
              <a:t>Рекомендации</a:t>
            </a:r>
            <a:r>
              <a:rPr sz="1800" spc="505" dirty="0">
                <a:latin typeface="Microsoft Sans Serif"/>
                <a:cs typeface="Microsoft Sans Serif"/>
              </a:rPr>
              <a:t> </a:t>
            </a:r>
            <a:r>
              <a:rPr sz="1800" spc="5" dirty="0">
                <a:latin typeface="Microsoft Sans Serif"/>
                <a:cs typeface="Microsoft Sans Serif"/>
              </a:rPr>
              <a:t>для</a:t>
            </a:r>
            <a:r>
              <a:rPr sz="1800" spc="-10" dirty="0">
                <a:latin typeface="Microsoft Sans Serif"/>
                <a:cs typeface="Microsoft Sans Serif"/>
              </a:rPr>
              <a:t> </a:t>
            </a:r>
            <a:r>
              <a:rPr sz="1800" spc="-30" dirty="0">
                <a:latin typeface="Microsoft Sans Serif"/>
                <a:cs typeface="Microsoft Sans Serif"/>
              </a:rPr>
              <a:t>педагога:</a:t>
            </a:r>
            <a:endParaRPr sz="1800">
              <a:latin typeface="Microsoft Sans Serif"/>
              <a:cs typeface="Microsoft Sans Serif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41477" y="1611629"/>
            <a:ext cx="1530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9F5800"/>
                </a:solidFill>
                <a:latin typeface="Arial"/>
                <a:cs typeface="Arial"/>
              </a:rPr>
              <a:t>–</a:t>
            </a:r>
            <a:endParaRPr sz="18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85800" y="1671065"/>
            <a:ext cx="8212607" cy="7905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4494530">
              <a:lnSpc>
                <a:spcPct val="109200"/>
              </a:lnSpc>
              <a:spcBef>
                <a:spcPts val="100"/>
              </a:spcBef>
            </a:pPr>
            <a:r>
              <a:rPr sz="1200" b="1" i="1" spc="-5" dirty="0">
                <a:solidFill>
                  <a:srgbClr val="C00000"/>
                </a:solidFill>
                <a:latin typeface="Arial"/>
                <a:cs typeface="Arial"/>
              </a:rPr>
              <a:t>уважайте потребность </a:t>
            </a:r>
            <a:r>
              <a:rPr sz="1200" b="1" i="1" dirty="0">
                <a:solidFill>
                  <a:srgbClr val="C00000"/>
                </a:solidFill>
                <a:latin typeface="Arial"/>
                <a:cs typeface="Arial"/>
              </a:rPr>
              <a:t>в </a:t>
            </a:r>
            <a:r>
              <a:rPr sz="1200" b="1" i="1" spc="-5" dirty="0">
                <a:solidFill>
                  <a:srgbClr val="C00000"/>
                </a:solidFill>
                <a:latin typeface="Arial"/>
                <a:cs typeface="Arial"/>
              </a:rPr>
              <a:t>уединении, </a:t>
            </a:r>
            <a:r>
              <a:rPr sz="1200" b="1" i="1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200" b="1" i="1" dirty="0">
                <a:latin typeface="Arial"/>
                <a:cs typeface="Arial"/>
              </a:rPr>
              <a:t>если</a:t>
            </a:r>
            <a:r>
              <a:rPr sz="1200" b="1" i="1" spc="-15" dirty="0">
                <a:latin typeface="Arial"/>
                <a:cs typeface="Arial"/>
              </a:rPr>
              <a:t> </a:t>
            </a:r>
            <a:r>
              <a:rPr sz="1200" b="1" i="1" spc="-5" dirty="0">
                <a:latin typeface="Arial"/>
                <a:cs typeface="Arial"/>
              </a:rPr>
              <a:t>обучающийся</a:t>
            </a:r>
            <a:r>
              <a:rPr sz="1200" b="1" i="1" spc="-15" dirty="0">
                <a:latin typeface="Arial"/>
                <a:cs typeface="Arial"/>
              </a:rPr>
              <a:t> </a:t>
            </a:r>
            <a:r>
              <a:rPr sz="1200" b="1" i="1" spc="-5" dirty="0">
                <a:latin typeface="Arial"/>
                <a:cs typeface="Arial"/>
              </a:rPr>
              <a:t>не</a:t>
            </a:r>
            <a:r>
              <a:rPr sz="1200" b="1" i="1" spc="-20" dirty="0">
                <a:latin typeface="Arial"/>
                <a:cs typeface="Arial"/>
              </a:rPr>
              <a:t> хочет</a:t>
            </a:r>
            <a:r>
              <a:rPr sz="1200" b="1" i="1" spc="-25" dirty="0">
                <a:latin typeface="Arial"/>
                <a:cs typeface="Arial"/>
              </a:rPr>
              <a:t> </a:t>
            </a:r>
            <a:r>
              <a:rPr sz="1200" b="1" i="1" dirty="0">
                <a:latin typeface="Arial"/>
                <a:cs typeface="Arial"/>
              </a:rPr>
              <a:t>общаться;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200" b="1" i="1" dirty="0">
                <a:latin typeface="Arial"/>
                <a:cs typeface="Arial"/>
              </a:rPr>
              <a:t>если </a:t>
            </a:r>
            <a:r>
              <a:rPr sz="1200" b="1" i="1" spc="-5" dirty="0">
                <a:latin typeface="Arial"/>
                <a:cs typeface="Arial"/>
              </a:rPr>
              <a:t>он</a:t>
            </a:r>
            <a:r>
              <a:rPr sz="1200" b="1" i="1" spc="5" dirty="0">
                <a:latin typeface="Arial"/>
                <a:cs typeface="Arial"/>
              </a:rPr>
              <a:t> </a:t>
            </a:r>
            <a:r>
              <a:rPr sz="1200" b="1" i="1" spc="-5" dirty="0">
                <a:solidFill>
                  <a:srgbClr val="C00000"/>
                </a:solidFill>
                <a:latin typeface="Arial"/>
                <a:cs typeface="Arial"/>
              </a:rPr>
              <a:t>не</a:t>
            </a:r>
            <a:r>
              <a:rPr sz="1200" b="1" i="1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200" b="1" i="1" spc="-5" dirty="0">
                <a:solidFill>
                  <a:srgbClr val="C00000"/>
                </a:solidFill>
                <a:latin typeface="Arial"/>
                <a:cs typeface="Arial"/>
              </a:rPr>
              <a:t>может </a:t>
            </a:r>
            <a:r>
              <a:rPr sz="1200" b="1" i="1" dirty="0">
                <a:solidFill>
                  <a:srgbClr val="C00000"/>
                </a:solidFill>
                <a:latin typeface="Arial"/>
                <a:cs typeface="Arial"/>
              </a:rPr>
              <a:t>усидеть</a:t>
            </a:r>
            <a:r>
              <a:rPr sz="1200" b="1" i="1" spc="-2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200" b="1" i="1" spc="-5" dirty="0">
                <a:solidFill>
                  <a:srgbClr val="C00000"/>
                </a:solidFill>
                <a:latin typeface="Arial"/>
                <a:cs typeface="Arial"/>
              </a:rPr>
              <a:t>на</a:t>
            </a:r>
            <a:r>
              <a:rPr sz="1200" b="1" i="1" spc="1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200" b="1" i="1" dirty="0">
                <a:solidFill>
                  <a:srgbClr val="C00000"/>
                </a:solidFill>
                <a:latin typeface="Arial"/>
                <a:cs typeface="Arial"/>
              </a:rPr>
              <a:t>месте</a:t>
            </a:r>
            <a:r>
              <a:rPr sz="1200" b="1" i="1" dirty="0">
                <a:latin typeface="Arial"/>
                <a:cs typeface="Arial"/>
              </a:rPr>
              <a:t>,</a:t>
            </a:r>
            <a:r>
              <a:rPr sz="1200" b="1" i="1" spc="-35" dirty="0">
                <a:latin typeface="Arial"/>
                <a:cs typeface="Arial"/>
              </a:rPr>
              <a:t> </a:t>
            </a:r>
            <a:r>
              <a:rPr sz="1200" b="1" i="1" spc="-5" dirty="0">
                <a:latin typeface="Arial"/>
                <a:cs typeface="Arial"/>
              </a:rPr>
              <a:t>дайте</a:t>
            </a:r>
            <a:r>
              <a:rPr sz="1200" b="1" i="1" spc="-20" dirty="0">
                <a:latin typeface="Arial"/>
                <a:cs typeface="Arial"/>
              </a:rPr>
              <a:t> </a:t>
            </a:r>
            <a:r>
              <a:rPr sz="1200" b="1" i="1" dirty="0">
                <a:latin typeface="Arial"/>
                <a:cs typeface="Arial"/>
              </a:rPr>
              <a:t>ему</a:t>
            </a:r>
            <a:r>
              <a:rPr sz="1200" b="1" i="1" spc="-15" dirty="0">
                <a:latin typeface="Arial"/>
                <a:cs typeface="Arial"/>
              </a:rPr>
              <a:t> </a:t>
            </a:r>
            <a:r>
              <a:rPr sz="1200" b="1" i="1" spc="-10" dirty="0">
                <a:latin typeface="Arial"/>
                <a:cs typeface="Arial"/>
              </a:rPr>
              <a:t>возможность</a:t>
            </a:r>
            <a:r>
              <a:rPr sz="1200" b="1" i="1" dirty="0">
                <a:latin typeface="Arial"/>
                <a:cs typeface="Arial"/>
              </a:rPr>
              <a:t> </a:t>
            </a:r>
            <a:r>
              <a:rPr sz="1200" b="1" i="1" spc="-5" dirty="0">
                <a:latin typeface="Arial"/>
                <a:cs typeface="Arial"/>
              </a:rPr>
              <a:t>подвигаться;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200" b="1" i="1" spc="-15" dirty="0">
                <a:latin typeface="Arial"/>
                <a:cs typeface="Arial"/>
              </a:rPr>
              <a:t>когда</a:t>
            </a:r>
            <a:r>
              <a:rPr sz="1200" b="1" i="1" spc="210" dirty="0">
                <a:latin typeface="Arial"/>
                <a:cs typeface="Arial"/>
              </a:rPr>
              <a:t> </a:t>
            </a:r>
            <a:r>
              <a:rPr sz="1200" b="1" i="1" spc="-5" dirty="0">
                <a:latin typeface="Arial"/>
                <a:cs typeface="Arial"/>
              </a:rPr>
              <a:t>обучающийся</a:t>
            </a:r>
            <a:r>
              <a:rPr sz="1200" b="1" i="1" spc="215" dirty="0">
                <a:latin typeface="Arial"/>
                <a:cs typeface="Arial"/>
              </a:rPr>
              <a:t> </a:t>
            </a:r>
            <a:r>
              <a:rPr sz="1200" b="1" i="1" spc="-5" dirty="0">
                <a:solidFill>
                  <a:srgbClr val="C00000"/>
                </a:solidFill>
                <a:latin typeface="Arial"/>
                <a:cs typeface="Arial"/>
              </a:rPr>
              <a:t>не</a:t>
            </a:r>
            <a:r>
              <a:rPr sz="1200" b="1" i="1" spc="21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200" b="1" i="1" spc="-5" dirty="0">
                <a:solidFill>
                  <a:srgbClr val="C00000"/>
                </a:solidFill>
                <a:latin typeface="Arial"/>
                <a:cs typeface="Arial"/>
              </a:rPr>
              <a:t>может</a:t>
            </a:r>
            <a:r>
              <a:rPr sz="1200" b="1" i="1" spc="21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200" b="1" i="1" spc="-5" dirty="0">
                <a:solidFill>
                  <a:srgbClr val="C00000"/>
                </a:solidFill>
                <a:latin typeface="Arial"/>
                <a:cs typeface="Arial"/>
              </a:rPr>
              <a:t>совладать</a:t>
            </a:r>
            <a:r>
              <a:rPr sz="1200" b="1" i="1" spc="21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200" b="1" i="1" dirty="0">
                <a:solidFill>
                  <a:srgbClr val="C00000"/>
                </a:solidFill>
                <a:latin typeface="Arial"/>
                <a:cs typeface="Arial"/>
              </a:rPr>
              <a:t>со</a:t>
            </a:r>
            <a:r>
              <a:rPr sz="1200" b="1" i="1" spc="204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200" b="1" i="1" spc="-5" dirty="0">
                <a:solidFill>
                  <a:srgbClr val="C00000"/>
                </a:solidFill>
                <a:latin typeface="Arial"/>
                <a:cs typeface="Arial"/>
              </a:rPr>
              <a:t>своими</a:t>
            </a:r>
            <a:r>
              <a:rPr sz="1200" b="1" i="1" spc="204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200" b="1" i="1" spc="-5" dirty="0">
                <a:solidFill>
                  <a:srgbClr val="C00000"/>
                </a:solidFill>
                <a:latin typeface="Arial"/>
                <a:cs typeface="Arial"/>
              </a:rPr>
              <a:t>эмоциями</a:t>
            </a:r>
            <a:r>
              <a:rPr sz="1200" b="1" i="1" spc="-5" dirty="0">
                <a:latin typeface="Arial"/>
                <a:cs typeface="Arial"/>
              </a:rPr>
              <a:t>,</a:t>
            </a:r>
            <a:r>
              <a:rPr sz="1200" b="1" i="1" spc="220" dirty="0">
                <a:latin typeface="Arial"/>
                <a:cs typeface="Arial"/>
              </a:rPr>
              <a:t> </a:t>
            </a:r>
            <a:r>
              <a:rPr sz="1200" b="1" i="1" spc="-5" dirty="0">
                <a:latin typeface="Arial"/>
                <a:cs typeface="Arial"/>
              </a:rPr>
              <a:t>помогите</a:t>
            </a:r>
            <a:r>
              <a:rPr sz="1200" b="1" i="1" spc="215" dirty="0">
                <a:latin typeface="Arial"/>
                <a:cs typeface="Arial"/>
              </a:rPr>
              <a:t> </a:t>
            </a:r>
            <a:r>
              <a:rPr sz="1200" b="1" i="1" dirty="0">
                <a:latin typeface="Arial"/>
                <a:cs typeface="Arial"/>
              </a:rPr>
              <a:t>ему</a:t>
            </a:r>
            <a:r>
              <a:rPr sz="1200" b="1" i="1" spc="210" dirty="0">
                <a:latin typeface="Arial"/>
                <a:cs typeface="Arial"/>
              </a:rPr>
              <a:t> </a:t>
            </a:r>
            <a:r>
              <a:rPr sz="1200" b="1" i="1" spc="-5" dirty="0">
                <a:latin typeface="Arial"/>
                <a:cs typeface="Arial"/>
              </a:rPr>
              <a:t>выразить</a:t>
            </a:r>
            <a:r>
              <a:rPr sz="1200" b="1" i="1" spc="204" dirty="0">
                <a:latin typeface="Arial"/>
                <a:cs typeface="Arial"/>
              </a:rPr>
              <a:t> </a:t>
            </a:r>
            <a:r>
              <a:rPr sz="1200" b="1" i="1" spc="-10" dirty="0">
                <a:latin typeface="Arial"/>
                <a:cs typeface="Arial"/>
              </a:rPr>
              <a:t>свои</a:t>
            </a:r>
            <a:endParaRPr sz="12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41477" y="2436367"/>
            <a:ext cx="8559165" cy="22212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100"/>
              </a:spcBef>
            </a:pPr>
            <a:r>
              <a:rPr sz="1200" b="1" i="1" spc="-10" dirty="0">
                <a:latin typeface="Arial"/>
                <a:cs typeface="Arial"/>
              </a:rPr>
              <a:t>чувства,</a:t>
            </a:r>
            <a:r>
              <a:rPr sz="1200" b="1" i="1" spc="-25" dirty="0">
                <a:latin typeface="Arial"/>
                <a:cs typeface="Arial"/>
              </a:rPr>
              <a:t> </a:t>
            </a:r>
            <a:r>
              <a:rPr sz="1200" b="1" i="1" spc="-5" dirty="0">
                <a:latin typeface="Arial"/>
                <a:cs typeface="Arial"/>
              </a:rPr>
              <a:t>разобраться</a:t>
            </a:r>
            <a:r>
              <a:rPr sz="1200" b="1" i="1" spc="-30" dirty="0">
                <a:latin typeface="Arial"/>
                <a:cs typeface="Arial"/>
              </a:rPr>
              <a:t> </a:t>
            </a:r>
            <a:r>
              <a:rPr sz="1200" b="1" i="1" dirty="0">
                <a:latin typeface="Arial"/>
                <a:cs typeface="Arial"/>
              </a:rPr>
              <a:t>в</a:t>
            </a:r>
            <a:r>
              <a:rPr sz="1200" b="1" i="1" spc="5" dirty="0">
                <a:latin typeface="Arial"/>
                <a:cs typeface="Arial"/>
              </a:rPr>
              <a:t> </a:t>
            </a:r>
            <a:r>
              <a:rPr sz="1200" b="1" i="1" spc="-5" dirty="0">
                <a:latin typeface="Arial"/>
                <a:cs typeface="Arial"/>
              </a:rPr>
              <a:t>них;</a:t>
            </a:r>
            <a:endParaRPr sz="1200">
              <a:latin typeface="Arial"/>
              <a:cs typeface="Arial"/>
            </a:endParaRPr>
          </a:p>
          <a:p>
            <a:pPr marL="12700" marR="5080" indent="914400" algn="just">
              <a:lnSpc>
                <a:spcPct val="100000"/>
              </a:lnSpc>
            </a:pPr>
            <a:r>
              <a:rPr sz="1200" b="1" i="1" dirty="0">
                <a:latin typeface="Arial"/>
                <a:cs typeface="Arial"/>
              </a:rPr>
              <a:t>в </a:t>
            </a:r>
            <a:r>
              <a:rPr sz="1200" b="1" i="1" spc="-10" dirty="0">
                <a:latin typeface="Arial"/>
                <a:cs typeface="Arial"/>
              </a:rPr>
              <a:t>случае </a:t>
            </a:r>
            <a:r>
              <a:rPr sz="1200" b="1" i="1" spc="-5" dirty="0">
                <a:solidFill>
                  <a:srgbClr val="C00000"/>
                </a:solidFill>
                <a:latin typeface="Arial"/>
                <a:cs typeface="Arial"/>
              </a:rPr>
              <a:t>потери контроля над поведением </a:t>
            </a:r>
            <a:r>
              <a:rPr sz="1200" b="1" i="1" spc="-10" dirty="0">
                <a:latin typeface="Arial"/>
                <a:cs typeface="Arial"/>
              </a:rPr>
              <a:t>введите </a:t>
            </a:r>
            <a:r>
              <a:rPr sz="1200" b="1" i="1" spc="-5" dirty="0">
                <a:latin typeface="Arial"/>
                <a:cs typeface="Arial"/>
              </a:rPr>
              <a:t>ясные </a:t>
            </a:r>
            <a:r>
              <a:rPr sz="1200" b="1" i="1" dirty="0">
                <a:latin typeface="Arial"/>
                <a:cs typeface="Arial"/>
              </a:rPr>
              <a:t>и </a:t>
            </a:r>
            <a:r>
              <a:rPr sz="1200" b="1" i="1" spc="-5" dirty="0">
                <a:latin typeface="Arial"/>
                <a:cs typeface="Arial"/>
              </a:rPr>
              <a:t>четкие ограничения, </a:t>
            </a:r>
            <a:r>
              <a:rPr sz="1200" b="1" i="1" spc="-10" dirty="0">
                <a:latin typeface="Arial"/>
                <a:cs typeface="Arial"/>
              </a:rPr>
              <a:t>вместе </a:t>
            </a:r>
            <a:r>
              <a:rPr sz="1200" b="1" i="1" dirty="0">
                <a:latin typeface="Arial"/>
                <a:cs typeface="Arial"/>
              </a:rPr>
              <a:t>с </a:t>
            </a:r>
            <a:r>
              <a:rPr sz="1200" b="1" i="1" spc="-10" dirty="0">
                <a:latin typeface="Arial"/>
                <a:cs typeface="Arial"/>
              </a:rPr>
              <a:t>тем </a:t>
            </a:r>
            <a:r>
              <a:rPr sz="1200" b="1" i="1" spc="-5" dirty="0">
                <a:latin typeface="Arial"/>
                <a:cs typeface="Arial"/>
              </a:rPr>
              <a:t> </a:t>
            </a:r>
            <a:r>
              <a:rPr sz="1200" b="1" i="1" spc="-10" dirty="0">
                <a:latin typeface="Arial"/>
                <a:cs typeface="Arial"/>
              </a:rPr>
              <a:t>дайте возможность, </a:t>
            </a:r>
            <a:r>
              <a:rPr sz="1200" b="1" i="1" dirty="0">
                <a:latin typeface="Arial"/>
                <a:cs typeface="Arial"/>
              </a:rPr>
              <a:t>как </a:t>
            </a:r>
            <a:r>
              <a:rPr sz="1200" b="1" i="1" spc="-10" dirty="0">
                <a:latin typeface="Arial"/>
                <a:cs typeface="Arial"/>
              </a:rPr>
              <a:t>несовершеннолетнему, </a:t>
            </a:r>
            <a:r>
              <a:rPr sz="1200" b="1" i="1" spc="-5" dirty="0">
                <a:latin typeface="Arial"/>
                <a:cs typeface="Arial"/>
              </a:rPr>
              <a:t>так </a:t>
            </a:r>
            <a:r>
              <a:rPr sz="1200" b="1" i="1" dirty="0">
                <a:latin typeface="Arial"/>
                <a:cs typeface="Arial"/>
              </a:rPr>
              <a:t>и </a:t>
            </a:r>
            <a:r>
              <a:rPr sz="1200" b="1" i="1" spc="-10" dirty="0">
                <a:latin typeface="Arial"/>
                <a:cs typeface="Arial"/>
              </a:rPr>
              <a:t>совершеннолетнему </a:t>
            </a:r>
            <a:r>
              <a:rPr sz="1200" b="1" i="1" spc="-15" dirty="0">
                <a:latin typeface="Arial"/>
                <a:cs typeface="Arial"/>
              </a:rPr>
              <a:t>лицу, </a:t>
            </a:r>
            <a:r>
              <a:rPr sz="1200" b="1" i="1" spc="-5" dirty="0">
                <a:latin typeface="Arial"/>
                <a:cs typeface="Arial"/>
              </a:rPr>
              <a:t>овладеть </a:t>
            </a:r>
            <a:r>
              <a:rPr sz="1200" b="1" i="1" dirty="0">
                <a:latin typeface="Arial"/>
                <a:cs typeface="Arial"/>
              </a:rPr>
              <a:t>позитивными </a:t>
            </a:r>
            <a:r>
              <a:rPr sz="1200" b="1" i="1" spc="5" dirty="0">
                <a:latin typeface="Arial"/>
                <a:cs typeface="Arial"/>
              </a:rPr>
              <a:t> </a:t>
            </a:r>
            <a:r>
              <a:rPr sz="1200" b="1" i="1" spc="-5" dirty="0">
                <a:latin typeface="Arial"/>
                <a:cs typeface="Arial"/>
              </a:rPr>
              <a:t>формами</a:t>
            </a:r>
            <a:r>
              <a:rPr sz="1200" b="1" i="1" spc="10" dirty="0">
                <a:latin typeface="Arial"/>
                <a:cs typeface="Arial"/>
              </a:rPr>
              <a:t> </a:t>
            </a:r>
            <a:r>
              <a:rPr sz="1200" b="1" i="1" spc="-5" dirty="0">
                <a:latin typeface="Arial"/>
                <a:cs typeface="Arial"/>
              </a:rPr>
              <a:t>разрешения</a:t>
            </a:r>
            <a:r>
              <a:rPr sz="1200" b="1" i="1" spc="-10" dirty="0">
                <a:latin typeface="Arial"/>
                <a:cs typeface="Arial"/>
              </a:rPr>
              <a:t> </a:t>
            </a:r>
            <a:r>
              <a:rPr sz="1200" b="1" i="1" spc="-5" dirty="0">
                <a:latin typeface="Arial"/>
                <a:cs typeface="Arial"/>
              </a:rPr>
              <a:t>ситуации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250">
              <a:latin typeface="Arial"/>
              <a:cs typeface="Arial"/>
            </a:endParaRPr>
          </a:p>
          <a:p>
            <a:pPr marL="12700" indent="-12700" algn="just">
              <a:lnSpc>
                <a:spcPct val="100000"/>
              </a:lnSpc>
              <a:spcBef>
                <a:spcPts val="5"/>
              </a:spcBef>
              <a:tabLst>
                <a:tab pos="361950" algn="l"/>
              </a:tabLst>
            </a:pPr>
            <a:r>
              <a:rPr sz="1200" b="1" i="1" dirty="0">
                <a:latin typeface="Arial"/>
                <a:cs typeface="Arial"/>
              </a:rPr>
              <a:t>–	</a:t>
            </a:r>
            <a:r>
              <a:rPr sz="1200" b="1" i="1" spc="-10" dirty="0">
                <a:solidFill>
                  <a:srgbClr val="C00000"/>
                </a:solidFill>
                <a:latin typeface="Arial"/>
                <a:cs typeface="Arial"/>
              </a:rPr>
              <a:t>создавайте</a:t>
            </a:r>
            <a:r>
              <a:rPr sz="1200" b="1" i="1" spc="-4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200" b="1" i="1" dirty="0">
                <a:solidFill>
                  <a:srgbClr val="C00000"/>
                </a:solidFill>
                <a:latin typeface="Arial"/>
                <a:cs typeface="Arial"/>
              </a:rPr>
              <a:t>как</a:t>
            </a:r>
            <a:r>
              <a:rPr sz="1200" b="1" i="1" spc="1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200" b="1" i="1" spc="-5" dirty="0">
                <a:solidFill>
                  <a:srgbClr val="C00000"/>
                </a:solidFill>
                <a:latin typeface="Arial"/>
                <a:cs typeface="Arial"/>
              </a:rPr>
              <a:t>можно</a:t>
            </a:r>
            <a:r>
              <a:rPr sz="1200" b="1" i="1" spc="1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200" b="1" i="1" spc="-10" dirty="0">
                <a:solidFill>
                  <a:srgbClr val="C00000"/>
                </a:solidFill>
                <a:latin typeface="Arial"/>
                <a:cs typeface="Arial"/>
              </a:rPr>
              <a:t>более</a:t>
            </a:r>
            <a:r>
              <a:rPr sz="1200" b="1" i="1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200" b="1" i="1" spc="-5" dirty="0">
                <a:solidFill>
                  <a:srgbClr val="C00000"/>
                </a:solidFill>
                <a:latin typeface="Arial"/>
                <a:cs typeface="Arial"/>
              </a:rPr>
              <a:t>безопасную</a:t>
            </a:r>
            <a:r>
              <a:rPr sz="1200" b="1" i="1" spc="-2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200" b="1" i="1" spc="-15" dirty="0">
                <a:solidFill>
                  <a:srgbClr val="C00000"/>
                </a:solidFill>
                <a:latin typeface="Arial"/>
                <a:cs typeface="Arial"/>
              </a:rPr>
              <a:t>атмосферу,</a:t>
            </a:r>
            <a:r>
              <a:rPr sz="1200" b="1" i="1" spc="-2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200" b="1" i="1" dirty="0">
                <a:solidFill>
                  <a:srgbClr val="C00000"/>
                </a:solidFill>
                <a:latin typeface="Arial"/>
                <a:cs typeface="Arial"/>
              </a:rPr>
              <a:t>в </a:t>
            </a:r>
            <a:r>
              <a:rPr sz="1200" b="1" i="1" spc="-5" dirty="0">
                <a:solidFill>
                  <a:srgbClr val="C00000"/>
                </a:solidFill>
                <a:latin typeface="Arial"/>
                <a:cs typeface="Arial"/>
              </a:rPr>
              <a:t>которой</a:t>
            </a:r>
            <a:r>
              <a:rPr sz="1200" b="1" i="1" spc="2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200" b="1" i="1" spc="-5" dirty="0">
                <a:solidFill>
                  <a:srgbClr val="C00000"/>
                </a:solidFill>
                <a:latin typeface="Arial"/>
                <a:cs typeface="Arial"/>
              </a:rPr>
              <a:t>обучающиеся</a:t>
            </a:r>
            <a:r>
              <a:rPr sz="1200" b="1" i="1" spc="335" dirty="0">
                <a:solidFill>
                  <a:srgbClr val="C00000"/>
                </a:solidFill>
                <a:latin typeface="Arial"/>
                <a:cs typeface="Arial"/>
              </a:rPr>
              <a:t>   </a:t>
            </a:r>
            <a:r>
              <a:rPr sz="1200" b="1" i="1" spc="-10" dirty="0">
                <a:solidFill>
                  <a:srgbClr val="C00000"/>
                </a:solidFill>
                <a:latin typeface="Arial"/>
                <a:cs typeface="Arial"/>
              </a:rPr>
              <a:t>знают,</a:t>
            </a:r>
            <a:r>
              <a:rPr sz="1200" b="1" i="1" spc="340" dirty="0">
                <a:solidFill>
                  <a:srgbClr val="C00000"/>
                </a:solidFill>
                <a:latin typeface="Arial"/>
                <a:cs typeface="Arial"/>
              </a:rPr>
              <a:t>   </a:t>
            </a:r>
            <a:r>
              <a:rPr sz="1200" b="1" i="1" spc="34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200" b="1" i="1" spc="-5" dirty="0">
                <a:solidFill>
                  <a:srgbClr val="C00000"/>
                </a:solidFill>
                <a:latin typeface="Arial"/>
                <a:cs typeface="Arial"/>
              </a:rPr>
              <a:t>что</a:t>
            </a:r>
            <a:endParaRPr sz="1200">
              <a:latin typeface="Arial"/>
              <a:cs typeface="Arial"/>
            </a:endParaRPr>
          </a:p>
          <a:p>
            <a:pPr marL="12700" marR="5080" indent="-12700" algn="just">
              <a:lnSpc>
                <a:spcPct val="100000"/>
              </a:lnSpc>
            </a:pPr>
            <a:r>
              <a:rPr sz="1200" b="1" i="1" u="sng" spc="-1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все чувства </a:t>
            </a:r>
            <a:r>
              <a:rPr sz="1200" b="1" i="1" u="sng" spc="-1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имеют право </a:t>
            </a:r>
            <a:r>
              <a:rPr sz="1200" b="1" i="1" u="sng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на </a:t>
            </a:r>
            <a:r>
              <a:rPr sz="1200" b="1" i="1" u="sng" spc="-1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существование </a:t>
            </a:r>
            <a:r>
              <a:rPr sz="1200" b="1" i="1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и нормальны в </a:t>
            </a:r>
            <a:r>
              <a:rPr sz="1200" b="1" i="1" u="sng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столь </a:t>
            </a:r>
            <a:r>
              <a:rPr sz="1200" b="1" i="1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тяжелой </a:t>
            </a:r>
            <a:r>
              <a:rPr sz="1200" b="1" i="1" u="sng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ситуации</a:t>
            </a:r>
            <a:r>
              <a:rPr sz="1200" b="1" i="1" u="sng" spc="-5" dirty="0">
                <a:latin typeface="Arial"/>
                <a:cs typeface="Arial"/>
              </a:rPr>
              <a:t>, </a:t>
            </a:r>
            <a:r>
              <a:rPr sz="1200" b="1" i="1" dirty="0">
                <a:latin typeface="Arial"/>
                <a:cs typeface="Arial"/>
              </a:rPr>
              <a:t>в </a:t>
            </a:r>
            <a:r>
              <a:rPr sz="1200" b="1" i="1" spc="-5" dirty="0">
                <a:latin typeface="Arial"/>
                <a:cs typeface="Arial"/>
              </a:rPr>
              <a:t>том </a:t>
            </a:r>
            <a:r>
              <a:rPr sz="1200" b="1" i="1" dirty="0">
                <a:latin typeface="Arial"/>
                <a:cs typeface="Arial"/>
              </a:rPr>
              <a:t> </a:t>
            </a:r>
            <a:r>
              <a:rPr sz="1200" b="1" i="1" spc="-5" dirty="0">
                <a:latin typeface="Arial"/>
                <a:cs typeface="Arial"/>
              </a:rPr>
              <a:t>числе</a:t>
            </a:r>
            <a:r>
              <a:rPr sz="1200" b="1" i="1" spc="-10" dirty="0">
                <a:latin typeface="Arial"/>
                <a:cs typeface="Arial"/>
              </a:rPr>
              <a:t> </a:t>
            </a:r>
            <a:r>
              <a:rPr sz="1200" b="1" i="1" dirty="0">
                <a:latin typeface="Arial"/>
                <a:cs typeface="Arial"/>
              </a:rPr>
              <a:t>и</a:t>
            </a:r>
            <a:r>
              <a:rPr sz="1200" b="1" i="1" spc="10" dirty="0">
                <a:latin typeface="Arial"/>
                <a:cs typeface="Arial"/>
              </a:rPr>
              <a:t> </a:t>
            </a:r>
            <a:r>
              <a:rPr sz="1200" spc="-5" dirty="0">
                <a:latin typeface="Microsoft Sans Serif"/>
                <a:cs typeface="Microsoft Sans Serif"/>
              </a:rPr>
              <a:t>вина,</a:t>
            </a:r>
            <a:r>
              <a:rPr sz="1200" spc="20" dirty="0">
                <a:latin typeface="Microsoft Sans Serif"/>
                <a:cs typeface="Microsoft Sans Serif"/>
              </a:rPr>
              <a:t> </a:t>
            </a:r>
            <a:r>
              <a:rPr sz="1200" spc="-5" dirty="0">
                <a:latin typeface="Microsoft Sans Serif"/>
                <a:cs typeface="Microsoft Sans Serif"/>
              </a:rPr>
              <a:t>боль</a:t>
            </a:r>
            <a:r>
              <a:rPr sz="1200" b="1" i="1" spc="-5" dirty="0">
                <a:latin typeface="Arial"/>
                <a:cs typeface="Arial"/>
              </a:rPr>
              <a:t>,</a:t>
            </a:r>
            <a:r>
              <a:rPr sz="1200" b="1" i="1" spc="5" dirty="0">
                <a:latin typeface="Arial"/>
                <a:cs typeface="Arial"/>
              </a:rPr>
              <a:t> </a:t>
            </a:r>
            <a:r>
              <a:rPr sz="1200" b="1" i="1" spc="-10" dirty="0">
                <a:latin typeface="Arial"/>
                <a:cs typeface="Arial"/>
              </a:rPr>
              <a:t>которую</a:t>
            </a:r>
            <a:r>
              <a:rPr sz="1200" b="1" i="1" spc="10" dirty="0">
                <a:latin typeface="Arial"/>
                <a:cs typeface="Arial"/>
              </a:rPr>
              <a:t> </a:t>
            </a:r>
            <a:r>
              <a:rPr sz="1200" b="1" i="1" spc="-5" dirty="0">
                <a:latin typeface="Arial"/>
                <a:cs typeface="Arial"/>
              </a:rPr>
              <a:t>они</a:t>
            </a:r>
            <a:r>
              <a:rPr sz="1200" b="1" i="1" spc="10" dirty="0">
                <a:latin typeface="Arial"/>
                <a:cs typeface="Arial"/>
              </a:rPr>
              <a:t> </a:t>
            </a:r>
            <a:r>
              <a:rPr sz="1200" b="1" i="1" spc="-15" dirty="0">
                <a:latin typeface="Arial"/>
                <a:cs typeface="Arial"/>
              </a:rPr>
              <a:t>чувствуют;</a:t>
            </a:r>
            <a:endParaRPr sz="1200">
              <a:latin typeface="Arial"/>
              <a:cs typeface="Arial"/>
            </a:endParaRPr>
          </a:p>
          <a:p>
            <a:pPr marL="12700" marR="5715" indent="349250" algn="just">
              <a:lnSpc>
                <a:spcPct val="100000"/>
              </a:lnSpc>
            </a:pPr>
            <a:r>
              <a:rPr sz="1200" b="1" i="1" spc="-10" dirty="0">
                <a:latin typeface="Arial"/>
                <a:cs typeface="Arial"/>
              </a:rPr>
              <a:t>возможно </a:t>
            </a:r>
            <a:r>
              <a:rPr sz="1200" b="1" i="1" spc="-5" dirty="0">
                <a:latin typeface="Arial"/>
                <a:cs typeface="Arial"/>
              </a:rPr>
              <a:t>прояснение </a:t>
            </a:r>
            <a:r>
              <a:rPr sz="1200" b="1" i="1" spc="-10" dirty="0">
                <a:latin typeface="Arial"/>
                <a:cs typeface="Arial"/>
              </a:rPr>
              <a:t>ложных </a:t>
            </a:r>
            <a:r>
              <a:rPr sz="1200" b="1" i="1" spc="-5" dirty="0">
                <a:latin typeface="Arial"/>
                <a:cs typeface="Arial"/>
              </a:rPr>
              <a:t>трактовок, которые могут </a:t>
            </a:r>
            <a:r>
              <a:rPr sz="1200" b="1" i="1" spc="-10" dirty="0">
                <a:latin typeface="Arial"/>
                <a:cs typeface="Arial"/>
              </a:rPr>
              <a:t>вести </a:t>
            </a:r>
            <a:r>
              <a:rPr sz="1200" b="1" i="1" dirty="0">
                <a:latin typeface="Arial"/>
                <a:cs typeface="Arial"/>
              </a:rPr>
              <a:t>к </a:t>
            </a:r>
            <a:r>
              <a:rPr sz="1200" b="1" i="1" spc="-5" dirty="0">
                <a:latin typeface="Arial"/>
                <a:cs typeface="Arial"/>
              </a:rPr>
              <a:t>неадекватному восприятию </a:t>
            </a:r>
            <a:r>
              <a:rPr sz="1200" b="1" i="1" dirty="0">
                <a:latin typeface="Arial"/>
                <a:cs typeface="Arial"/>
              </a:rPr>
              <a:t> </a:t>
            </a:r>
            <a:r>
              <a:rPr sz="1200" b="1" i="1" spc="-5" dirty="0">
                <a:latin typeface="Arial"/>
                <a:cs typeface="Arial"/>
              </a:rPr>
              <a:t>события, </a:t>
            </a:r>
            <a:r>
              <a:rPr sz="1200" b="1" i="1" spc="-20" dirty="0">
                <a:latin typeface="Arial"/>
                <a:cs typeface="Arial"/>
              </a:rPr>
              <a:t>где </a:t>
            </a:r>
            <a:r>
              <a:rPr sz="1200" b="1" i="1" dirty="0">
                <a:latin typeface="Arial"/>
                <a:cs typeface="Arial"/>
              </a:rPr>
              <a:t>пересмотр </a:t>
            </a:r>
            <a:r>
              <a:rPr sz="1200" b="1" i="1" spc="-5" dirty="0">
                <a:latin typeface="Arial"/>
                <a:cs typeface="Arial"/>
              </a:rPr>
              <a:t>приоритетов, переоценка </a:t>
            </a:r>
            <a:r>
              <a:rPr sz="1200" b="1" i="1" spc="-15" dirty="0">
                <a:latin typeface="Arial"/>
                <a:cs typeface="Arial"/>
              </a:rPr>
              <a:t>ценностей </a:t>
            </a:r>
            <a:r>
              <a:rPr sz="1200" b="1" i="1" spc="-5" dirty="0">
                <a:latin typeface="Arial"/>
                <a:cs typeface="Arial"/>
              </a:rPr>
              <a:t>(чему можно научиться </a:t>
            </a:r>
            <a:r>
              <a:rPr sz="1200" b="1" i="1" dirty="0">
                <a:latin typeface="Arial"/>
                <a:cs typeface="Arial"/>
              </a:rPr>
              <a:t>в </a:t>
            </a:r>
            <a:r>
              <a:rPr sz="1200" b="1" i="1" spc="-5" dirty="0">
                <a:latin typeface="Arial"/>
                <a:cs typeface="Arial"/>
              </a:rPr>
              <a:t>этой ситуации, </a:t>
            </a:r>
            <a:r>
              <a:rPr sz="1200" b="1" i="1" dirty="0">
                <a:latin typeface="Arial"/>
                <a:cs typeface="Arial"/>
              </a:rPr>
              <a:t> </a:t>
            </a:r>
            <a:r>
              <a:rPr sz="1200" b="1" i="1" spc="-10" dirty="0">
                <a:latin typeface="Arial"/>
                <a:cs typeface="Arial"/>
              </a:rPr>
              <a:t>что </a:t>
            </a:r>
            <a:r>
              <a:rPr sz="1200" b="1" i="1" spc="-5" dirty="0">
                <a:latin typeface="Arial"/>
                <a:cs typeface="Arial"/>
              </a:rPr>
              <a:t>действительно важно </a:t>
            </a:r>
            <a:r>
              <a:rPr sz="1200" b="1" i="1" dirty="0">
                <a:latin typeface="Arial"/>
                <a:cs typeface="Arial"/>
              </a:rPr>
              <a:t>в жизни) </a:t>
            </a:r>
            <a:r>
              <a:rPr sz="1200" b="1" i="1" spc="-5" dirty="0">
                <a:latin typeface="Arial"/>
                <a:cs typeface="Arial"/>
              </a:rPr>
              <a:t>могут </a:t>
            </a:r>
            <a:r>
              <a:rPr sz="1200" b="1" i="1" spc="-15" dirty="0">
                <a:latin typeface="Arial"/>
                <a:cs typeface="Arial"/>
              </a:rPr>
              <a:t>помочь </a:t>
            </a:r>
            <a:r>
              <a:rPr sz="1200" b="1" i="1" spc="-5" dirty="0">
                <a:latin typeface="Arial"/>
                <a:cs typeface="Arial"/>
              </a:rPr>
              <a:t>справиться </a:t>
            </a:r>
            <a:r>
              <a:rPr sz="1200" b="1" i="1" dirty="0">
                <a:latin typeface="Arial"/>
                <a:cs typeface="Arial"/>
              </a:rPr>
              <a:t>с </a:t>
            </a:r>
            <a:r>
              <a:rPr sz="1200" b="1" i="1" spc="-5" dirty="0">
                <a:latin typeface="Arial"/>
                <a:cs typeface="Arial"/>
              </a:rPr>
              <a:t>переживаниями,</a:t>
            </a:r>
            <a:r>
              <a:rPr sz="1200" b="1" i="1" dirty="0">
                <a:latin typeface="Arial"/>
                <a:cs typeface="Arial"/>
              </a:rPr>
              <a:t> </a:t>
            </a:r>
            <a:r>
              <a:rPr sz="1200" b="1" i="1" spc="-5" dirty="0">
                <a:latin typeface="Arial"/>
                <a:cs typeface="Arial"/>
              </a:rPr>
              <a:t>переключиться</a:t>
            </a:r>
            <a:r>
              <a:rPr sz="1200" b="1" i="1" dirty="0">
                <a:latin typeface="Arial"/>
                <a:cs typeface="Arial"/>
              </a:rPr>
              <a:t> </a:t>
            </a:r>
            <a:r>
              <a:rPr sz="1200" b="1" i="1" spc="-5" dirty="0">
                <a:latin typeface="Arial"/>
                <a:cs typeface="Arial"/>
              </a:rPr>
              <a:t>на </a:t>
            </a:r>
            <a:r>
              <a:rPr sz="1200" b="1" i="1" dirty="0">
                <a:latin typeface="Arial"/>
                <a:cs typeface="Arial"/>
              </a:rPr>
              <a:t> </a:t>
            </a:r>
            <a:r>
              <a:rPr sz="1200" b="1" i="1" spc="-5" dirty="0">
                <a:latin typeface="Arial"/>
                <a:cs typeface="Arial"/>
              </a:rPr>
              <a:t>продуктивную</a:t>
            </a:r>
            <a:r>
              <a:rPr sz="1200" b="1" i="1" spc="30" dirty="0">
                <a:latin typeface="Arial"/>
                <a:cs typeface="Arial"/>
              </a:rPr>
              <a:t> </a:t>
            </a:r>
            <a:r>
              <a:rPr sz="1200" b="1" i="1" spc="-5" dirty="0">
                <a:latin typeface="Arial"/>
                <a:cs typeface="Arial"/>
              </a:rPr>
              <a:t>деятельность</a:t>
            </a:r>
            <a:r>
              <a:rPr sz="1200" b="1" i="1" spc="-15" dirty="0">
                <a:latin typeface="Arial"/>
                <a:cs typeface="Arial"/>
              </a:rPr>
              <a:t> </a:t>
            </a:r>
            <a:r>
              <a:rPr sz="1200" b="1" i="1" spc="-5" dirty="0">
                <a:latin typeface="Arial"/>
                <a:cs typeface="Arial"/>
              </a:rPr>
              <a:t>на</a:t>
            </a:r>
            <a:r>
              <a:rPr sz="1200" b="1" i="1" spc="-10" dirty="0">
                <a:latin typeface="Arial"/>
                <a:cs typeface="Arial"/>
              </a:rPr>
              <a:t> </a:t>
            </a:r>
            <a:r>
              <a:rPr sz="1200" b="1" i="1" spc="-5" dirty="0">
                <a:latin typeface="Arial"/>
                <a:cs typeface="Arial"/>
              </a:rPr>
              <a:t>примере</a:t>
            </a:r>
            <a:r>
              <a:rPr sz="1200" b="1" i="1" spc="15" dirty="0">
                <a:latin typeface="Arial"/>
                <a:cs typeface="Arial"/>
              </a:rPr>
              <a:t> </a:t>
            </a:r>
            <a:r>
              <a:rPr sz="1200" b="1" i="1" spc="-10" dirty="0">
                <a:latin typeface="Arial"/>
                <a:cs typeface="Arial"/>
              </a:rPr>
              <a:t>взрослого</a:t>
            </a:r>
            <a:endParaRPr sz="12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7033386" y="86613"/>
            <a:ext cx="1788795" cy="10318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5"/>
              </a:spcBef>
            </a:pPr>
            <a:r>
              <a:rPr sz="1100" spc="-10" dirty="0">
                <a:solidFill>
                  <a:srgbClr val="FF0000"/>
                </a:solidFill>
                <a:latin typeface="Microsoft Sans Serif"/>
                <a:cs typeface="Microsoft Sans Serif"/>
              </a:rPr>
              <a:t>Алгоритмы</a:t>
            </a:r>
            <a:r>
              <a:rPr sz="1100" spc="-25" dirty="0">
                <a:solidFill>
                  <a:srgbClr val="FF0000"/>
                </a:solidFill>
                <a:latin typeface="Microsoft Sans Serif"/>
                <a:cs typeface="Microsoft Sans Serif"/>
              </a:rPr>
              <a:t> </a:t>
            </a:r>
            <a:r>
              <a:rPr sz="1100" spc="-20" dirty="0">
                <a:solidFill>
                  <a:srgbClr val="FF0000"/>
                </a:solidFill>
                <a:latin typeface="Microsoft Sans Serif"/>
                <a:cs typeface="Microsoft Sans Serif"/>
              </a:rPr>
              <a:t>оказания</a:t>
            </a:r>
            <a:endParaRPr sz="1100">
              <a:latin typeface="Microsoft Sans Serif"/>
              <a:cs typeface="Microsoft Sans Serif"/>
            </a:endParaRPr>
          </a:p>
          <a:p>
            <a:pPr marL="12700" marR="5080" algn="ctr">
              <a:lnSpc>
                <a:spcPct val="100000"/>
              </a:lnSpc>
            </a:pPr>
            <a:r>
              <a:rPr sz="1100" spc="-10" dirty="0">
                <a:solidFill>
                  <a:srgbClr val="FF0000"/>
                </a:solidFill>
                <a:latin typeface="Microsoft Sans Serif"/>
                <a:cs typeface="Microsoft Sans Serif"/>
              </a:rPr>
              <a:t>психологической помощи </a:t>
            </a:r>
            <a:r>
              <a:rPr sz="1100" dirty="0">
                <a:solidFill>
                  <a:srgbClr val="FF0000"/>
                </a:solidFill>
                <a:latin typeface="Microsoft Sans Serif"/>
                <a:cs typeface="Microsoft Sans Serif"/>
              </a:rPr>
              <a:t>с </a:t>
            </a:r>
            <a:r>
              <a:rPr sz="1100" spc="-285" dirty="0">
                <a:solidFill>
                  <a:srgbClr val="FF0000"/>
                </a:solidFill>
                <a:latin typeface="Microsoft Sans Serif"/>
                <a:cs typeface="Microsoft Sans Serif"/>
              </a:rPr>
              <a:t> </a:t>
            </a:r>
            <a:r>
              <a:rPr sz="1100" spc="-10" dirty="0">
                <a:solidFill>
                  <a:srgbClr val="FF0000"/>
                </a:solidFill>
                <a:latin typeface="Microsoft Sans Serif"/>
                <a:cs typeface="Microsoft Sans Serif"/>
              </a:rPr>
              <a:t>учетом</a:t>
            </a:r>
            <a:r>
              <a:rPr sz="1100" dirty="0">
                <a:solidFill>
                  <a:srgbClr val="FF0000"/>
                </a:solidFill>
                <a:latin typeface="Microsoft Sans Serif"/>
                <a:cs typeface="Microsoft Sans Serif"/>
              </a:rPr>
              <a:t> </a:t>
            </a:r>
            <a:r>
              <a:rPr sz="1100" spc="-5" dirty="0">
                <a:solidFill>
                  <a:srgbClr val="FF0000"/>
                </a:solidFill>
                <a:latin typeface="Microsoft Sans Serif"/>
                <a:cs typeface="Microsoft Sans Serif"/>
              </a:rPr>
              <a:t>эмоционального </a:t>
            </a:r>
            <a:r>
              <a:rPr sz="1100" dirty="0">
                <a:solidFill>
                  <a:srgbClr val="FF0000"/>
                </a:solidFill>
                <a:latin typeface="Microsoft Sans Serif"/>
                <a:cs typeface="Microsoft Sans Serif"/>
              </a:rPr>
              <a:t> </a:t>
            </a:r>
            <a:r>
              <a:rPr sz="1100" spc="-5" dirty="0">
                <a:solidFill>
                  <a:srgbClr val="FF0000"/>
                </a:solidFill>
                <a:latin typeface="Microsoft Sans Serif"/>
                <a:cs typeface="Microsoft Sans Serif"/>
              </a:rPr>
              <a:t>состояния </a:t>
            </a:r>
            <a:r>
              <a:rPr sz="1100" spc="-15" dirty="0">
                <a:solidFill>
                  <a:srgbClr val="FF0000"/>
                </a:solidFill>
                <a:latin typeface="Microsoft Sans Serif"/>
                <a:cs typeface="Microsoft Sans Serif"/>
              </a:rPr>
              <a:t>участников </a:t>
            </a:r>
            <a:r>
              <a:rPr sz="1100" spc="-10" dirty="0">
                <a:solidFill>
                  <a:srgbClr val="FF0000"/>
                </a:solidFill>
                <a:latin typeface="Microsoft Sans Serif"/>
                <a:cs typeface="Microsoft Sans Serif"/>
              </a:rPr>
              <a:t> </a:t>
            </a:r>
            <a:r>
              <a:rPr sz="1100" spc="-5" dirty="0">
                <a:solidFill>
                  <a:srgbClr val="FF0000"/>
                </a:solidFill>
                <a:latin typeface="Microsoft Sans Serif"/>
                <a:cs typeface="Microsoft Sans Serif"/>
              </a:rPr>
              <a:t>образовательных </a:t>
            </a:r>
            <a:r>
              <a:rPr sz="1100" dirty="0">
                <a:solidFill>
                  <a:srgbClr val="FF0000"/>
                </a:solidFill>
                <a:latin typeface="Microsoft Sans Serif"/>
                <a:cs typeface="Microsoft Sans Serif"/>
              </a:rPr>
              <a:t> </a:t>
            </a:r>
            <a:r>
              <a:rPr sz="1100" spc="-5" dirty="0">
                <a:solidFill>
                  <a:srgbClr val="FF0000"/>
                </a:solidFill>
                <a:latin typeface="Microsoft Sans Serif"/>
                <a:cs typeface="Microsoft Sans Serif"/>
              </a:rPr>
              <a:t>отношений</a:t>
            </a:r>
            <a:endParaRPr sz="1100">
              <a:latin typeface="Microsoft Sans Serif"/>
              <a:cs typeface="Microsoft Sans Serif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6181725" y="1338529"/>
            <a:ext cx="2771140" cy="208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Microsoft Sans Serif"/>
                <a:cs typeface="Microsoft Sans Serif"/>
                <a:hlinkClick r:id="rId3"/>
              </a:rPr>
              <a:t>https://disk.yandex.ru/d/JznlvEk-SHHerA</a:t>
            </a:r>
            <a:endParaRPr sz="1200">
              <a:latin typeface="Microsoft Sans Serif"/>
              <a:cs typeface="Microsoft Sans Serif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28600" y="133350"/>
            <a:ext cx="67056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 marR="5080" algn="ctr">
              <a:spcBef>
                <a:spcPts val="105"/>
              </a:spcBef>
            </a:pPr>
            <a:r>
              <a:rPr lang="ru-RU" sz="1400" b="1" spc="-5" dirty="0" smtClean="0">
                <a:latin typeface="Arial"/>
                <a:cs typeface="Arial"/>
              </a:rPr>
              <a:t>Организация </a:t>
            </a:r>
            <a:r>
              <a:rPr lang="ru-RU" sz="1400" b="1" dirty="0" smtClean="0">
                <a:latin typeface="Arial"/>
                <a:cs typeface="Arial"/>
              </a:rPr>
              <a:t>и </a:t>
            </a:r>
            <a:r>
              <a:rPr lang="ru-RU" sz="1400" b="1" spc="-5" dirty="0" smtClean="0">
                <a:latin typeface="Arial"/>
                <a:cs typeface="Arial"/>
              </a:rPr>
              <a:t>проведение мер</a:t>
            </a:r>
            <a:r>
              <a:rPr lang="ru-RU" sz="1400" b="1" spc="-20" dirty="0" smtClean="0">
                <a:latin typeface="Arial"/>
                <a:cs typeface="Arial"/>
              </a:rPr>
              <a:t>о</a:t>
            </a:r>
            <a:r>
              <a:rPr lang="ru-RU" sz="1400" b="1" spc="5" dirty="0" smtClean="0">
                <a:latin typeface="Arial"/>
                <a:cs typeface="Arial"/>
              </a:rPr>
              <a:t>п</a:t>
            </a:r>
            <a:r>
              <a:rPr lang="ru-RU" sz="1400" b="1" dirty="0" smtClean="0">
                <a:latin typeface="Arial"/>
                <a:cs typeface="Arial"/>
              </a:rPr>
              <a:t>рия</a:t>
            </a:r>
            <a:r>
              <a:rPr lang="ru-RU" sz="1400" b="1" spc="-15" dirty="0" smtClean="0">
                <a:latin typeface="Arial"/>
                <a:cs typeface="Arial"/>
              </a:rPr>
              <a:t>т</a:t>
            </a:r>
            <a:r>
              <a:rPr lang="ru-RU" sz="1400" b="1" dirty="0" smtClean="0">
                <a:latin typeface="Arial"/>
                <a:cs typeface="Arial"/>
              </a:rPr>
              <a:t>ий, </a:t>
            </a:r>
            <a:r>
              <a:rPr lang="ru-RU" sz="1400" b="1" spc="-10" dirty="0" smtClean="0">
                <a:latin typeface="Arial"/>
                <a:cs typeface="Arial"/>
              </a:rPr>
              <a:t>н</a:t>
            </a:r>
            <a:r>
              <a:rPr lang="ru-RU" sz="1400" b="1" spc="-5" dirty="0" smtClean="0">
                <a:latin typeface="Arial"/>
                <a:cs typeface="Arial"/>
              </a:rPr>
              <a:t>а</a:t>
            </a:r>
            <a:r>
              <a:rPr lang="ru-RU" sz="1400" b="1" spc="5" dirty="0" smtClean="0">
                <a:latin typeface="Arial"/>
                <a:cs typeface="Arial"/>
              </a:rPr>
              <a:t>п</a:t>
            </a:r>
            <a:r>
              <a:rPr lang="ru-RU" sz="1400" b="1" spc="-20" dirty="0" smtClean="0">
                <a:latin typeface="Arial"/>
                <a:cs typeface="Arial"/>
              </a:rPr>
              <a:t>р</a:t>
            </a:r>
            <a:r>
              <a:rPr lang="ru-RU" sz="1400" b="1" spc="-5" dirty="0" smtClean="0">
                <a:latin typeface="Arial"/>
                <a:cs typeface="Arial"/>
              </a:rPr>
              <a:t>а</a:t>
            </a:r>
            <a:r>
              <a:rPr lang="ru-RU" sz="1400" b="1" spc="-20" dirty="0" smtClean="0">
                <a:latin typeface="Arial"/>
                <a:cs typeface="Arial"/>
              </a:rPr>
              <a:t>в</a:t>
            </a:r>
            <a:r>
              <a:rPr lang="ru-RU" sz="1400" b="1" spc="-30" dirty="0" smtClean="0">
                <a:latin typeface="Arial"/>
                <a:cs typeface="Arial"/>
              </a:rPr>
              <a:t>л</a:t>
            </a:r>
            <a:r>
              <a:rPr lang="ru-RU" sz="1400" b="1" spc="-5" dirty="0" smtClean="0">
                <a:latin typeface="Arial"/>
                <a:cs typeface="Arial"/>
              </a:rPr>
              <a:t>е</a:t>
            </a:r>
            <a:r>
              <a:rPr lang="ru-RU" sz="1400" b="1" spc="5" dirty="0" smtClean="0">
                <a:latin typeface="Arial"/>
                <a:cs typeface="Arial"/>
              </a:rPr>
              <a:t>нн</a:t>
            </a:r>
            <a:r>
              <a:rPr lang="ru-RU" sz="1400" b="1" spc="-10" dirty="0" smtClean="0">
                <a:latin typeface="Arial"/>
                <a:cs typeface="Arial"/>
              </a:rPr>
              <a:t>ы</a:t>
            </a:r>
            <a:r>
              <a:rPr lang="ru-RU" sz="1400" b="1" dirty="0" smtClean="0">
                <a:latin typeface="Arial"/>
                <a:cs typeface="Arial"/>
              </a:rPr>
              <a:t>х </a:t>
            </a:r>
            <a:r>
              <a:rPr lang="ru-RU" sz="1400" b="1" spc="-10" dirty="0" smtClean="0">
                <a:latin typeface="Arial"/>
                <a:cs typeface="Arial"/>
              </a:rPr>
              <a:t>на формирование</a:t>
            </a:r>
            <a:r>
              <a:rPr lang="ru-RU" sz="1400" b="1" spc="-5" dirty="0" smtClean="0">
                <a:latin typeface="Arial"/>
                <a:cs typeface="Arial"/>
              </a:rPr>
              <a:t> </a:t>
            </a:r>
            <a:r>
              <a:rPr lang="ru-RU" sz="1400" b="1" dirty="0" smtClean="0">
                <a:latin typeface="Arial"/>
                <a:cs typeface="Arial"/>
              </a:rPr>
              <a:t>в</a:t>
            </a:r>
            <a:r>
              <a:rPr lang="ru-RU" sz="1400" b="1" spc="5" dirty="0" smtClean="0">
                <a:latin typeface="Arial"/>
                <a:cs typeface="Arial"/>
              </a:rPr>
              <a:t> </a:t>
            </a:r>
            <a:r>
              <a:rPr lang="ru-RU" sz="1400" b="1" spc="-10" dirty="0" smtClean="0">
                <a:latin typeface="Arial"/>
                <a:cs typeface="Arial"/>
              </a:rPr>
              <a:t>образовательной</a:t>
            </a:r>
            <a:r>
              <a:rPr lang="ru-RU" sz="1400" b="1" spc="-5" dirty="0" smtClean="0">
                <a:latin typeface="Arial"/>
                <a:cs typeface="Arial"/>
              </a:rPr>
              <a:t> организации</a:t>
            </a:r>
            <a:r>
              <a:rPr lang="ru-RU" sz="1400" b="1" dirty="0" smtClean="0">
                <a:latin typeface="Arial"/>
                <a:cs typeface="Arial"/>
              </a:rPr>
              <a:t> </a:t>
            </a:r>
            <a:r>
              <a:rPr lang="ru-RU" sz="1400" b="1" spc="-15" dirty="0" smtClean="0">
                <a:latin typeface="Arial"/>
                <a:cs typeface="Arial"/>
              </a:rPr>
              <a:t>необходимого </a:t>
            </a:r>
            <a:r>
              <a:rPr lang="ru-RU" sz="1400" b="1" spc="-10" dirty="0" smtClean="0">
                <a:latin typeface="Arial"/>
                <a:cs typeface="Arial"/>
              </a:rPr>
              <a:t> </a:t>
            </a:r>
            <a:r>
              <a:rPr lang="ru-RU" sz="1400" b="1" spc="-15" dirty="0" smtClean="0">
                <a:latin typeface="Arial"/>
                <a:cs typeface="Arial"/>
              </a:rPr>
              <a:t>психологического</a:t>
            </a:r>
            <a:r>
              <a:rPr lang="ru-RU" sz="1400" b="1" spc="-10" dirty="0" smtClean="0">
                <a:latin typeface="Arial"/>
                <a:cs typeface="Arial"/>
              </a:rPr>
              <a:t> </a:t>
            </a:r>
            <a:r>
              <a:rPr lang="ru-RU" sz="1400" b="1" spc="-5" dirty="0" smtClean="0">
                <a:latin typeface="Arial"/>
                <a:cs typeface="Arial"/>
              </a:rPr>
              <a:t>климата</a:t>
            </a:r>
            <a:r>
              <a:rPr lang="ru-RU" sz="1400" b="1" dirty="0" smtClean="0">
                <a:latin typeface="Arial"/>
                <a:cs typeface="Arial"/>
              </a:rPr>
              <a:t> </a:t>
            </a:r>
            <a:r>
              <a:rPr lang="ru-RU" sz="1400" b="1" spc="-5" dirty="0" smtClean="0">
                <a:latin typeface="Arial"/>
                <a:cs typeface="Arial"/>
              </a:rPr>
              <a:t>для</a:t>
            </a:r>
            <a:r>
              <a:rPr lang="ru-RU" sz="1400" b="1" dirty="0" smtClean="0">
                <a:latin typeface="Arial"/>
                <a:cs typeface="Arial"/>
              </a:rPr>
              <a:t> </a:t>
            </a:r>
            <a:r>
              <a:rPr lang="ru-RU" sz="1400" b="1" spc="-10" dirty="0" smtClean="0">
                <a:latin typeface="Arial"/>
                <a:cs typeface="Arial"/>
              </a:rPr>
              <a:t>сохранения</a:t>
            </a:r>
            <a:r>
              <a:rPr lang="ru-RU" sz="1400" b="1" spc="-5" dirty="0" smtClean="0">
                <a:latin typeface="Arial"/>
                <a:cs typeface="Arial"/>
              </a:rPr>
              <a:t> </a:t>
            </a:r>
            <a:r>
              <a:rPr lang="ru-RU" sz="1400" b="1" dirty="0" smtClean="0">
                <a:latin typeface="Arial"/>
                <a:cs typeface="Arial"/>
              </a:rPr>
              <a:t>и</a:t>
            </a:r>
            <a:r>
              <a:rPr lang="ru-RU" sz="1400" b="1" spc="5" dirty="0" smtClean="0">
                <a:latin typeface="Arial"/>
                <a:cs typeface="Arial"/>
              </a:rPr>
              <a:t> </a:t>
            </a:r>
            <a:r>
              <a:rPr lang="ru-RU" sz="1400" b="1" spc="-5" dirty="0" smtClean="0">
                <a:latin typeface="Arial"/>
                <a:cs typeface="Arial"/>
              </a:rPr>
              <a:t>(или)</a:t>
            </a:r>
            <a:r>
              <a:rPr lang="ru-RU" sz="1400" b="1" dirty="0" smtClean="0">
                <a:latin typeface="Arial"/>
                <a:cs typeface="Arial"/>
              </a:rPr>
              <a:t> </a:t>
            </a:r>
            <a:r>
              <a:rPr lang="ru-RU" sz="1400" b="1" spc="-10" dirty="0" smtClean="0">
                <a:latin typeface="Arial"/>
                <a:cs typeface="Arial"/>
              </a:rPr>
              <a:t>восстановления </a:t>
            </a:r>
            <a:r>
              <a:rPr lang="ru-RU" sz="1400" b="1" spc="-5" dirty="0" smtClean="0">
                <a:latin typeface="Arial"/>
                <a:cs typeface="Arial"/>
              </a:rPr>
              <a:t> </a:t>
            </a:r>
            <a:r>
              <a:rPr lang="ru-RU" sz="1400" b="1" spc="-10" dirty="0" smtClean="0">
                <a:latin typeface="Arial"/>
                <a:cs typeface="Arial"/>
              </a:rPr>
              <a:t>психологического</a:t>
            </a:r>
            <a:r>
              <a:rPr lang="ru-RU" sz="1400" b="1" spc="-80" dirty="0" smtClean="0">
                <a:latin typeface="Arial"/>
                <a:cs typeface="Arial"/>
              </a:rPr>
              <a:t> </a:t>
            </a:r>
            <a:r>
              <a:rPr lang="ru-RU" sz="1400" b="1" spc="-5" dirty="0" smtClean="0">
                <a:latin typeface="Arial"/>
                <a:cs typeface="Arial"/>
              </a:rPr>
              <a:t>здоровья</a:t>
            </a:r>
            <a:r>
              <a:rPr lang="ru-RU" sz="1400" b="1" spc="-35" dirty="0" smtClean="0">
                <a:latin typeface="Arial"/>
                <a:cs typeface="Arial"/>
              </a:rPr>
              <a:t> </a:t>
            </a:r>
            <a:r>
              <a:rPr lang="ru-RU" sz="1400" b="1" spc="-10" dirty="0" smtClean="0">
                <a:latin typeface="Arial"/>
                <a:cs typeface="Arial"/>
              </a:rPr>
              <a:t>детей</a:t>
            </a:r>
            <a:r>
              <a:rPr lang="ru-RU" sz="1400" b="1" spc="-15" dirty="0" smtClean="0">
                <a:latin typeface="Arial"/>
                <a:cs typeface="Arial"/>
              </a:rPr>
              <a:t> </a:t>
            </a:r>
            <a:r>
              <a:rPr lang="ru-RU" sz="1400" b="1" spc="-10" dirty="0" smtClean="0">
                <a:latin typeface="Arial"/>
                <a:cs typeface="Arial"/>
              </a:rPr>
              <a:t>ветеранов</a:t>
            </a:r>
            <a:r>
              <a:rPr lang="ru-RU" sz="1400" b="1" spc="-25" dirty="0" smtClean="0">
                <a:latin typeface="Arial"/>
                <a:cs typeface="Arial"/>
              </a:rPr>
              <a:t> </a:t>
            </a:r>
            <a:r>
              <a:rPr lang="ru-RU" sz="1400" b="1" spc="-5" dirty="0" smtClean="0">
                <a:latin typeface="Arial"/>
                <a:cs typeface="Arial"/>
              </a:rPr>
              <a:t>(участников)</a:t>
            </a:r>
            <a:r>
              <a:rPr lang="ru-RU" sz="1400" b="1" spc="-15" dirty="0" smtClean="0">
                <a:latin typeface="Arial"/>
                <a:cs typeface="Arial"/>
              </a:rPr>
              <a:t> СВО</a:t>
            </a:r>
            <a:endParaRPr lang="ru-RU" sz="14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ject 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995828" y="862330"/>
            <a:ext cx="2962751" cy="1634617"/>
          </a:xfrm>
          <a:prstGeom prst="rect">
            <a:avLst/>
          </a:prstGeom>
        </p:spPr>
      </p:pic>
      <p:sp>
        <p:nvSpPr>
          <p:cNvPr id="7" name="object 7"/>
          <p:cNvSpPr txBox="1"/>
          <p:nvPr/>
        </p:nvSpPr>
        <p:spPr>
          <a:xfrm>
            <a:off x="5985764" y="2381504"/>
            <a:ext cx="2896235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84785" indent="-172720">
              <a:lnSpc>
                <a:spcPct val="100000"/>
              </a:lnSpc>
              <a:spcBef>
                <a:spcPts val="100"/>
              </a:spcBef>
              <a:buFont typeface="Wingdings"/>
              <a:buChar char=""/>
              <a:tabLst>
                <a:tab pos="185420" algn="l"/>
                <a:tab pos="2063750" algn="l"/>
              </a:tabLst>
            </a:pPr>
            <a:r>
              <a:rPr sz="1100" b="1" i="1" spc="-5" dirty="0">
                <a:solidFill>
                  <a:srgbClr val="C00000"/>
                </a:solidFill>
                <a:latin typeface="Arial"/>
                <a:cs typeface="Arial"/>
              </a:rPr>
              <a:t>Рекомендуемые	программы</a:t>
            </a:r>
            <a:endParaRPr sz="11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157976" y="2549144"/>
            <a:ext cx="2725420" cy="3613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i="1" spc="-5" dirty="0">
                <a:solidFill>
                  <a:srgbClr val="C00000"/>
                </a:solidFill>
                <a:latin typeface="Arial"/>
                <a:cs typeface="Arial"/>
              </a:rPr>
              <a:t>психолого-педагогического</a:t>
            </a:r>
            <a:endParaRPr sz="11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  <a:tabLst>
                <a:tab pos="2105660" algn="l"/>
              </a:tabLst>
            </a:pPr>
            <a:r>
              <a:rPr sz="1100" b="1" i="1" spc="-5" dirty="0">
                <a:solidFill>
                  <a:srgbClr val="C00000"/>
                </a:solidFill>
                <a:latin typeface="Arial"/>
                <a:cs typeface="Arial"/>
              </a:rPr>
              <a:t>сопровождения,	включая</a:t>
            </a:r>
            <a:endParaRPr sz="11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157976" y="2884424"/>
            <a:ext cx="2776855" cy="22123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i="1" spc="-5" dirty="0">
                <a:solidFill>
                  <a:srgbClr val="C00000"/>
                </a:solidFill>
                <a:latin typeface="Arial"/>
                <a:cs typeface="Arial"/>
              </a:rPr>
              <a:t>коррекционно-развивающие,</a:t>
            </a:r>
            <a:endParaRPr sz="11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  <a:tabLst>
                <a:tab pos="1890395" algn="l"/>
              </a:tabLst>
            </a:pPr>
            <a:r>
              <a:rPr sz="1100" b="1" i="1" dirty="0">
                <a:solidFill>
                  <a:srgbClr val="C00000"/>
                </a:solidFill>
                <a:latin typeface="Arial"/>
                <a:cs typeface="Arial"/>
              </a:rPr>
              <a:t>профилактические	</a:t>
            </a:r>
            <a:r>
              <a:rPr sz="1100" b="1" i="1" spc="-5" dirty="0">
                <a:solidFill>
                  <a:srgbClr val="C00000"/>
                </a:solidFill>
                <a:latin typeface="Arial"/>
                <a:cs typeface="Arial"/>
              </a:rPr>
              <a:t>программы</a:t>
            </a:r>
            <a:endParaRPr sz="1100">
              <a:latin typeface="Arial"/>
              <a:cs typeface="Arial"/>
            </a:endParaRPr>
          </a:p>
          <a:p>
            <a:pPr marL="12700" marR="56515" algn="just">
              <a:lnSpc>
                <a:spcPct val="100000"/>
              </a:lnSpc>
              <a:spcBef>
                <a:spcPts val="10"/>
              </a:spcBef>
              <a:tabLst>
                <a:tab pos="951230" algn="l"/>
                <a:tab pos="998855" algn="l"/>
                <a:tab pos="1373505" algn="l"/>
                <a:tab pos="2207260" algn="l"/>
                <a:tab pos="2303780" algn="l"/>
              </a:tabLst>
            </a:pPr>
            <a:r>
              <a:rPr sz="800" b="1" i="1" spc="-5" dirty="0">
                <a:latin typeface="Arial"/>
                <a:cs typeface="Arial"/>
              </a:rPr>
              <a:t>(При</a:t>
            </a:r>
            <a:r>
              <a:rPr sz="800" b="1" i="1" spc="-10" dirty="0">
                <a:latin typeface="Arial"/>
                <a:cs typeface="Arial"/>
              </a:rPr>
              <a:t>л</a:t>
            </a:r>
            <a:r>
              <a:rPr sz="800" b="1" i="1" dirty="0">
                <a:latin typeface="Arial"/>
                <a:cs typeface="Arial"/>
              </a:rPr>
              <a:t>о</a:t>
            </a:r>
            <a:r>
              <a:rPr sz="800" b="1" i="1" spc="-5" dirty="0">
                <a:latin typeface="Arial"/>
                <a:cs typeface="Arial"/>
              </a:rPr>
              <a:t>же</a:t>
            </a:r>
            <a:r>
              <a:rPr sz="800" b="1" i="1" spc="-10" dirty="0">
                <a:latin typeface="Arial"/>
                <a:cs typeface="Arial"/>
              </a:rPr>
              <a:t>н</a:t>
            </a:r>
            <a:r>
              <a:rPr sz="800" b="1" i="1" dirty="0">
                <a:latin typeface="Arial"/>
                <a:cs typeface="Arial"/>
              </a:rPr>
              <a:t>ие		2	ОТ</a:t>
            </a:r>
            <a:r>
              <a:rPr sz="800" b="1" i="1" spc="-5" dirty="0">
                <a:latin typeface="Arial"/>
                <a:cs typeface="Arial"/>
              </a:rPr>
              <a:t>К</a:t>
            </a:r>
            <a:r>
              <a:rPr sz="800" b="1" i="1" dirty="0">
                <a:latin typeface="Arial"/>
                <a:cs typeface="Arial"/>
              </a:rPr>
              <a:t>РЫ</a:t>
            </a:r>
            <a:r>
              <a:rPr sz="800" b="1" i="1" spc="-15" dirty="0">
                <a:latin typeface="Arial"/>
                <a:cs typeface="Arial"/>
              </a:rPr>
              <a:t>Т</a:t>
            </a:r>
            <a:r>
              <a:rPr sz="800" b="1" i="1" dirty="0">
                <a:latin typeface="Arial"/>
                <a:cs typeface="Arial"/>
              </a:rPr>
              <a:t>ЫЙ		Р</a:t>
            </a:r>
            <a:r>
              <a:rPr sz="800" b="1" i="1" spc="-10" dirty="0">
                <a:latin typeface="Arial"/>
                <a:cs typeface="Arial"/>
              </a:rPr>
              <a:t>Е</a:t>
            </a:r>
            <a:r>
              <a:rPr sz="800" b="1" i="1" dirty="0">
                <a:latin typeface="Arial"/>
                <a:cs typeface="Arial"/>
              </a:rPr>
              <a:t>Е</a:t>
            </a:r>
            <a:r>
              <a:rPr sz="800" b="1" i="1" spc="-5" dirty="0">
                <a:latin typeface="Arial"/>
                <a:cs typeface="Arial"/>
              </a:rPr>
              <a:t>С</a:t>
            </a:r>
            <a:r>
              <a:rPr sz="800" b="1" i="1" dirty="0">
                <a:latin typeface="Arial"/>
                <a:cs typeface="Arial"/>
              </a:rPr>
              <a:t>ТР  </a:t>
            </a:r>
            <a:r>
              <a:rPr sz="800" b="1" i="1" spc="-5" dirty="0">
                <a:latin typeface="Arial"/>
                <a:cs typeface="Arial"/>
              </a:rPr>
              <a:t>РЕКОМЕНДУЕМЫХ ПРОГРАММ ПСИХОЛОГИЧЕСКОЙ </a:t>
            </a:r>
            <a:r>
              <a:rPr sz="800" b="1" i="1" spc="-210" dirty="0">
                <a:latin typeface="Arial"/>
                <a:cs typeface="Arial"/>
              </a:rPr>
              <a:t> </a:t>
            </a:r>
            <a:r>
              <a:rPr sz="800" b="1" i="1" spc="-5" dirty="0">
                <a:latin typeface="Arial"/>
                <a:cs typeface="Arial"/>
              </a:rPr>
              <a:t>ПО</a:t>
            </a:r>
            <a:r>
              <a:rPr sz="800" b="1" i="1" spc="-10" dirty="0">
                <a:latin typeface="Arial"/>
                <a:cs typeface="Arial"/>
              </a:rPr>
              <a:t>М</a:t>
            </a:r>
            <a:r>
              <a:rPr sz="800" b="1" i="1" dirty="0">
                <a:latin typeface="Arial"/>
                <a:cs typeface="Arial"/>
              </a:rPr>
              <a:t>О</a:t>
            </a:r>
            <a:r>
              <a:rPr sz="800" b="1" i="1" spc="-5" dirty="0">
                <a:latin typeface="Arial"/>
                <a:cs typeface="Arial"/>
              </a:rPr>
              <a:t>ЩИ</a:t>
            </a:r>
            <a:r>
              <a:rPr sz="800" b="1" i="1" dirty="0">
                <a:latin typeface="Arial"/>
                <a:cs typeface="Arial"/>
              </a:rPr>
              <a:t>,	</a:t>
            </a:r>
            <a:r>
              <a:rPr sz="800" b="1" i="1" spc="-5" dirty="0">
                <a:latin typeface="Arial"/>
                <a:cs typeface="Arial"/>
              </a:rPr>
              <a:t>В</a:t>
            </a:r>
            <a:r>
              <a:rPr sz="800" b="1" i="1" dirty="0">
                <a:latin typeface="Arial"/>
                <a:cs typeface="Arial"/>
              </a:rPr>
              <a:t>ЫЗЫ</a:t>
            </a:r>
            <a:r>
              <a:rPr sz="800" b="1" i="1" spc="-10" dirty="0">
                <a:latin typeface="Arial"/>
                <a:cs typeface="Arial"/>
              </a:rPr>
              <a:t>В</a:t>
            </a:r>
            <a:r>
              <a:rPr sz="800" b="1" i="1" spc="-20" dirty="0">
                <a:latin typeface="Arial"/>
                <a:cs typeface="Arial"/>
              </a:rPr>
              <a:t>А</a:t>
            </a:r>
            <a:r>
              <a:rPr sz="800" b="1" i="1" spc="-10" dirty="0">
                <a:latin typeface="Arial"/>
                <a:cs typeface="Arial"/>
              </a:rPr>
              <a:t>Ю</a:t>
            </a:r>
            <a:r>
              <a:rPr sz="800" b="1" i="1" spc="-5" dirty="0">
                <a:latin typeface="Arial"/>
                <a:cs typeface="Arial"/>
              </a:rPr>
              <a:t>ЩИ</a:t>
            </a:r>
            <a:r>
              <a:rPr sz="800" b="1" i="1" dirty="0">
                <a:latin typeface="Arial"/>
                <a:cs typeface="Arial"/>
              </a:rPr>
              <a:t>Х	</a:t>
            </a:r>
            <a:r>
              <a:rPr sz="800" b="1" i="1" spc="-5" dirty="0">
                <a:latin typeface="Arial"/>
                <a:cs typeface="Arial"/>
              </a:rPr>
              <a:t>Д</a:t>
            </a:r>
            <a:r>
              <a:rPr sz="800" b="1" i="1" dirty="0">
                <a:latin typeface="Arial"/>
                <a:cs typeface="Arial"/>
              </a:rPr>
              <a:t>О</a:t>
            </a:r>
            <a:r>
              <a:rPr sz="800" b="1" i="1" spc="-10" dirty="0">
                <a:latin typeface="Arial"/>
                <a:cs typeface="Arial"/>
              </a:rPr>
              <a:t>В</a:t>
            </a:r>
            <a:r>
              <a:rPr sz="800" b="1" i="1" dirty="0">
                <a:latin typeface="Arial"/>
                <a:cs typeface="Arial"/>
              </a:rPr>
              <a:t>ЕР</a:t>
            </a:r>
            <a:r>
              <a:rPr sz="800" b="1" i="1" spc="-5" dirty="0">
                <a:latin typeface="Arial"/>
                <a:cs typeface="Arial"/>
              </a:rPr>
              <a:t>ИЕ  ПРОФЕССИОНАЛЬНОГО</a:t>
            </a:r>
            <a:r>
              <a:rPr sz="800" b="1" i="1" spc="-15" dirty="0">
                <a:latin typeface="Arial"/>
                <a:cs typeface="Arial"/>
              </a:rPr>
              <a:t> </a:t>
            </a:r>
            <a:r>
              <a:rPr sz="800" b="1" i="1" spc="-5" dirty="0">
                <a:latin typeface="Arial"/>
                <a:cs typeface="Arial"/>
              </a:rPr>
              <a:t>СООБЩЕСТВА)</a:t>
            </a:r>
            <a:endParaRPr sz="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950">
              <a:latin typeface="Arial"/>
              <a:cs typeface="Arial"/>
            </a:endParaRPr>
          </a:p>
          <a:p>
            <a:pPr marL="152400" marR="17145">
              <a:lnSpc>
                <a:spcPct val="100000"/>
              </a:lnSpc>
              <a:spcBef>
                <a:spcPts val="5"/>
              </a:spcBef>
            </a:pPr>
            <a:r>
              <a:rPr sz="800" u="sng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Microsoft Sans Serif"/>
                <a:cs typeface="Microsoft Sans Serif"/>
              </a:rPr>
              <a:t>https://stoppav.ru/attachments/article/3097/%D0%A1%D </a:t>
            </a:r>
            <a:r>
              <a:rPr sz="800" spc="5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800" u="sng" spc="-5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Microsoft Sans Serif"/>
                <a:cs typeface="Microsoft Sans Serif"/>
              </a:rPr>
              <a:t>0</a:t>
            </a:r>
            <a:r>
              <a:rPr sz="800" u="sng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Microsoft Sans Serif"/>
                <a:cs typeface="Microsoft Sans Serif"/>
              </a:rPr>
              <a:t>%B</a:t>
            </a:r>
            <a:r>
              <a:rPr sz="800" u="sng" spc="-5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Microsoft Sans Serif"/>
                <a:cs typeface="Microsoft Sans Serif"/>
              </a:rPr>
              <a:t>8</a:t>
            </a:r>
            <a:r>
              <a:rPr sz="800" u="sng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Microsoft Sans Serif"/>
                <a:cs typeface="Microsoft Sans Serif"/>
              </a:rPr>
              <a:t>%</a:t>
            </a:r>
            <a:r>
              <a:rPr sz="800" u="sng" spc="-5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Microsoft Sans Serif"/>
                <a:cs typeface="Microsoft Sans Serif"/>
              </a:rPr>
              <a:t>D1</a:t>
            </a:r>
            <a:r>
              <a:rPr sz="800" u="sng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Microsoft Sans Serif"/>
                <a:cs typeface="Microsoft Sans Serif"/>
              </a:rPr>
              <a:t>%</a:t>
            </a:r>
            <a:r>
              <a:rPr sz="800" u="sng" spc="-5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Microsoft Sans Serif"/>
                <a:cs typeface="Microsoft Sans Serif"/>
              </a:rPr>
              <a:t>81</a:t>
            </a:r>
            <a:r>
              <a:rPr sz="800" u="sng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Microsoft Sans Serif"/>
                <a:cs typeface="Microsoft Sans Serif"/>
              </a:rPr>
              <a:t>%</a:t>
            </a:r>
            <a:r>
              <a:rPr sz="800" u="sng" spc="-5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Microsoft Sans Serif"/>
                <a:cs typeface="Microsoft Sans Serif"/>
              </a:rPr>
              <a:t>D1</a:t>
            </a:r>
            <a:r>
              <a:rPr sz="800" u="sng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Microsoft Sans Serif"/>
                <a:cs typeface="Microsoft Sans Serif"/>
              </a:rPr>
              <a:t>%</a:t>
            </a:r>
            <a:r>
              <a:rPr sz="800" u="sng" spc="-5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Microsoft Sans Serif"/>
                <a:cs typeface="Microsoft Sans Serif"/>
              </a:rPr>
              <a:t>82</a:t>
            </a:r>
            <a:r>
              <a:rPr sz="800" u="sng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Microsoft Sans Serif"/>
                <a:cs typeface="Microsoft Sans Serif"/>
              </a:rPr>
              <a:t>%</a:t>
            </a:r>
            <a:r>
              <a:rPr sz="800" u="sng" spc="-5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Microsoft Sans Serif"/>
                <a:cs typeface="Microsoft Sans Serif"/>
              </a:rPr>
              <a:t>D0</a:t>
            </a:r>
            <a:r>
              <a:rPr sz="800" u="sng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Microsoft Sans Serif"/>
                <a:cs typeface="Microsoft Sans Serif"/>
              </a:rPr>
              <a:t>%B</a:t>
            </a:r>
            <a:r>
              <a:rPr sz="800" u="sng" spc="-5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Microsoft Sans Serif"/>
                <a:cs typeface="Microsoft Sans Serif"/>
              </a:rPr>
              <a:t>5</a:t>
            </a:r>
            <a:r>
              <a:rPr sz="800" u="sng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Microsoft Sans Serif"/>
                <a:cs typeface="Microsoft Sans Serif"/>
              </a:rPr>
              <a:t>%</a:t>
            </a:r>
            <a:r>
              <a:rPr sz="800" u="sng" spc="-5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Microsoft Sans Serif"/>
                <a:cs typeface="Microsoft Sans Serif"/>
              </a:rPr>
              <a:t>D0</a:t>
            </a:r>
            <a:r>
              <a:rPr sz="800" u="sng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Microsoft Sans Serif"/>
                <a:cs typeface="Microsoft Sans Serif"/>
              </a:rPr>
              <a:t>%B</a:t>
            </a:r>
            <a:r>
              <a:rPr sz="800" u="sng" spc="-5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Microsoft Sans Serif"/>
                <a:cs typeface="Microsoft Sans Serif"/>
              </a:rPr>
              <a:t>C</a:t>
            </a:r>
            <a:r>
              <a:rPr sz="800" u="sng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Microsoft Sans Serif"/>
                <a:cs typeface="Microsoft Sans Serif"/>
              </a:rPr>
              <a:t>%</a:t>
            </a:r>
            <a:r>
              <a:rPr sz="800" u="sng" spc="-5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Microsoft Sans Serif"/>
                <a:cs typeface="Microsoft Sans Serif"/>
              </a:rPr>
              <a:t>D0</a:t>
            </a:r>
            <a:r>
              <a:rPr sz="800" u="sng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Microsoft Sans Serif"/>
                <a:cs typeface="Microsoft Sans Serif"/>
              </a:rPr>
              <a:t>%B</a:t>
            </a:r>
            <a:r>
              <a:rPr sz="800" u="sng" spc="-5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Microsoft Sans Serif"/>
                <a:cs typeface="Microsoft Sans Serif"/>
              </a:rPr>
              <a:t>0</a:t>
            </a:r>
            <a:r>
              <a:rPr sz="800" u="sng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Microsoft Sans Serif"/>
                <a:cs typeface="Microsoft Sans Serif"/>
              </a:rPr>
              <a:t>%2</a:t>
            </a:r>
            <a:endParaRPr sz="800">
              <a:latin typeface="Microsoft Sans Serif"/>
              <a:cs typeface="Microsoft Sans Serif"/>
            </a:endParaRPr>
          </a:p>
          <a:p>
            <a:pPr marL="152400" marR="56515">
              <a:lnSpc>
                <a:spcPct val="100000"/>
              </a:lnSpc>
            </a:pPr>
            <a:r>
              <a:rPr sz="800" u="sng" spc="-5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Microsoft Sans Serif"/>
                <a:cs typeface="Microsoft Sans Serif"/>
              </a:rPr>
              <a:t>0%D1%84%D1%83%D0%BD%D0%BA%D1%86%D0% </a:t>
            </a:r>
            <a:r>
              <a:rPr sz="800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800" u="sng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Microsoft Sans Serif"/>
                <a:cs typeface="Microsoft Sans Serif"/>
              </a:rPr>
              <a:t>B</a:t>
            </a:r>
            <a:r>
              <a:rPr sz="800" u="sng" spc="-5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Microsoft Sans Serif"/>
                <a:cs typeface="Microsoft Sans Serif"/>
              </a:rPr>
              <a:t>8</a:t>
            </a:r>
            <a:r>
              <a:rPr sz="800" u="sng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Microsoft Sans Serif"/>
                <a:cs typeface="Microsoft Sans Serif"/>
              </a:rPr>
              <a:t>%</a:t>
            </a:r>
            <a:r>
              <a:rPr sz="800" u="sng" spc="-5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Microsoft Sans Serif"/>
                <a:cs typeface="Microsoft Sans Serif"/>
              </a:rPr>
              <a:t>D0</a:t>
            </a:r>
            <a:r>
              <a:rPr sz="800" u="sng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Microsoft Sans Serif"/>
                <a:cs typeface="Microsoft Sans Serif"/>
              </a:rPr>
              <a:t>%BE%</a:t>
            </a:r>
            <a:r>
              <a:rPr sz="800" u="sng" spc="-5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Microsoft Sans Serif"/>
                <a:cs typeface="Microsoft Sans Serif"/>
              </a:rPr>
              <a:t>D0</a:t>
            </a:r>
            <a:r>
              <a:rPr sz="800" u="sng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Microsoft Sans Serif"/>
                <a:cs typeface="Microsoft Sans Serif"/>
              </a:rPr>
              <a:t>%B</a:t>
            </a:r>
            <a:r>
              <a:rPr sz="800" u="sng" spc="-5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Microsoft Sans Serif"/>
                <a:cs typeface="Microsoft Sans Serif"/>
              </a:rPr>
              <a:t>D</a:t>
            </a:r>
            <a:r>
              <a:rPr sz="800" u="sng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Microsoft Sans Serif"/>
                <a:cs typeface="Microsoft Sans Serif"/>
              </a:rPr>
              <a:t>%</a:t>
            </a:r>
            <a:r>
              <a:rPr sz="800" u="sng" spc="-5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Microsoft Sans Serif"/>
                <a:cs typeface="Microsoft Sans Serif"/>
              </a:rPr>
              <a:t>D0</a:t>
            </a:r>
            <a:r>
              <a:rPr sz="800" u="sng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Microsoft Sans Serif"/>
                <a:cs typeface="Microsoft Sans Serif"/>
              </a:rPr>
              <a:t>%B</a:t>
            </a:r>
            <a:r>
              <a:rPr sz="800" u="sng" spc="-5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Microsoft Sans Serif"/>
                <a:cs typeface="Microsoft Sans Serif"/>
              </a:rPr>
              <a:t>8</a:t>
            </a:r>
            <a:r>
              <a:rPr sz="800" u="sng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Microsoft Sans Serif"/>
                <a:cs typeface="Microsoft Sans Serif"/>
              </a:rPr>
              <a:t>%</a:t>
            </a:r>
            <a:r>
              <a:rPr sz="800" u="sng" spc="-5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Microsoft Sans Serif"/>
                <a:cs typeface="Microsoft Sans Serif"/>
              </a:rPr>
              <a:t>D1</a:t>
            </a:r>
            <a:r>
              <a:rPr sz="800" u="sng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Microsoft Sans Serif"/>
                <a:cs typeface="Microsoft Sans Serif"/>
              </a:rPr>
              <a:t>%</a:t>
            </a:r>
            <a:r>
              <a:rPr sz="800" u="sng" spc="-5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Microsoft Sans Serif"/>
                <a:cs typeface="Microsoft Sans Serif"/>
              </a:rPr>
              <a:t>80</a:t>
            </a:r>
            <a:r>
              <a:rPr sz="800" u="sng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Microsoft Sans Serif"/>
                <a:cs typeface="Microsoft Sans Serif"/>
              </a:rPr>
              <a:t>%</a:t>
            </a:r>
            <a:r>
              <a:rPr sz="800" u="sng" spc="-5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Microsoft Sans Serif"/>
                <a:cs typeface="Microsoft Sans Serif"/>
              </a:rPr>
              <a:t>D0</a:t>
            </a:r>
            <a:r>
              <a:rPr sz="800" u="sng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Microsoft Sans Serif"/>
                <a:cs typeface="Microsoft Sans Serif"/>
              </a:rPr>
              <a:t>%B</a:t>
            </a:r>
            <a:r>
              <a:rPr sz="800" u="sng" spc="-10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Microsoft Sans Serif"/>
                <a:cs typeface="Microsoft Sans Serif"/>
              </a:rPr>
              <a:t>E</a:t>
            </a:r>
            <a:r>
              <a:rPr sz="800" u="sng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Microsoft Sans Serif"/>
                <a:cs typeface="Microsoft Sans Serif"/>
              </a:rPr>
              <a:t>%</a:t>
            </a:r>
            <a:r>
              <a:rPr sz="800" u="sng" spc="-5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Microsoft Sans Serif"/>
                <a:cs typeface="Microsoft Sans Serif"/>
              </a:rPr>
              <a:t>D</a:t>
            </a:r>
            <a:r>
              <a:rPr sz="800" u="sng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Microsoft Sans Serif"/>
                <a:cs typeface="Microsoft Sans Serif"/>
              </a:rPr>
              <a:t>0</a:t>
            </a:r>
            <a:endParaRPr sz="800">
              <a:latin typeface="Microsoft Sans Serif"/>
              <a:cs typeface="Microsoft Sans Serif"/>
            </a:endParaRPr>
          </a:p>
          <a:p>
            <a:pPr marL="152400" marR="5080">
              <a:lnSpc>
                <a:spcPct val="100000"/>
              </a:lnSpc>
            </a:pPr>
            <a:r>
              <a:rPr sz="800" u="sng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Microsoft Sans Serif"/>
                <a:cs typeface="Microsoft Sans Serif"/>
              </a:rPr>
              <a:t>%B2%D0%B0%D0%BD%D0%B8%D1%8F%20%D0%B </a:t>
            </a:r>
            <a:r>
              <a:rPr sz="800" spc="5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800" u="sng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Microsoft Sans Serif"/>
                <a:cs typeface="Microsoft Sans Serif"/>
              </a:rPr>
              <a:t>F%D1%81%D0%B8%D1%85%D0%BE%D0%BB%D0% </a:t>
            </a:r>
            <a:r>
              <a:rPr sz="800" spc="5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800" u="sng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Microsoft Sans Serif"/>
                <a:cs typeface="Microsoft Sans Serif"/>
              </a:rPr>
              <a:t>BE</a:t>
            </a:r>
            <a:r>
              <a:rPr sz="800" u="sng" spc="5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Microsoft Sans Serif"/>
                <a:cs typeface="Microsoft Sans Serif"/>
              </a:rPr>
              <a:t>%</a:t>
            </a:r>
            <a:r>
              <a:rPr sz="800" u="sng" spc="-10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Microsoft Sans Serif"/>
                <a:cs typeface="Microsoft Sans Serif"/>
              </a:rPr>
              <a:t>D</a:t>
            </a:r>
            <a:r>
              <a:rPr sz="800" u="sng" spc="-5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Microsoft Sans Serif"/>
                <a:cs typeface="Microsoft Sans Serif"/>
              </a:rPr>
              <a:t>0</a:t>
            </a:r>
            <a:r>
              <a:rPr sz="800" u="sng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Microsoft Sans Serif"/>
                <a:cs typeface="Microsoft Sans Serif"/>
              </a:rPr>
              <a:t>%B3%</a:t>
            </a:r>
            <a:r>
              <a:rPr sz="800" u="sng" spc="-10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Microsoft Sans Serif"/>
                <a:cs typeface="Microsoft Sans Serif"/>
              </a:rPr>
              <a:t>D</a:t>
            </a:r>
            <a:r>
              <a:rPr sz="800" u="sng" spc="-5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Microsoft Sans Serif"/>
                <a:cs typeface="Microsoft Sans Serif"/>
              </a:rPr>
              <a:t>0</a:t>
            </a:r>
            <a:r>
              <a:rPr sz="800" u="sng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Microsoft Sans Serif"/>
                <a:cs typeface="Microsoft Sans Serif"/>
              </a:rPr>
              <a:t>%B8%</a:t>
            </a:r>
            <a:r>
              <a:rPr sz="800" u="sng" spc="-10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Microsoft Sans Serif"/>
                <a:cs typeface="Microsoft Sans Serif"/>
              </a:rPr>
              <a:t>D</a:t>
            </a:r>
            <a:r>
              <a:rPr sz="800" u="sng" spc="-5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Microsoft Sans Serif"/>
                <a:cs typeface="Microsoft Sans Serif"/>
              </a:rPr>
              <a:t>1</a:t>
            </a:r>
            <a:r>
              <a:rPr sz="800" u="sng" spc="5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Microsoft Sans Serif"/>
                <a:cs typeface="Microsoft Sans Serif"/>
              </a:rPr>
              <a:t>%</a:t>
            </a:r>
            <a:r>
              <a:rPr sz="800" u="sng" spc="-5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Microsoft Sans Serif"/>
                <a:cs typeface="Microsoft Sans Serif"/>
              </a:rPr>
              <a:t>87</a:t>
            </a:r>
            <a:r>
              <a:rPr sz="800" u="sng" spc="5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Microsoft Sans Serif"/>
                <a:cs typeface="Microsoft Sans Serif"/>
              </a:rPr>
              <a:t>%</a:t>
            </a:r>
            <a:r>
              <a:rPr sz="800" u="sng" spc="-10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Microsoft Sans Serif"/>
                <a:cs typeface="Microsoft Sans Serif"/>
              </a:rPr>
              <a:t>D</a:t>
            </a:r>
            <a:r>
              <a:rPr sz="800" u="sng" spc="-5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Microsoft Sans Serif"/>
                <a:cs typeface="Microsoft Sans Serif"/>
              </a:rPr>
              <a:t>0</a:t>
            </a:r>
            <a:r>
              <a:rPr sz="800" u="sng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Microsoft Sans Serif"/>
                <a:cs typeface="Microsoft Sans Serif"/>
              </a:rPr>
              <a:t>%B5%</a:t>
            </a:r>
            <a:r>
              <a:rPr sz="800" u="sng" spc="-10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Microsoft Sans Serif"/>
                <a:cs typeface="Microsoft Sans Serif"/>
              </a:rPr>
              <a:t>D</a:t>
            </a:r>
            <a:r>
              <a:rPr sz="800" u="sng" spc="-5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Microsoft Sans Serif"/>
                <a:cs typeface="Microsoft Sans Serif"/>
              </a:rPr>
              <a:t>1</a:t>
            </a:r>
            <a:r>
              <a:rPr sz="800" u="sng" spc="5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Microsoft Sans Serif"/>
                <a:cs typeface="Microsoft Sans Serif"/>
              </a:rPr>
              <a:t>%</a:t>
            </a:r>
            <a:r>
              <a:rPr sz="800" u="sng" spc="-5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Microsoft Sans Serif"/>
                <a:cs typeface="Microsoft Sans Serif"/>
              </a:rPr>
              <a:t>81</a:t>
            </a:r>
            <a:r>
              <a:rPr sz="800" u="sng" spc="5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Microsoft Sans Serif"/>
                <a:cs typeface="Microsoft Sans Serif"/>
              </a:rPr>
              <a:t>%</a:t>
            </a:r>
            <a:r>
              <a:rPr sz="800" u="sng" spc="-10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Microsoft Sans Serif"/>
                <a:cs typeface="Microsoft Sans Serif"/>
              </a:rPr>
              <a:t>D</a:t>
            </a:r>
            <a:r>
              <a:rPr sz="800" u="sng" spc="-5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Microsoft Sans Serif"/>
                <a:cs typeface="Microsoft Sans Serif"/>
              </a:rPr>
              <a:t>0</a:t>
            </a:r>
            <a:r>
              <a:rPr sz="800" u="sng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Microsoft Sans Serif"/>
                <a:cs typeface="Microsoft Sans Serif"/>
              </a:rPr>
              <a:t>% </a:t>
            </a:r>
            <a:r>
              <a:rPr sz="800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800" u="sng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Microsoft Sans Serif"/>
                <a:cs typeface="Microsoft Sans Serif"/>
              </a:rPr>
              <a:t>BA%D0%B8%D1%85%20%D1%81%D0%BB%D1%83% </a:t>
            </a:r>
            <a:r>
              <a:rPr sz="800" spc="-200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800" u="sng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Microsoft Sans Serif"/>
                <a:cs typeface="Microsoft Sans Serif"/>
              </a:rPr>
              <a:t>D0%B6%D0%B1%20%D0%B2%20%D0%9E%D0%9E.p</a:t>
            </a:r>
            <a:endParaRPr sz="800">
              <a:latin typeface="Microsoft Sans Serif"/>
              <a:cs typeface="Microsoft Sans Serif"/>
            </a:endParaRPr>
          </a:p>
          <a:p>
            <a:pPr marL="152400">
              <a:lnSpc>
                <a:spcPct val="100000"/>
              </a:lnSpc>
            </a:pPr>
            <a:r>
              <a:rPr sz="800" u="sng" spc="-5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Microsoft Sans Serif"/>
                <a:cs typeface="Microsoft Sans Serif"/>
              </a:rPr>
              <a:t>df</a:t>
            </a:r>
            <a:endParaRPr sz="800">
              <a:latin typeface="Microsoft Sans Serif"/>
              <a:cs typeface="Microsoft Sans Serif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99720" y="1196467"/>
            <a:ext cx="2412365" cy="15494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  <a:tabLst>
                <a:tab pos="382905" algn="l"/>
                <a:tab pos="671195" algn="l"/>
                <a:tab pos="887094" algn="l"/>
                <a:tab pos="945515" algn="l"/>
                <a:tab pos="1016635" algn="l"/>
                <a:tab pos="1362710" algn="l"/>
                <a:tab pos="1400810" algn="l"/>
                <a:tab pos="1638935" algn="l"/>
                <a:tab pos="1746885" algn="l"/>
                <a:tab pos="1778635" algn="l"/>
                <a:tab pos="1981835" algn="l"/>
                <a:tab pos="2178685" algn="l"/>
                <a:tab pos="2326640" algn="l"/>
                <a:tab pos="2364740" algn="l"/>
              </a:tabLst>
            </a:pPr>
            <a:r>
              <a:rPr sz="1000" u="sng" spc="-1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Microsoft Sans Serif"/>
                <a:cs typeface="Microsoft Sans Serif"/>
                <a:hlinkClick r:id="rId3"/>
              </a:rPr>
              <a:t>Федеральный</a:t>
            </a:r>
            <a:r>
              <a:rPr sz="1000" u="sng" spc="-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Microsoft Sans Serif"/>
                <a:cs typeface="Microsoft Sans Serif"/>
              </a:rPr>
              <a:t> </a:t>
            </a:r>
            <a:r>
              <a:rPr sz="1000" u="sng" spc="-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Microsoft Sans Serif"/>
                <a:cs typeface="Microsoft Sans Serif"/>
                <a:hlinkClick r:id="rId3"/>
              </a:rPr>
              <a:t>координационный</a:t>
            </a:r>
            <a:r>
              <a:rPr sz="10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Microsoft Sans Serif"/>
                <a:cs typeface="Microsoft Sans Serif"/>
              </a:rPr>
              <a:t> </a:t>
            </a:r>
            <a:r>
              <a:rPr sz="1000" u="sng" spc="-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Microsoft Sans Serif"/>
                <a:cs typeface="Microsoft Sans Serif"/>
                <a:hlinkClick r:id="rId3"/>
              </a:rPr>
              <a:t>центр </a:t>
            </a:r>
            <a:r>
              <a:rPr sz="1000" spc="-254" dirty="0">
                <a:solidFill>
                  <a:srgbClr val="0000FF"/>
                </a:solidFill>
                <a:latin typeface="Microsoft Sans Serif"/>
                <a:cs typeface="Microsoft Sans Serif"/>
              </a:rPr>
              <a:t> </a:t>
            </a:r>
            <a:r>
              <a:rPr sz="1000" u="sng" spc="-2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Microsoft Sans Serif"/>
                <a:cs typeface="Microsoft Sans Serif"/>
                <a:hlinkClick r:id="rId3"/>
              </a:rPr>
              <a:t>п</a:t>
            </a:r>
            <a:r>
              <a:rPr sz="10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Microsoft Sans Serif"/>
                <a:cs typeface="Microsoft Sans Serif"/>
                <a:hlinkClick r:id="rId3"/>
              </a:rPr>
              <a:t>о</a:t>
            </a:r>
            <a:r>
              <a:rPr sz="1000" u="sng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Microsoft Sans Serif"/>
                <a:cs typeface="Microsoft Sans Serif"/>
              </a:rPr>
              <a:t>	</a:t>
            </a:r>
            <a:r>
              <a:rPr sz="1000" u="sng" spc="-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Microsoft Sans Serif"/>
                <a:cs typeface="Microsoft Sans Serif"/>
                <a:hlinkClick r:id="rId3"/>
              </a:rPr>
              <a:t>о</a:t>
            </a:r>
            <a:r>
              <a:rPr sz="10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Microsoft Sans Serif"/>
                <a:cs typeface="Microsoft Sans Serif"/>
                <a:hlinkClick r:id="rId3"/>
              </a:rPr>
              <a:t>б</a:t>
            </a:r>
            <a:r>
              <a:rPr sz="1000" u="sng" spc="-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Microsoft Sans Serif"/>
                <a:cs typeface="Microsoft Sans Serif"/>
                <a:hlinkClick r:id="rId3"/>
              </a:rPr>
              <a:t>е</a:t>
            </a:r>
            <a:r>
              <a:rPr sz="10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Microsoft Sans Serif"/>
                <a:cs typeface="Microsoft Sans Serif"/>
                <a:hlinkClick r:id="rId3"/>
              </a:rPr>
              <a:t>с</a:t>
            </a:r>
            <a:r>
              <a:rPr sz="1000" u="sng" spc="-1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Microsoft Sans Serif"/>
                <a:cs typeface="Microsoft Sans Serif"/>
                <a:hlinkClick r:id="rId3"/>
              </a:rPr>
              <a:t>пе</a:t>
            </a:r>
            <a:r>
              <a:rPr sz="1000" u="sng" spc="-2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Microsoft Sans Serif"/>
                <a:cs typeface="Microsoft Sans Serif"/>
                <a:hlinkClick r:id="rId3"/>
              </a:rPr>
              <a:t>ч</a:t>
            </a:r>
            <a:r>
              <a:rPr sz="1000" u="sng" spc="-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Microsoft Sans Serif"/>
                <a:cs typeface="Microsoft Sans Serif"/>
                <a:hlinkClick r:id="rId3"/>
              </a:rPr>
              <a:t>ени</a:t>
            </a:r>
            <a:r>
              <a:rPr sz="1000" u="sng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Microsoft Sans Serif"/>
                <a:cs typeface="Microsoft Sans Serif"/>
                <a:hlinkClick r:id="rId3"/>
              </a:rPr>
              <a:t>ю</a:t>
            </a:r>
            <a:r>
              <a:rPr sz="1000" u="sng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Microsoft Sans Serif"/>
                <a:cs typeface="Microsoft Sans Serif"/>
              </a:rPr>
              <a:t>		</a:t>
            </a:r>
            <a:r>
              <a:rPr sz="1000" u="sng" spc="-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Microsoft Sans Serif"/>
                <a:cs typeface="Microsoft Sans Serif"/>
                <a:hlinkClick r:id="rId3"/>
              </a:rPr>
              <a:t>п</a:t>
            </a:r>
            <a:r>
              <a:rPr sz="10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Microsoft Sans Serif"/>
                <a:cs typeface="Microsoft Sans Serif"/>
                <a:hlinkClick r:id="rId3"/>
              </a:rPr>
              <a:t>с</a:t>
            </a:r>
            <a:r>
              <a:rPr sz="1000" u="sng" spc="-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Microsoft Sans Serif"/>
                <a:cs typeface="Microsoft Sans Serif"/>
                <a:hlinkClick r:id="rId3"/>
              </a:rPr>
              <a:t>и</a:t>
            </a:r>
            <a:r>
              <a:rPr sz="1000" u="sng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Microsoft Sans Serif"/>
                <a:cs typeface="Microsoft Sans Serif"/>
                <a:hlinkClick r:id="rId3"/>
              </a:rPr>
              <a:t>х</a:t>
            </a:r>
            <a:r>
              <a:rPr sz="10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Microsoft Sans Serif"/>
                <a:cs typeface="Microsoft Sans Serif"/>
                <a:hlinkClick r:id="rId3"/>
              </a:rPr>
              <a:t>о</a:t>
            </a:r>
            <a:r>
              <a:rPr sz="1000" u="sng" spc="-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Microsoft Sans Serif"/>
                <a:cs typeface="Microsoft Sans Serif"/>
                <a:hlinkClick r:id="rId3"/>
              </a:rPr>
              <a:t>л</a:t>
            </a:r>
            <a:r>
              <a:rPr sz="1000" u="sng" spc="-2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Microsoft Sans Serif"/>
                <a:cs typeface="Microsoft Sans Serif"/>
                <a:hlinkClick r:id="rId3"/>
              </a:rPr>
              <a:t>о</a:t>
            </a:r>
            <a:r>
              <a:rPr sz="10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Microsoft Sans Serif"/>
                <a:cs typeface="Microsoft Sans Serif"/>
                <a:hlinkClick r:id="rId3"/>
              </a:rPr>
              <a:t>г</a:t>
            </a:r>
            <a:r>
              <a:rPr sz="1000" u="sng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Microsoft Sans Serif"/>
                <a:cs typeface="Microsoft Sans Serif"/>
                <a:hlinkClick r:id="rId3"/>
              </a:rPr>
              <a:t>и</a:t>
            </a:r>
            <a:r>
              <a:rPr sz="1000" u="sng" spc="-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Microsoft Sans Serif"/>
                <a:cs typeface="Microsoft Sans Serif"/>
                <a:hlinkClick r:id="rId3"/>
              </a:rPr>
              <a:t>ч</a:t>
            </a:r>
            <a:r>
              <a:rPr sz="1000" u="sng" spc="-1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Microsoft Sans Serif"/>
                <a:cs typeface="Microsoft Sans Serif"/>
                <a:hlinkClick r:id="rId3"/>
              </a:rPr>
              <a:t>е</a:t>
            </a:r>
            <a:r>
              <a:rPr sz="1000" u="sng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Microsoft Sans Serif"/>
                <a:cs typeface="Microsoft Sans Serif"/>
                <a:hlinkClick r:id="rId3"/>
              </a:rPr>
              <a:t>с</a:t>
            </a:r>
            <a:r>
              <a:rPr sz="1000" u="sng" spc="-7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Microsoft Sans Serif"/>
                <a:cs typeface="Microsoft Sans Serif"/>
                <a:hlinkClick r:id="rId3"/>
              </a:rPr>
              <a:t>к</a:t>
            </a:r>
            <a:r>
              <a:rPr sz="1000" u="sng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Microsoft Sans Serif"/>
                <a:cs typeface="Microsoft Sans Serif"/>
                <a:hlinkClick r:id="rId3"/>
              </a:rPr>
              <a:t>о</a:t>
            </a:r>
            <a:r>
              <a:rPr sz="10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Microsoft Sans Serif"/>
                <a:cs typeface="Microsoft Sans Serif"/>
                <a:hlinkClick r:id="rId3"/>
              </a:rPr>
              <a:t>й </a:t>
            </a:r>
            <a:r>
              <a:rPr sz="1000" spc="-5" dirty="0">
                <a:solidFill>
                  <a:srgbClr val="0000FF"/>
                </a:solidFill>
                <a:latin typeface="Microsoft Sans Serif"/>
                <a:cs typeface="Microsoft Sans Serif"/>
              </a:rPr>
              <a:t> </a:t>
            </a:r>
            <a:r>
              <a:rPr sz="1000" u="sng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Microsoft Sans Serif"/>
                <a:cs typeface="Microsoft Sans Serif"/>
                <a:hlinkClick r:id="rId3"/>
              </a:rPr>
              <a:t>с</a:t>
            </a:r>
            <a:r>
              <a:rPr sz="1000" u="sng" spc="1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Microsoft Sans Serif"/>
                <a:cs typeface="Microsoft Sans Serif"/>
                <a:hlinkClick r:id="rId3"/>
              </a:rPr>
              <a:t>л</a:t>
            </a:r>
            <a:r>
              <a:rPr sz="1000" u="sng" spc="-2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Microsoft Sans Serif"/>
                <a:cs typeface="Microsoft Sans Serif"/>
                <a:hlinkClick r:id="rId3"/>
              </a:rPr>
              <a:t>у</a:t>
            </a:r>
            <a:r>
              <a:rPr sz="1000" u="sng" spc="-4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Microsoft Sans Serif"/>
                <a:cs typeface="Microsoft Sans Serif"/>
                <a:hlinkClick r:id="rId3"/>
              </a:rPr>
              <a:t>ж</a:t>
            </a:r>
            <a:r>
              <a:rPr sz="1000" u="sng" spc="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Microsoft Sans Serif"/>
                <a:cs typeface="Microsoft Sans Serif"/>
                <a:hlinkClick r:id="rId3"/>
              </a:rPr>
              <a:t>б</a:t>
            </a:r>
            <a:r>
              <a:rPr sz="10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Microsoft Sans Serif"/>
                <a:cs typeface="Microsoft Sans Serif"/>
                <a:hlinkClick r:id="rId3"/>
              </a:rPr>
              <a:t>ы</a:t>
            </a:r>
            <a:r>
              <a:rPr sz="1000" u="sng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Microsoft Sans Serif"/>
                <a:cs typeface="Microsoft Sans Serif"/>
              </a:rPr>
              <a:t>	</a:t>
            </a:r>
            <a:r>
              <a:rPr sz="10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Microsoft Sans Serif"/>
                <a:cs typeface="Microsoft Sans Serif"/>
                <a:hlinkClick r:id="rId3"/>
              </a:rPr>
              <a:t>в</a:t>
            </a:r>
            <a:r>
              <a:rPr sz="1000" u="sng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Microsoft Sans Serif"/>
                <a:cs typeface="Microsoft Sans Serif"/>
              </a:rPr>
              <a:t>		</a:t>
            </a:r>
            <a:r>
              <a:rPr sz="1000" u="sng" spc="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Microsoft Sans Serif"/>
                <a:cs typeface="Microsoft Sans Serif"/>
                <a:hlinkClick r:id="rId3"/>
              </a:rPr>
              <a:t>с</a:t>
            </a:r>
            <a:r>
              <a:rPr sz="1000" u="sng" spc="-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Microsoft Sans Serif"/>
                <a:cs typeface="Microsoft Sans Serif"/>
                <a:hlinkClick r:id="rId3"/>
              </a:rPr>
              <a:t>и</a:t>
            </a:r>
            <a:r>
              <a:rPr sz="1000" u="sng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Microsoft Sans Serif"/>
                <a:cs typeface="Microsoft Sans Serif"/>
                <a:hlinkClick r:id="rId3"/>
              </a:rPr>
              <a:t>с</a:t>
            </a:r>
            <a:r>
              <a:rPr sz="1000" u="sng" spc="-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Microsoft Sans Serif"/>
                <a:cs typeface="Microsoft Sans Serif"/>
                <a:hlinkClick r:id="rId3"/>
              </a:rPr>
              <a:t>те</a:t>
            </a:r>
            <a:r>
              <a:rPr sz="1000" u="sng" spc="-2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Microsoft Sans Serif"/>
                <a:cs typeface="Microsoft Sans Serif"/>
                <a:hlinkClick r:id="rId3"/>
              </a:rPr>
              <a:t>м</a:t>
            </a:r>
            <a:r>
              <a:rPr sz="10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Microsoft Sans Serif"/>
                <a:cs typeface="Microsoft Sans Serif"/>
                <a:hlinkClick r:id="rId3"/>
              </a:rPr>
              <a:t>е</a:t>
            </a:r>
            <a:r>
              <a:rPr sz="1000" u="sng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Microsoft Sans Serif"/>
                <a:cs typeface="Microsoft Sans Serif"/>
              </a:rPr>
              <a:t>	</a:t>
            </a:r>
            <a:r>
              <a:rPr sz="1000" u="sng" spc="-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Microsoft Sans Serif"/>
                <a:cs typeface="Microsoft Sans Serif"/>
                <a:hlinkClick r:id="rId3"/>
              </a:rPr>
              <a:t>о</a:t>
            </a:r>
            <a:r>
              <a:rPr sz="10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Microsoft Sans Serif"/>
                <a:cs typeface="Microsoft Sans Serif"/>
                <a:hlinkClick r:id="rId3"/>
              </a:rPr>
              <a:t>б</a:t>
            </a:r>
            <a:r>
              <a:rPr sz="1000" u="sng" spc="-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Microsoft Sans Serif"/>
                <a:cs typeface="Microsoft Sans Serif"/>
                <a:hlinkClick r:id="rId3"/>
              </a:rPr>
              <a:t>ра</a:t>
            </a:r>
            <a:r>
              <a:rPr sz="1000" u="sng" spc="-2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Microsoft Sans Serif"/>
                <a:cs typeface="Microsoft Sans Serif"/>
                <a:hlinkClick r:id="rId3"/>
              </a:rPr>
              <a:t>зов</a:t>
            </a:r>
            <a:r>
              <a:rPr sz="1000" u="sng" spc="-2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Microsoft Sans Serif"/>
                <a:cs typeface="Microsoft Sans Serif"/>
                <a:hlinkClick r:id="rId3"/>
              </a:rPr>
              <a:t>а</a:t>
            </a:r>
            <a:r>
              <a:rPr sz="1000" u="sng" spc="-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Microsoft Sans Serif"/>
                <a:cs typeface="Microsoft Sans Serif"/>
                <a:hlinkClick r:id="rId3"/>
              </a:rPr>
              <a:t>ния </a:t>
            </a:r>
            <a:r>
              <a:rPr sz="1000" spc="-10" dirty="0">
                <a:solidFill>
                  <a:srgbClr val="0000FF"/>
                </a:solidFill>
                <a:latin typeface="Microsoft Sans Serif"/>
                <a:cs typeface="Microsoft Sans Serif"/>
              </a:rPr>
              <a:t> </a:t>
            </a:r>
            <a:r>
              <a:rPr sz="1000" u="sng" spc="-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Microsoft Sans Serif"/>
                <a:cs typeface="Microsoft Sans Serif"/>
                <a:hlinkClick r:id="rId3"/>
              </a:rPr>
              <a:t>Ро</a:t>
            </a:r>
            <a:r>
              <a:rPr sz="10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Microsoft Sans Serif"/>
                <a:cs typeface="Microsoft Sans Serif"/>
                <a:hlinkClick r:id="rId3"/>
              </a:rPr>
              <a:t>с</a:t>
            </a:r>
            <a:r>
              <a:rPr sz="1000" u="sng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Microsoft Sans Serif"/>
                <a:cs typeface="Microsoft Sans Serif"/>
                <a:hlinkClick r:id="rId3"/>
              </a:rPr>
              <a:t>с</a:t>
            </a:r>
            <a:r>
              <a:rPr sz="1000" u="sng" spc="-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Microsoft Sans Serif"/>
                <a:cs typeface="Microsoft Sans Serif"/>
                <a:hlinkClick r:id="rId3"/>
              </a:rPr>
              <a:t>ий</a:t>
            </a:r>
            <a:r>
              <a:rPr sz="1000" u="sng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Microsoft Sans Serif"/>
                <a:cs typeface="Microsoft Sans Serif"/>
                <a:hlinkClick r:id="rId3"/>
              </a:rPr>
              <a:t>с</a:t>
            </a:r>
            <a:r>
              <a:rPr sz="1000" u="sng" spc="-7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Microsoft Sans Serif"/>
                <a:cs typeface="Microsoft Sans Serif"/>
                <a:hlinkClick r:id="rId3"/>
              </a:rPr>
              <a:t>к</a:t>
            </a:r>
            <a:r>
              <a:rPr sz="1000" u="sng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Microsoft Sans Serif"/>
                <a:cs typeface="Microsoft Sans Serif"/>
                <a:hlinkClick r:id="rId3"/>
              </a:rPr>
              <a:t>о</a:t>
            </a:r>
            <a:r>
              <a:rPr sz="10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Microsoft Sans Serif"/>
                <a:cs typeface="Microsoft Sans Serif"/>
                <a:hlinkClick r:id="rId3"/>
              </a:rPr>
              <a:t>й</a:t>
            </a:r>
            <a:r>
              <a:rPr sz="1000" u="sng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Microsoft Sans Serif"/>
                <a:cs typeface="Microsoft Sans Serif"/>
              </a:rPr>
              <a:t>	</a:t>
            </a:r>
            <a:r>
              <a:rPr sz="1000" u="sng" spc="-6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Microsoft Sans Serif"/>
                <a:cs typeface="Microsoft Sans Serif"/>
                <a:hlinkClick r:id="rId3"/>
              </a:rPr>
              <a:t>Ф</a:t>
            </a:r>
            <a:r>
              <a:rPr sz="1000" u="sng" spc="-3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Microsoft Sans Serif"/>
                <a:cs typeface="Microsoft Sans Serif"/>
                <a:hlinkClick r:id="rId3"/>
              </a:rPr>
              <a:t>е</a:t>
            </a:r>
            <a:r>
              <a:rPr sz="1000" u="sng" spc="-1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Microsoft Sans Serif"/>
                <a:cs typeface="Microsoft Sans Serif"/>
                <a:hlinkClick r:id="rId3"/>
              </a:rPr>
              <a:t>д</a:t>
            </a:r>
            <a:r>
              <a:rPr sz="1000" u="sng" spc="-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Microsoft Sans Serif"/>
                <a:cs typeface="Microsoft Sans Serif"/>
                <a:hlinkClick r:id="rId3"/>
              </a:rPr>
              <a:t>ера</a:t>
            </a:r>
            <a:r>
              <a:rPr sz="10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Microsoft Sans Serif"/>
                <a:cs typeface="Microsoft Sans Serif"/>
                <a:hlinkClick r:id="rId3"/>
              </a:rPr>
              <a:t>ц</a:t>
            </a:r>
            <a:r>
              <a:rPr sz="1000" u="sng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Microsoft Sans Serif"/>
                <a:cs typeface="Microsoft Sans Serif"/>
                <a:hlinkClick r:id="rId3"/>
              </a:rPr>
              <a:t>и</a:t>
            </a:r>
            <a:r>
              <a:rPr sz="10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Microsoft Sans Serif"/>
                <a:cs typeface="Microsoft Sans Serif"/>
                <a:hlinkClick r:id="rId3"/>
              </a:rPr>
              <a:t>и</a:t>
            </a:r>
            <a:r>
              <a:rPr sz="1000" u="sng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Microsoft Sans Serif"/>
                <a:cs typeface="Microsoft Sans Serif"/>
              </a:rPr>
              <a:t>		</a:t>
            </a:r>
            <a:r>
              <a:rPr sz="10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Microsoft Sans Serif"/>
                <a:cs typeface="Microsoft Sans Serif"/>
                <a:hlinkClick r:id="rId3"/>
              </a:rPr>
              <a:t>-</a:t>
            </a:r>
            <a:r>
              <a:rPr sz="1000" u="sng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Microsoft Sans Serif"/>
                <a:cs typeface="Microsoft Sans Serif"/>
              </a:rPr>
              <a:t>	</a:t>
            </a:r>
            <a:r>
              <a:rPr sz="1000" u="sng" spc="-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Microsoft Sans Serif"/>
                <a:cs typeface="Microsoft Sans Serif"/>
                <a:hlinkClick r:id="rId3"/>
              </a:rPr>
              <a:t>Рее</a:t>
            </a:r>
            <a:r>
              <a:rPr sz="1000" u="sng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Microsoft Sans Serif"/>
                <a:cs typeface="Microsoft Sans Serif"/>
                <a:hlinkClick r:id="rId3"/>
              </a:rPr>
              <a:t>с</a:t>
            </a:r>
            <a:r>
              <a:rPr sz="10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Microsoft Sans Serif"/>
                <a:cs typeface="Microsoft Sans Serif"/>
                <a:hlinkClick r:id="rId3"/>
              </a:rPr>
              <a:t>тр </a:t>
            </a:r>
            <a:r>
              <a:rPr sz="1000" spc="-5" dirty="0">
                <a:solidFill>
                  <a:srgbClr val="0000FF"/>
                </a:solidFill>
                <a:latin typeface="Microsoft Sans Serif"/>
                <a:cs typeface="Microsoft Sans Serif"/>
              </a:rPr>
              <a:t> </a:t>
            </a:r>
            <a:r>
              <a:rPr sz="1000" u="sng" spc="-1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Microsoft Sans Serif"/>
                <a:cs typeface="Microsoft Sans Serif"/>
                <a:hlinkClick r:id="rId3"/>
              </a:rPr>
              <a:t>коррекционно-развивающих, </a:t>
            </a:r>
            <a:r>
              <a:rPr sz="1000" spc="-10" dirty="0">
                <a:solidFill>
                  <a:srgbClr val="0000FF"/>
                </a:solidFill>
                <a:latin typeface="Microsoft Sans Serif"/>
                <a:cs typeface="Microsoft Sans Serif"/>
              </a:rPr>
              <a:t> </a:t>
            </a:r>
            <a:r>
              <a:rPr sz="1000" u="sng" spc="-7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Microsoft Sans Serif"/>
                <a:cs typeface="Microsoft Sans Serif"/>
                <a:hlinkClick r:id="rId3"/>
              </a:rPr>
              <a:t>к</a:t>
            </a:r>
            <a:r>
              <a:rPr sz="1000" u="sng" spc="-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Microsoft Sans Serif"/>
                <a:cs typeface="Microsoft Sans Serif"/>
                <a:hlinkClick r:id="rId3"/>
              </a:rPr>
              <a:t>орре</a:t>
            </a:r>
            <a:r>
              <a:rPr sz="1000" u="sng" spc="-7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Microsoft Sans Serif"/>
                <a:cs typeface="Microsoft Sans Serif"/>
                <a:hlinkClick r:id="rId3"/>
              </a:rPr>
              <a:t>к</a:t>
            </a:r>
            <a:r>
              <a:rPr sz="10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Microsoft Sans Serif"/>
                <a:cs typeface="Microsoft Sans Serif"/>
                <a:hlinkClick r:id="rId3"/>
              </a:rPr>
              <a:t>ц</a:t>
            </a:r>
            <a:r>
              <a:rPr sz="1000" u="sng" spc="-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Microsoft Sans Serif"/>
                <a:cs typeface="Microsoft Sans Serif"/>
                <a:hlinkClick r:id="rId3"/>
              </a:rPr>
              <a:t>ионн</a:t>
            </a:r>
            <a:r>
              <a:rPr sz="10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Microsoft Sans Serif"/>
                <a:cs typeface="Microsoft Sans Serif"/>
                <a:hlinkClick r:id="rId3"/>
              </a:rPr>
              <a:t>о-</a:t>
            </a:r>
            <a:r>
              <a:rPr sz="1000" u="sng" spc="-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Microsoft Sans Serif"/>
                <a:cs typeface="Microsoft Sans Serif"/>
                <a:hlinkClick r:id="rId3"/>
              </a:rPr>
              <a:t>реа</a:t>
            </a:r>
            <a:r>
              <a:rPr sz="10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Microsoft Sans Serif"/>
                <a:cs typeface="Microsoft Sans Serif"/>
                <a:hlinkClick r:id="rId3"/>
              </a:rPr>
              <a:t>б</a:t>
            </a:r>
            <a:r>
              <a:rPr sz="1000" u="sng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Microsoft Sans Serif"/>
                <a:cs typeface="Microsoft Sans Serif"/>
                <a:hlinkClick r:id="rId3"/>
              </a:rPr>
              <a:t>и</a:t>
            </a:r>
            <a:r>
              <a:rPr sz="1000" u="sng" spc="1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Microsoft Sans Serif"/>
                <a:cs typeface="Microsoft Sans Serif"/>
                <a:hlinkClick r:id="rId3"/>
              </a:rPr>
              <a:t>л</a:t>
            </a:r>
            <a:r>
              <a:rPr sz="1000" u="sng" spc="-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Microsoft Sans Serif"/>
                <a:cs typeface="Microsoft Sans Serif"/>
                <a:hlinkClick r:id="rId3"/>
              </a:rPr>
              <a:t>и</a:t>
            </a:r>
            <a:r>
              <a:rPr sz="10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Microsoft Sans Serif"/>
                <a:cs typeface="Microsoft Sans Serif"/>
                <a:hlinkClick r:id="rId3"/>
              </a:rPr>
              <a:t>та</a:t>
            </a:r>
            <a:r>
              <a:rPr sz="1000" u="sng" spc="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Microsoft Sans Serif"/>
                <a:cs typeface="Microsoft Sans Serif"/>
                <a:hlinkClick r:id="rId3"/>
              </a:rPr>
              <a:t>ц</a:t>
            </a:r>
            <a:r>
              <a:rPr sz="1000" u="sng" spc="-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Microsoft Sans Serif"/>
                <a:cs typeface="Microsoft Sans Serif"/>
                <a:hlinkClick r:id="rId3"/>
              </a:rPr>
              <a:t>ионн</a:t>
            </a:r>
            <a:r>
              <a:rPr sz="1000" u="sng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Microsoft Sans Serif"/>
                <a:cs typeface="Microsoft Sans Serif"/>
                <a:hlinkClick r:id="rId3"/>
              </a:rPr>
              <a:t>ы</a:t>
            </a:r>
            <a:r>
              <a:rPr sz="10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Microsoft Sans Serif"/>
                <a:cs typeface="Microsoft Sans Serif"/>
                <a:hlinkClick r:id="rId3"/>
              </a:rPr>
              <a:t>х</a:t>
            </a:r>
            <a:r>
              <a:rPr sz="1000" u="sng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Microsoft Sans Serif"/>
                <a:cs typeface="Microsoft Sans Serif"/>
              </a:rPr>
              <a:t>		</a:t>
            </a:r>
            <a:r>
              <a:rPr sz="10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Microsoft Sans Serif"/>
                <a:cs typeface="Microsoft Sans Serif"/>
                <a:hlinkClick r:id="rId3"/>
              </a:rPr>
              <a:t>и </a:t>
            </a:r>
            <a:r>
              <a:rPr sz="1000" spc="-5" dirty="0">
                <a:solidFill>
                  <a:srgbClr val="0000FF"/>
                </a:solidFill>
                <a:latin typeface="Microsoft Sans Serif"/>
                <a:cs typeface="Microsoft Sans Serif"/>
              </a:rPr>
              <a:t> </a:t>
            </a:r>
            <a:r>
              <a:rPr sz="1000" u="sng" spc="-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Microsoft Sans Serif"/>
                <a:cs typeface="Microsoft Sans Serif"/>
                <a:hlinkClick r:id="rId3"/>
              </a:rPr>
              <a:t>пр</a:t>
            </a:r>
            <a:r>
              <a:rPr sz="1000" u="sng" spc="-1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Microsoft Sans Serif"/>
                <a:cs typeface="Microsoft Sans Serif"/>
                <a:hlinkClick r:id="rId3"/>
              </a:rPr>
              <a:t>о</a:t>
            </a:r>
            <a:r>
              <a:rPr sz="1000" u="sng" spc="-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Microsoft Sans Serif"/>
                <a:cs typeface="Microsoft Sans Serif"/>
                <a:hlinkClick r:id="rId3"/>
              </a:rPr>
              <a:t>ф</a:t>
            </a:r>
            <a:r>
              <a:rPr sz="1000" u="sng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Microsoft Sans Serif"/>
                <a:cs typeface="Microsoft Sans Serif"/>
                <a:hlinkClick r:id="rId3"/>
              </a:rPr>
              <a:t>ил</a:t>
            </a:r>
            <a:r>
              <a:rPr sz="1000" u="sng" spc="-4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Microsoft Sans Serif"/>
                <a:cs typeface="Microsoft Sans Serif"/>
                <a:hlinkClick r:id="rId3"/>
              </a:rPr>
              <a:t>а</a:t>
            </a:r>
            <a:r>
              <a:rPr sz="1000" u="sng" spc="-3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Microsoft Sans Serif"/>
                <a:cs typeface="Microsoft Sans Serif"/>
                <a:hlinkClick r:id="rId3"/>
              </a:rPr>
              <a:t>к</a:t>
            </a:r>
            <a:r>
              <a:rPr sz="1000" u="sng" spc="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Microsoft Sans Serif"/>
                <a:cs typeface="Microsoft Sans Serif"/>
                <a:hlinkClick r:id="rId3"/>
              </a:rPr>
              <a:t>т</a:t>
            </a:r>
            <a:r>
              <a:rPr sz="1000" u="sng" spc="-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Microsoft Sans Serif"/>
                <a:cs typeface="Microsoft Sans Serif"/>
                <a:hlinkClick r:id="rId3"/>
              </a:rPr>
              <a:t>ич</a:t>
            </a:r>
            <a:r>
              <a:rPr sz="1000" u="sng" spc="-1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Microsoft Sans Serif"/>
                <a:cs typeface="Microsoft Sans Serif"/>
                <a:hlinkClick r:id="rId3"/>
              </a:rPr>
              <a:t>е</a:t>
            </a:r>
            <a:r>
              <a:rPr sz="1000" u="sng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Microsoft Sans Serif"/>
                <a:cs typeface="Microsoft Sans Serif"/>
                <a:hlinkClick r:id="rId3"/>
              </a:rPr>
              <a:t>с</a:t>
            </a:r>
            <a:r>
              <a:rPr sz="1000" u="sng" spc="-6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Microsoft Sans Serif"/>
                <a:cs typeface="Microsoft Sans Serif"/>
                <a:hlinkClick r:id="rId3"/>
              </a:rPr>
              <a:t>к</a:t>
            </a:r>
            <a:r>
              <a:rPr sz="1000" u="sng" spc="-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Microsoft Sans Serif"/>
                <a:cs typeface="Microsoft Sans Serif"/>
                <a:hlinkClick r:id="rId3"/>
              </a:rPr>
              <a:t>и</a:t>
            </a:r>
            <a:r>
              <a:rPr sz="10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Microsoft Sans Serif"/>
                <a:cs typeface="Microsoft Sans Serif"/>
                <a:hlinkClick r:id="rId3"/>
              </a:rPr>
              <a:t>х</a:t>
            </a:r>
            <a:r>
              <a:rPr sz="1000" u="sng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Microsoft Sans Serif"/>
                <a:cs typeface="Microsoft Sans Serif"/>
              </a:rPr>
              <a:t>	</a:t>
            </a:r>
            <a:r>
              <a:rPr sz="1000" u="sng" spc="-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Microsoft Sans Serif"/>
                <a:cs typeface="Microsoft Sans Serif"/>
                <a:hlinkClick r:id="rId3"/>
              </a:rPr>
              <a:t>пр</a:t>
            </a:r>
            <a:r>
              <a:rPr sz="1000" u="sng" spc="-1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Microsoft Sans Serif"/>
                <a:cs typeface="Microsoft Sans Serif"/>
                <a:hlinkClick r:id="rId3"/>
              </a:rPr>
              <a:t>о</a:t>
            </a:r>
            <a:r>
              <a:rPr sz="1000" u="sng" spc="-2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Microsoft Sans Serif"/>
                <a:cs typeface="Microsoft Sans Serif"/>
                <a:hlinkClick r:id="rId3"/>
              </a:rPr>
              <a:t>г</a:t>
            </a:r>
            <a:r>
              <a:rPr sz="1000" u="sng" spc="-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Microsoft Sans Serif"/>
                <a:cs typeface="Microsoft Sans Serif"/>
                <a:hlinkClick r:id="rId3"/>
              </a:rPr>
              <a:t>ра</a:t>
            </a:r>
            <a:r>
              <a:rPr sz="1000" u="sng" spc="-3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Microsoft Sans Serif"/>
                <a:cs typeface="Microsoft Sans Serif"/>
                <a:hlinkClick r:id="rId3"/>
              </a:rPr>
              <a:t>мм</a:t>
            </a:r>
            <a:r>
              <a:rPr sz="1000" u="sng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Microsoft Sans Serif"/>
                <a:cs typeface="Microsoft Sans Serif"/>
              </a:rPr>
              <a:t>		</a:t>
            </a:r>
            <a:r>
              <a:rPr sz="1000" u="sng" spc="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Microsoft Sans Serif"/>
                <a:cs typeface="Microsoft Sans Serif"/>
                <a:hlinkClick r:id="rId3"/>
              </a:rPr>
              <a:t>для </a:t>
            </a:r>
            <a:r>
              <a:rPr sz="1000" spc="5" dirty="0">
                <a:solidFill>
                  <a:srgbClr val="0000FF"/>
                </a:solidFill>
                <a:latin typeface="Microsoft Sans Serif"/>
                <a:cs typeface="Microsoft Sans Serif"/>
              </a:rPr>
              <a:t> </a:t>
            </a:r>
            <a:r>
              <a:rPr sz="1000" u="sng" spc="-1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Microsoft Sans Serif"/>
                <a:cs typeface="Microsoft Sans Serif"/>
                <a:hlinkClick r:id="rId3"/>
              </a:rPr>
              <a:t>д</a:t>
            </a:r>
            <a:r>
              <a:rPr sz="1000" u="sng" spc="-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Microsoft Sans Serif"/>
                <a:cs typeface="Microsoft Sans Serif"/>
                <a:hlinkClick r:id="rId3"/>
              </a:rPr>
              <a:t>еят</a:t>
            </a:r>
            <a:r>
              <a:rPr sz="1000" u="sng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Microsoft Sans Serif"/>
                <a:cs typeface="Microsoft Sans Serif"/>
                <a:hlinkClick r:id="rId3"/>
              </a:rPr>
              <a:t>е</a:t>
            </a:r>
            <a:r>
              <a:rPr sz="1000" u="sng" spc="1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Microsoft Sans Serif"/>
                <a:cs typeface="Microsoft Sans Serif"/>
                <a:hlinkClick r:id="rId3"/>
              </a:rPr>
              <a:t>л</a:t>
            </a:r>
            <a:r>
              <a:rPr sz="10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Microsoft Sans Serif"/>
                <a:cs typeface="Microsoft Sans Serif"/>
                <a:hlinkClick r:id="rId3"/>
              </a:rPr>
              <a:t>ьности</a:t>
            </a:r>
            <a:r>
              <a:rPr sz="1000" u="sng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Microsoft Sans Serif"/>
                <a:cs typeface="Microsoft Sans Serif"/>
              </a:rPr>
              <a:t>			</a:t>
            </a:r>
            <a:r>
              <a:rPr sz="1000" u="sng" spc="-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Microsoft Sans Serif"/>
                <a:cs typeface="Microsoft Sans Serif"/>
                <a:hlinkClick r:id="rId3"/>
              </a:rPr>
              <a:t>п</a:t>
            </a:r>
            <a:r>
              <a:rPr sz="10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Microsoft Sans Serif"/>
                <a:cs typeface="Microsoft Sans Serif"/>
                <a:hlinkClick r:id="rId3"/>
              </a:rPr>
              <a:t>е</a:t>
            </a:r>
            <a:r>
              <a:rPr sz="1000" u="sng" spc="-1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Microsoft Sans Serif"/>
                <a:cs typeface="Microsoft Sans Serif"/>
                <a:hlinkClick r:id="rId3"/>
              </a:rPr>
              <a:t>д</a:t>
            </a:r>
            <a:r>
              <a:rPr sz="1000" u="sng" spc="-2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Microsoft Sans Serif"/>
                <a:cs typeface="Microsoft Sans Serif"/>
                <a:hlinkClick r:id="rId3"/>
              </a:rPr>
              <a:t>агог</a:t>
            </a:r>
            <a:r>
              <a:rPr sz="1000" u="sng" spc="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Microsoft Sans Serif"/>
                <a:cs typeface="Microsoft Sans Serif"/>
                <a:hlinkClick r:id="rId3"/>
              </a:rPr>
              <a:t>а</a:t>
            </a:r>
            <a:r>
              <a:rPr sz="10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Microsoft Sans Serif"/>
                <a:cs typeface="Microsoft Sans Serif"/>
                <a:hlinkClick r:id="rId3"/>
              </a:rPr>
              <a:t>-</a:t>
            </a:r>
            <a:r>
              <a:rPr sz="1000" u="sng" spc="-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Microsoft Sans Serif"/>
                <a:cs typeface="Microsoft Sans Serif"/>
                <a:hlinkClick r:id="rId3"/>
              </a:rPr>
              <a:t>п</a:t>
            </a:r>
            <a:r>
              <a:rPr sz="10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Microsoft Sans Serif"/>
                <a:cs typeface="Microsoft Sans Serif"/>
                <a:hlinkClick r:id="rId3"/>
              </a:rPr>
              <a:t>с</a:t>
            </a:r>
            <a:r>
              <a:rPr sz="1000" u="sng" spc="-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Microsoft Sans Serif"/>
                <a:cs typeface="Microsoft Sans Serif"/>
                <a:hlinkClick r:id="rId3"/>
              </a:rPr>
              <a:t>и</a:t>
            </a:r>
            <a:r>
              <a:rPr sz="1000" u="sng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Microsoft Sans Serif"/>
                <a:cs typeface="Microsoft Sans Serif"/>
                <a:hlinkClick r:id="rId3"/>
              </a:rPr>
              <a:t>х</a:t>
            </a:r>
            <a:r>
              <a:rPr sz="10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Microsoft Sans Serif"/>
                <a:cs typeface="Microsoft Sans Serif"/>
                <a:hlinkClick r:id="rId3"/>
              </a:rPr>
              <a:t>о</a:t>
            </a:r>
            <a:r>
              <a:rPr sz="1000" u="sng" spc="-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Microsoft Sans Serif"/>
                <a:cs typeface="Microsoft Sans Serif"/>
                <a:hlinkClick r:id="rId3"/>
              </a:rPr>
              <a:t>л</a:t>
            </a:r>
            <a:r>
              <a:rPr sz="1000" u="sng" spc="-2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Microsoft Sans Serif"/>
                <a:cs typeface="Microsoft Sans Serif"/>
                <a:hlinkClick r:id="rId3"/>
              </a:rPr>
              <a:t>ог</a:t>
            </a:r>
            <a:r>
              <a:rPr sz="10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Microsoft Sans Serif"/>
                <a:cs typeface="Microsoft Sans Serif"/>
                <a:hlinkClick r:id="rId3"/>
              </a:rPr>
              <a:t>а</a:t>
            </a:r>
            <a:r>
              <a:rPr sz="1000" u="sng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Microsoft Sans Serif"/>
                <a:cs typeface="Microsoft Sans Serif"/>
              </a:rPr>
              <a:t>			</a:t>
            </a:r>
            <a:r>
              <a:rPr sz="10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Microsoft Sans Serif"/>
                <a:cs typeface="Microsoft Sans Serif"/>
                <a:hlinkClick r:id="rId3"/>
              </a:rPr>
              <a:t>| </a:t>
            </a:r>
            <a:r>
              <a:rPr sz="1000" spc="-5" dirty="0">
                <a:solidFill>
                  <a:srgbClr val="0000FF"/>
                </a:solidFill>
                <a:latin typeface="Microsoft Sans Serif"/>
                <a:cs typeface="Microsoft Sans Serif"/>
              </a:rPr>
              <a:t> </a:t>
            </a:r>
            <a:r>
              <a:rPr sz="1000" u="sng" spc="-1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Microsoft Sans Serif"/>
                <a:cs typeface="Microsoft Sans Serif"/>
                <a:hlinkClick r:id="rId3"/>
              </a:rPr>
              <a:t>МГП</a:t>
            </a:r>
            <a:r>
              <a:rPr sz="1000" u="sng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Microsoft Sans Serif"/>
                <a:cs typeface="Microsoft Sans Serif"/>
                <a:hlinkClick r:id="rId3"/>
              </a:rPr>
              <a:t>П</a:t>
            </a:r>
            <a:r>
              <a:rPr sz="1000" u="sng" spc="-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Microsoft Sans Serif"/>
                <a:cs typeface="Microsoft Sans Serif"/>
                <a:hlinkClick r:id="rId3"/>
              </a:rPr>
              <a:t>У</a:t>
            </a:r>
            <a:r>
              <a:rPr sz="1000" u="sng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Microsoft Sans Serif"/>
                <a:cs typeface="Microsoft Sans Serif"/>
              </a:rPr>
              <a:t>									</a:t>
            </a:r>
            <a:r>
              <a:rPr sz="10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Microsoft Sans Serif"/>
                <a:cs typeface="Microsoft Sans Serif"/>
                <a:hlinkClick r:id="rId3"/>
              </a:rPr>
              <a:t>(</a:t>
            </a:r>
            <a:r>
              <a:rPr sz="1000" u="sng" spc="1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Microsoft Sans Serif"/>
                <a:cs typeface="Microsoft Sans Serif"/>
                <a:hlinkClick r:id="rId3"/>
              </a:rPr>
              <a:t>m</a:t>
            </a:r>
            <a:r>
              <a:rPr sz="1000" u="sng" spc="-2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Microsoft Sans Serif"/>
                <a:cs typeface="Microsoft Sans Serif"/>
                <a:hlinkClick r:id="rId3"/>
              </a:rPr>
              <a:t>g</a:t>
            </a:r>
            <a:r>
              <a:rPr sz="10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Microsoft Sans Serif"/>
                <a:cs typeface="Microsoft Sans Serif"/>
                <a:hlinkClick r:id="rId3"/>
              </a:rPr>
              <a:t>p</a:t>
            </a:r>
            <a:r>
              <a:rPr sz="1000" u="sng" spc="-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Microsoft Sans Serif"/>
                <a:cs typeface="Microsoft Sans Serif"/>
                <a:hlinkClick r:id="rId3"/>
              </a:rPr>
              <a:t>p</a:t>
            </a:r>
            <a:r>
              <a:rPr sz="10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Microsoft Sans Serif"/>
                <a:cs typeface="Microsoft Sans Serif"/>
                <a:hlinkClick r:id="rId3"/>
              </a:rPr>
              <a:t>u</a:t>
            </a:r>
            <a:r>
              <a:rPr sz="1000" u="sng" spc="-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Microsoft Sans Serif"/>
                <a:cs typeface="Microsoft Sans Serif"/>
                <a:hlinkClick r:id="rId3"/>
              </a:rPr>
              <a:t>.</a:t>
            </a:r>
            <a:r>
              <a:rPr sz="10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Microsoft Sans Serif"/>
                <a:cs typeface="Microsoft Sans Serif"/>
                <a:hlinkClick r:id="rId3"/>
              </a:rPr>
              <a:t>r</a:t>
            </a:r>
            <a:r>
              <a:rPr sz="1000" u="sng" spc="-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Microsoft Sans Serif"/>
                <a:cs typeface="Microsoft Sans Serif"/>
                <a:hlinkClick r:id="rId3"/>
              </a:rPr>
              <a:t>u</a:t>
            </a:r>
            <a:r>
              <a:rPr sz="10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Microsoft Sans Serif"/>
                <a:cs typeface="Microsoft Sans Serif"/>
                <a:hlinkClick r:id="rId3"/>
              </a:rPr>
              <a:t>) </a:t>
            </a:r>
            <a:r>
              <a:rPr sz="1000" spc="-5" dirty="0">
                <a:solidFill>
                  <a:srgbClr val="0000FF"/>
                </a:solidFill>
                <a:latin typeface="Microsoft Sans Serif"/>
                <a:cs typeface="Microsoft Sans Serif"/>
              </a:rPr>
              <a:t> </a:t>
            </a:r>
            <a:r>
              <a:rPr sz="10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Microsoft Sans Serif"/>
                <a:cs typeface="Microsoft Sans Serif"/>
                <a:hlinkClick r:id="rId3"/>
              </a:rPr>
              <a:t>https://mgppu.ru/project/473/info/7292</a:t>
            </a:r>
            <a:endParaRPr sz="1000">
              <a:latin typeface="Microsoft Sans Serif"/>
              <a:cs typeface="Microsoft Sans Serif"/>
            </a:endParaRPr>
          </a:p>
        </p:txBody>
      </p:sp>
      <p:pic>
        <p:nvPicPr>
          <p:cNvPr id="11" name="object 11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220979" y="2957715"/>
            <a:ext cx="2568702" cy="2050161"/>
          </a:xfrm>
          <a:prstGeom prst="rect">
            <a:avLst/>
          </a:prstGeom>
        </p:spPr>
      </p:pic>
      <p:pic>
        <p:nvPicPr>
          <p:cNvPr id="12" name="object 12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3075558" y="2957715"/>
            <a:ext cx="2513584" cy="2050161"/>
          </a:xfrm>
          <a:prstGeom prst="rect">
            <a:avLst/>
          </a:prstGeom>
        </p:spPr>
      </p:pic>
      <p:sp>
        <p:nvSpPr>
          <p:cNvPr id="13" name="object 13"/>
          <p:cNvSpPr txBox="1"/>
          <p:nvPr/>
        </p:nvSpPr>
        <p:spPr>
          <a:xfrm>
            <a:off x="3154807" y="1233678"/>
            <a:ext cx="235585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829310" algn="l"/>
                <a:tab pos="1704339" algn="l"/>
              </a:tabLst>
            </a:pPr>
            <a:r>
              <a:rPr sz="1000" spc="-10" dirty="0">
                <a:latin typeface="Microsoft Sans Serif"/>
                <a:cs typeface="Microsoft Sans Serif"/>
              </a:rPr>
              <a:t>Цифровая	платформа	психолого-</a:t>
            </a:r>
            <a:endParaRPr sz="1000">
              <a:latin typeface="Microsoft Sans Serif"/>
              <a:cs typeface="Microsoft Sans Serif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154807" y="1386078"/>
            <a:ext cx="930275" cy="4826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latin typeface="Microsoft Sans Serif"/>
                <a:cs typeface="Microsoft Sans Serif"/>
              </a:rPr>
              <a:t>пе</a:t>
            </a:r>
            <a:r>
              <a:rPr sz="1000" spc="-20" dirty="0">
                <a:latin typeface="Microsoft Sans Serif"/>
                <a:cs typeface="Microsoft Sans Serif"/>
              </a:rPr>
              <a:t>даго</a:t>
            </a:r>
            <a:r>
              <a:rPr sz="1000" spc="-5" dirty="0">
                <a:latin typeface="Microsoft Sans Serif"/>
                <a:cs typeface="Microsoft Sans Serif"/>
              </a:rPr>
              <a:t>г</a:t>
            </a:r>
            <a:r>
              <a:rPr sz="1000" spc="-10" dirty="0">
                <a:latin typeface="Microsoft Sans Serif"/>
                <a:cs typeface="Microsoft Sans Serif"/>
              </a:rPr>
              <a:t>ич</a:t>
            </a:r>
            <a:r>
              <a:rPr sz="1000" spc="-15" dirty="0">
                <a:latin typeface="Microsoft Sans Serif"/>
                <a:cs typeface="Microsoft Sans Serif"/>
              </a:rPr>
              <a:t>е</a:t>
            </a:r>
            <a:r>
              <a:rPr sz="1000" dirty="0">
                <a:latin typeface="Microsoft Sans Serif"/>
                <a:cs typeface="Microsoft Sans Serif"/>
              </a:rPr>
              <a:t>с</a:t>
            </a:r>
            <a:r>
              <a:rPr sz="1000" spc="-60" dirty="0">
                <a:latin typeface="Microsoft Sans Serif"/>
                <a:cs typeface="Microsoft Sans Serif"/>
              </a:rPr>
              <a:t>к</a:t>
            </a:r>
            <a:r>
              <a:rPr sz="1000" spc="-10" dirty="0">
                <a:latin typeface="Microsoft Sans Serif"/>
                <a:cs typeface="Microsoft Sans Serif"/>
              </a:rPr>
              <a:t>и</a:t>
            </a:r>
            <a:r>
              <a:rPr sz="1000" spc="-5" dirty="0">
                <a:latin typeface="Microsoft Sans Serif"/>
                <a:cs typeface="Microsoft Sans Serif"/>
              </a:rPr>
              <a:t>х  </a:t>
            </a:r>
            <a:r>
              <a:rPr sz="1000" spc="-10" dirty="0">
                <a:latin typeface="Microsoft Sans Serif"/>
                <a:cs typeface="Microsoft Sans Serif"/>
              </a:rPr>
              <a:t>трудностями </a:t>
            </a:r>
            <a:r>
              <a:rPr sz="1000" spc="-5" dirty="0">
                <a:latin typeface="Microsoft Sans Serif"/>
                <a:cs typeface="Microsoft Sans Serif"/>
              </a:rPr>
              <a:t> обучающихся,</a:t>
            </a:r>
            <a:endParaRPr sz="1000">
              <a:latin typeface="Microsoft Sans Serif"/>
              <a:cs typeface="Microsoft Sans Serif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4180713" y="1386078"/>
            <a:ext cx="1332865" cy="4826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100" marR="5080" indent="-26034" algn="r">
              <a:lnSpc>
                <a:spcPct val="100000"/>
              </a:lnSpc>
              <a:spcBef>
                <a:spcPts val="95"/>
              </a:spcBef>
              <a:tabLst>
                <a:tab pos="400685" algn="l"/>
                <a:tab pos="1256030" algn="l"/>
              </a:tabLst>
            </a:pPr>
            <a:r>
              <a:rPr sz="1000" spc="-20" dirty="0">
                <a:latin typeface="Microsoft Sans Serif"/>
                <a:cs typeface="Microsoft Sans Serif"/>
              </a:rPr>
              <a:t>программ</a:t>
            </a:r>
            <a:r>
              <a:rPr sz="1000" spc="420" dirty="0">
                <a:latin typeface="Microsoft Sans Serif"/>
                <a:cs typeface="Microsoft Sans Serif"/>
              </a:rPr>
              <a:t> </a:t>
            </a:r>
            <a:r>
              <a:rPr sz="1000" spc="-10" dirty="0">
                <a:latin typeface="Microsoft Sans Serif"/>
                <a:cs typeface="Microsoft Sans Serif"/>
              </a:rPr>
              <a:t>работы</a:t>
            </a:r>
            <a:r>
              <a:rPr sz="1000" spc="670" dirty="0">
                <a:latin typeface="Microsoft Sans Serif"/>
                <a:cs typeface="Microsoft Sans Serif"/>
              </a:rPr>
              <a:t> </a:t>
            </a:r>
            <a:r>
              <a:rPr sz="1000" spc="-5" dirty="0">
                <a:latin typeface="Microsoft Sans Serif"/>
                <a:cs typeface="Microsoft Sans Serif"/>
              </a:rPr>
              <a:t>с </a:t>
            </a:r>
            <a:r>
              <a:rPr sz="1000" spc="-254" dirty="0">
                <a:latin typeface="Microsoft Sans Serif"/>
                <a:cs typeface="Microsoft Sans Serif"/>
              </a:rPr>
              <a:t> </a:t>
            </a:r>
            <a:r>
              <a:rPr sz="1000" spc="-5" dirty="0">
                <a:latin typeface="Microsoft Sans Serif"/>
                <a:cs typeface="Microsoft Sans Serif"/>
              </a:rPr>
              <a:t>в</a:t>
            </a:r>
            <a:r>
              <a:rPr sz="1000" dirty="0">
                <a:latin typeface="Microsoft Sans Serif"/>
                <a:cs typeface="Microsoft Sans Serif"/>
              </a:rPr>
              <a:t>	</a:t>
            </a:r>
            <a:r>
              <a:rPr sz="1000" spc="-10" dirty="0">
                <a:latin typeface="Microsoft Sans Serif"/>
                <a:cs typeface="Microsoft Sans Serif"/>
              </a:rPr>
              <a:t>о</a:t>
            </a:r>
            <a:r>
              <a:rPr sz="1000" spc="5" dirty="0">
                <a:latin typeface="Microsoft Sans Serif"/>
                <a:cs typeface="Microsoft Sans Serif"/>
              </a:rPr>
              <a:t>б</a:t>
            </a:r>
            <a:r>
              <a:rPr sz="1000" spc="-25" dirty="0">
                <a:latin typeface="Microsoft Sans Serif"/>
                <a:cs typeface="Microsoft Sans Serif"/>
              </a:rPr>
              <a:t>у</a:t>
            </a:r>
            <a:r>
              <a:rPr sz="1000" spc="-10" dirty="0">
                <a:latin typeface="Microsoft Sans Serif"/>
                <a:cs typeface="Microsoft Sans Serif"/>
              </a:rPr>
              <a:t>че</a:t>
            </a:r>
            <a:r>
              <a:rPr sz="1000" spc="5" dirty="0">
                <a:latin typeface="Microsoft Sans Serif"/>
                <a:cs typeface="Microsoft Sans Serif"/>
              </a:rPr>
              <a:t>н</a:t>
            </a:r>
            <a:r>
              <a:rPr sz="1000" dirty="0">
                <a:latin typeface="Microsoft Sans Serif"/>
                <a:cs typeface="Microsoft Sans Serif"/>
              </a:rPr>
              <a:t>и</a:t>
            </a:r>
            <a:r>
              <a:rPr sz="1000" spc="-5" dirty="0">
                <a:latin typeface="Microsoft Sans Serif"/>
                <a:cs typeface="Microsoft Sans Serif"/>
              </a:rPr>
              <a:t>и</a:t>
            </a:r>
            <a:r>
              <a:rPr sz="1000" dirty="0">
                <a:latin typeface="Microsoft Sans Serif"/>
                <a:cs typeface="Microsoft Sans Serif"/>
              </a:rPr>
              <a:t>	</a:t>
            </a:r>
            <a:r>
              <a:rPr sz="1000" spc="-5" dirty="0">
                <a:latin typeface="Microsoft Sans Serif"/>
                <a:cs typeface="Microsoft Sans Serif"/>
              </a:rPr>
              <a:t>у  </a:t>
            </a:r>
            <a:r>
              <a:rPr sz="1000" spc="-10" dirty="0">
                <a:latin typeface="Microsoft Sans Serif"/>
                <a:cs typeface="Microsoft Sans Serif"/>
              </a:rPr>
              <a:t>имеющих</a:t>
            </a:r>
            <a:endParaRPr sz="1000">
              <a:latin typeface="Microsoft Sans Serif"/>
              <a:cs typeface="Microsoft Sans Serif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3154807" y="1843531"/>
            <a:ext cx="2356485" cy="4826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95"/>
              </a:spcBef>
              <a:tabLst>
                <a:tab pos="2012314" algn="l"/>
              </a:tabLst>
            </a:pPr>
            <a:r>
              <a:rPr sz="1000" dirty="0">
                <a:latin typeface="Microsoft Sans Serif"/>
                <a:cs typeface="Microsoft Sans Serif"/>
              </a:rPr>
              <a:t>с</a:t>
            </a:r>
            <a:r>
              <a:rPr sz="1000" spc="-10" dirty="0">
                <a:latin typeface="Microsoft Sans Serif"/>
                <a:cs typeface="Microsoft Sans Serif"/>
              </a:rPr>
              <a:t>оо</a:t>
            </a:r>
            <a:r>
              <a:rPr sz="1000" spc="-5" dirty="0">
                <a:latin typeface="Microsoft Sans Serif"/>
                <a:cs typeface="Microsoft Sans Serif"/>
              </a:rPr>
              <a:t>тве</a:t>
            </a:r>
            <a:r>
              <a:rPr sz="1000" spc="-10" dirty="0">
                <a:latin typeface="Microsoft Sans Serif"/>
                <a:cs typeface="Microsoft Sans Serif"/>
              </a:rPr>
              <a:t>т</a:t>
            </a:r>
            <a:r>
              <a:rPr sz="1000" dirty="0">
                <a:latin typeface="Microsoft Sans Serif"/>
                <a:cs typeface="Microsoft Sans Serif"/>
              </a:rPr>
              <a:t>с</a:t>
            </a:r>
            <a:r>
              <a:rPr sz="1000" spc="5" dirty="0">
                <a:latin typeface="Microsoft Sans Serif"/>
                <a:cs typeface="Microsoft Sans Serif"/>
              </a:rPr>
              <a:t>т</a:t>
            </a:r>
            <a:r>
              <a:rPr sz="1000" spc="15" dirty="0">
                <a:latin typeface="Microsoft Sans Serif"/>
                <a:cs typeface="Microsoft Sans Serif"/>
              </a:rPr>
              <a:t>в</a:t>
            </a:r>
            <a:r>
              <a:rPr sz="1000" spc="-25" dirty="0">
                <a:latin typeface="Microsoft Sans Serif"/>
                <a:cs typeface="Microsoft Sans Serif"/>
              </a:rPr>
              <a:t>у</a:t>
            </a:r>
            <a:r>
              <a:rPr sz="1000" spc="5" dirty="0">
                <a:latin typeface="Microsoft Sans Serif"/>
                <a:cs typeface="Microsoft Sans Serif"/>
              </a:rPr>
              <a:t>ю</a:t>
            </a:r>
            <a:r>
              <a:rPr sz="1000" dirty="0">
                <a:latin typeface="Microsoft Sans Serif"/>
                <a:cs typeface="Microsoft Sans Serif"/>
              </a:rPr>
              <a:t>щ</a:t>
            </a:r>
            <a:r>
              <a:rPr sz="1000" spc="-10" dirty="0">
                <a:latin typeface="Microsoft Sans Serif"/>
                <a:cs typeface="Microsoft Sans Serif"/>
              </a:rPr>
              <a:t>и</a:t>
            </a:r>
            <a:r>
              <a:rPr sz="1000" spc="-5" dirty="0">
                <a:latin typeface="Microsoft Sans Serif"/>
                <a:cs typeface="Microsoft Sans Serif"/>
              </a:rPr>
              <a:t>е</a:t>
            </a:r>
            <a:r>
              <a:rPr sz="1000" dirty="0">
                <a:latin typeface="Microsoft Sans Serif"/>
                <a:cs typeface="Microsoft Sans Serif"/>
              </a:rPr>
              <a:t>	</a:t>
            </a:r>
            <a:r>
              <a:rPr sz="1000" spc="-10" dirty="0">
                <a:latin typeface="Microsoft Sans Serif"/>
                <a:cs typeface="Microsoft Sans Serif"/>
              </a:rPr>
              <a:t>р</a:t>
            </a:r>
            <a:r>
              <a:rPr sz="1000" spc="-15" dirty="0">
                <a:latin typeface="Microsoft Sans Serif"/>
                <a:cs typeface="Microsoft Sans Serif"/>
              </a:rPr>
              <a:t>и</a:t>
            </a:r>
            <a:r>
              <a:rPr sz="1000" dirty="0">
                <a:latin typeface="Microsoft Sans Serif"/>
                <a:cs typeface="Microsoft Sans Serif"/>
              </a:rPr>
              <a:t>с</a:t>
            </a:r>
            <a:r>
              <a:rPr sz="1000" spc="-70" dirty="0">
                <a:latin typeface="Microsoft Sans Serif"/>
                <a:cs typeface="Microsoft Sans Serif"/>
              </a:rPr>
              <a:t>к</a:t>
            </a:r>
            <a:r>
              <a:rPr sz="1000" spc="-5" dirty="0">
                <a:latin typeface="Microsoft Sans Serif"/>
                <a:cs typeface="Microsoft Sans Serif"/>
              </a:rPr>
              <a:t>и  </a:t>
            </a:r>
            <a:r>
              <a:rPr sz="1000" spc="-10" dirty="0">
                <a:latin typeface="Microsoft Sans Serif"/>
                <a:cs typeface="Microsoft Sans Serif"/>
              </a:rPr>
              <a:t>неблагоприятных </a:t>
            </a:r>
            <a:r>
              <a:rPr sz="1000" spc="-5" dirty="0">
                <a:latin typeface="Microsoft Sans Serif"/>
                <a:cs typeface="Microsoft Sans Serif"/>
              </a:rPr>
              <a:t>социальных условий </a:t>
            </a:r>
            <a:r>
              <a:rPr sz="1000" dirty="0">
                <a:latin typeface="Microsoft Sans Serif"/>
                <a:cs typeface="Microsoft Sans Serif"/>
              </a:rPr>
              <a:t> </a:t>
            </a:r>
            <a:r>
              <a:rPr sz="1000" u="sng" spc="-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Microsoft Sans Serif"/>
                <a:cs typeface="Microsoft Sans Serif"/>
                <a:hlinkClick r:id="rId6"/>
              </a:rPr>
              <a:t>https://rospsy.ru/learning-difficulties</a:t>
            </a:r>
            <a:endParaRPr sz="1000">
              <a:latin typeface="Microsoft Sans Serif"/>
              <a:cs typeface="Microsoft Sans Serif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381000" y="133350"/>
            <a:ext cx="82296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 marR="5080" algn="ctr">
              <a:spcBef>
                <a:spcPts val="105"/>
              </a:spcBef>
            </a:pPr>
            <a:r>
              <a:rPr lang="ru-RU" sz="1400" b="1" spc="-5" dirty="0" smtClean="0">
                <a:latin typeface="Arial"/>
                <a:cs typeface="Arial"/>
              </a:rPr>
              <a:t>Организация </a:t>
            </a:r>
            <a:r>
              <a:rPr lang="ru-RU" sz="1400" b="1" dirty="0" smtClean="0">
                <a:latin typeface="Arial"/>
                <a:cs typeface="Arial"/>
              </a:rPr>
              <a:t>и </a:t>
            </a:r>
            <a:r>
              <a:rPr lang="ru-RU" sz="1400" b="1" spc="-5" dirty="0" smtClean="0">
                <a:latin typeface="Arial"/>
                <a:cs typeface="Arial"/>
              </a:rPr>
              <a:t>проведение мер</a:t>
            </a:r>
            <a:r>
              <a:rPr lang="ru-RU" sz="1400" b="1" spc="-20" dirty="0" smtClean="0">
                <a:latin typeface="Arial"/>
                <a:cs typeface="Arial"/>
              </a:rPr>
              <a:t>о</a:t>
            </a:r>
            <a:r>
              <a:rPr lang="ru-RU" sz="1400" b="1" spc="5" dirty="0" smtClean="0">
                <a:latin typeface="Arial"/>
                <a:cs typeface="Arial"/>
              </a:rPr>
              <a:t>п</a:t>
            </a:r>
            <a:r>
              <a:rPr lang="ru-RU" sz="1400" b="1" dirty="0" smtClean="0">
                <a:latin typeface="Arial"/>
                <a:cs typeface="Arial"/>
              </a:rPr>
              <a:t>рия</a:t>
            </a:r>
            <a:r>
              <a:rPr lang="ru-RU" sz="1400" b="1" spc="-15" dirty="0" smtClean="0">
                <a:latin typeface="Arial"/>
                <a:cs typeface="Arial"/>
              </a:rPr>
              <a:t>т</a:t>
            </a:r>
            <a:r>
              <a:rPr lang="ru-RU" sz="1400" b="1" dirty="0" smtClean="0">
                <a:latin typeface="Arial"/>
                <a:cs typeface="Arial"/>
              </a:rPr>
              <a:t>ий, </a:t>
            </a:r>
            <a:r>
              <a:rPr lang="ru-RU" sz="1400" b="1" spc="-10" dirty="0" smtClean="0">
                <a:latin typeface="Arial"/>
                <a:cs typeface="Arial"/>
              </a:rPr>
              <a:t>н</a:t>
            </a:r>
            <a:r>
              <a:rPr lang="ru-RU" sz="1400" b="1" spc="-5" dirty="0" smtClean="0">
                <a:latin typeface="Arial"/>
                <a:cs typeface="Arial"/>
              </a:rPr>
              <a:t>а</a:t>
            </a:r>
            <a:r>
              <a:rPr lang="ru-RU" sz="1400" b="1" spc="5" dirty="0" smtClean="0">
                <a:latin typeface="Arial"/>
                <a:cs typeface="Arial"/>
              </a:rPr>
              <a:t>п</a:t>
            </a:r>
            <a:r>
              <a:rPr lang="ru-RU" sz="1400" b="1" spc="-20" dirty="0" smtClean="0">
                <a:latin typeface="Arial"/>
                <a:cs typeface="Arial"/>
              </a:rPr>
              <a:t>р</a:t>
            </a:r>
            <a:r>
              <a:rPr lang="ru-RU" sz="1400" b="1" spc="-5" dirty="0" smtClean="0">
                <a:latin typeface="Arial"/>
                <a:cs typeface="Arial"/>
              </a:rPr>
              <a:t>а</a:t>
            </a:r>
            <a:r>
              <a:rPr lang="ru-RU" sz="1400" b="1" spc="-20" dirty="0" smtClean="0">
                <a:latin typeface="Arial"/>
                <a:cs typeface="Arial"/>
              </a:rPr>
              <a:t>в</a:t>
            </a:r>
            <a:r>
              <a:rPr lang="ru-RU" sz="1400" b="1" spc="-30" dirty="0" smtClean="0">
                <a:latin typeface="Arial"/>
                <a:cs typeface="Arial"/>
              </a:rPr>
              <a:t>л</a:t>
            </a:r>
            <a:r>
              <a:rPr lang="ru-RU" sz="1400" b="1" spc="-5" dirty="0" smtClean="0">
                <a:latin typeface="Arial"/>
                <a:cs typeface="Arial"/>
              </a:rPr>
              <a:t>е</a:t>
            </a:r>
            <a:r>
              <a:rPr lang="ru-RU" sz="1400" b="1" spc="5" dirty="0" smtClean="0">
                <a:latin typeface="Arial"/>
                <a:cs typeface="Arial"/>
              </a:rPr>
              <a:t>нн</a:t>
            </a:r>
            <a:r>
              <a:rPr lang="ru-RU" sz="1400" b="1" spc="-10" dirty="0" smtClean="0">
                <a:latin typeface="Arial"/>
                <a:cs typeface="Arial"/>
              </a:rPr>
              <a:t>ы</a:t>
            </a:r>
            <a:r>
              <a:rPr lang="ru-RU" sz="1400" b="1" dirty="0" smtClean="0">
                <a:latin typeface="Arial"/>
                <a:cs typeface="Arial"/>
              </a:rPr>
              <a:t>х </a:t>
            </a:r>
            <a:r>
              <a:rPr lang="ru-RU" sz="1400" b="1" spc="-10" dirty="0" smtClean="0">
                <a:latin typeface="Arial"/>
                <a:cs typeface="Arial"/>
              </a:rPr>
              <a:t>на формирование</a:t>
            </a:r>
            <a:r>
              <a:rPr lang="ru-RU" sz="1400" b="1" spc="-5" dirty="0" smtClean="0">
                <a:latin typeface="Arial"/>
                <a:cs typeface="Arial"/>
              </a:rPr>
              <a:t> </a:t>
            </a:r>
            <a:r>
              <a:rPr lang="ru-RU" sz="1400" b="1" dirty="0" smtClean="0">
                <a:latin typeface="Arial"/>
                <a:cs typeface="Arial"/>
              </a:rPr>
              <a:t>в</a:t>
            </a:r>
            <a:r>
              <a:rPr lang="ru-RU" sz="1400" b="1" spc="5" dirty="0" smtClean="0">
                <a:latin typeface="Arial"/>
                <a:cs typeface="Arial"/>
              </a:rPr>
              <a:t> </a:t>
            </a:r>
            <a:r>
              <a:rPr lang="ru-RU" sz="1400" b="1" spc="-10" dirty="0" smtClean="0">
                <a:latin typeface="Arial"/>
                <a:cs typeface="Arial"/>
              </a:rPr>
              <a:t>образовательной</a:t>
            </a:r>
            <a:r>
              <a:rPr lang="ru-RU" sz="1400" b="1" spc="-5" dirty="0" smtClean="0">
                <a:latin typeface="Arial"/>
                <a:cs typeface="Arial"/>
              </a:rPr>
              <a:t> организации</a:t>
            </a:r>
            <a:r>
              <a:rPr lang="ru-RU" sz="1400" b="1" dirty="0" smtClean="0">
                <a:latin typeface="Arial"/>
                <a:cs typeface="Arial"/>
              </a:rPr>
              <a:t> </a:t>
            </a:r>
            <a:r>
              <a:rPr lang="ru-RU" sz="1400" b="1" spc="-15" dirty="0" smtClean="0">
                <a:latin typeface="Arial"/>
                <a:cs typeface="Arial"/>
              </a:rPr>
              <a:t>необходимого </a:t>
            </a:r>
            <a:r>
              <a:rPr lang="ru-RU" sz="1400" b="1" spc="-10" dirty="0" smtClean="0">
                <a:latin typeface="Arial"/>
                <a:cs typeface="Arial"/>
              </a:rPr>
              <a:t> </a:t>
            </a:r>
            <a:r>
              <a:rPr lang="ru-RU" sz="1400" b="1" spc="-15" dirty="0" smtClean="0">
                <a:latin typeface="Arial"/>
                <a:cs typeface="Arial"/>
              </a:rPr>
              <a:t>психологического</a:t>
            </a:r>
            <a:r>
              <a:rPr lang="ru-RU" sz="1400" b="1" spc="-10" dirty="0" smtClean="0">
                <a:latin typeface="Arial"/>
                <a:cs typeface="Arial"/>
              </a:rPr>
              <a:t> </a:t>
            </a:r>
            <a:r>
              <a:rPr lang="ru-RU" sz="1400" b="1" spc="-5" dirty="0" smtClean="0">
                <a:latin typeface="Arial"/>
                <a:cs typeface="Arial"/>
              </a:rPr>
              <a:t>климата</a:t>
            </a:r>
            <a:r>
              <a:rPr lang="ru-RU" sz="1400" b="1" dirty="0" smtClean="0">
                <a:latin typeface="Arial"/>
                <a:cs typeface="Arial"/>
              </a:rPr>
              <a:t> </a:t>
            </a:r>
            <a:r>
              <a:rPr lang="ru-RU" sz="1400" b="1" spc="-5" dirty="0" smtClean="0">
                <a:latin typeface="Arial"/>
                <a:cs typeface="Arial"/>
              </a:rPr>
              <a:t>для</a:t>
            </a:r>
            <a:r>
              <a:rPr lang="ru-RU" sz="1400" b="1" dirty="0" smtClean="0">
                <a:latin typeface="Arial"/>
                <a:cs typeface="Arial"/>
              </a:rPr>
              <a:t> </a:t>
            </a:r>
            <a:r>
              <a:rPr lang="ru-RU" sz="1400" b="1" spc="-10" dirty="0" smtClean="0">
                <a:latin typeface="Arial"/>
                <a:cs typeface="Arial"/>
              </a:rPr>
              <a:t>сохранения</a:t>
            </a:r>
            <a:r>
              <a:rPr lang="ru-RU" sz="1400" b="1" spc="-5" dirty="0" smtClean="0">
                <a:latin typeface="Arial"/>
                <a:cs typeface="Arial"/>
              </a:rPr>
              <a:t> </a:t>
            </a:r>
            <a:r>
              <a:rPr lang="ru-RU" sz="1400" b="1" dirty="0" smtClean="0">
                <a:latin typeface="Arial"/>
                <a:cs typeface="Arial"/>
              </a:rPr>
              <a:t>и</a:t>
            </a:r>
            <a:r>
              <a:rPr lang="ru-RU" sz="1400" b="1" spc="5" dirty="0" smtClean="0">
                <a:latin typeface="Arial"/>
                <a:cs typeface="Arial"/>
              </a:rPr>
              <a:t> </a:t>
            </a:r>
            <a:r>
              <a:rPr lang="ru-RU" sz="1400" b="1" spc="-5" dirty="0" smtClean="0">
                <a:latin typeface="Arial"/>
                <a:cs typeface="Arial"/>
              </a:rPr>
              <a:t>(или)</a:t>
            </a:r>
            <a:r>
              <a:rPr lang="ru-RU" sz="1400" b="1" dirty="0" smtClean="0">
                <a:latin typeface="Arial"/>
                <a:cs typeface="Arial"/>
              </a:rPr>
              <a:t> </a:t>
            </a:r>
            <a:r>
              <a:rPr lang="ru-RU" sz="1400" b="1" spc="-10" dirty="0" smtClean="0">
                <a:latin typeface="Arial"/>
                <a:cs typeface="Arial"/>
              </a:rPr>
              <a:t>восстановления </a:t>
            </a:r>
            <a:r>
              <a:rPr lang="ru-RU" sz="1400" b="1" spc="-5" dirty="0" smtClean="0">
                <a:latin typeface="Arial"/>
                <a:cs typeface="Arial"/>
              </a:rPr>
              <a:t> </a:t>
            </a:r>
            <a:r>
              <a:rPr lang="ru-RU" sz="1400" b="1" spc="-10" dirty="0" smtClean="0">
                <a:latin typeface="Arial"/>
                <a:cs typeface="Arial"/>
              </a:rPr>
              <a:t>психологического</a:t>
            </a:r>
            <a:r>
              <a:rPr lang="ru-RU" sz="1400" b="1" spc="-80" dirty="0" smtClean="0">
                <a:latin typeface="Arial"/>
                <a:cs typeface="Arial"/>
              </a:rPr>
              <a:t> </a:t>
            </a:r>
            <a:r>
              <a:rPr lang="ru-RU" sz="1400" b="1" spc="-5" dirty="0" smtClean="0">
                <a:latin typeface="Arial"/>
                <a:cs typeface="Arial"/>
              </a:rPr>
              <a:t>здоровья</a:t>
            </a:r>
            <a:r>
              <a:rPr lang="ru-RU" sz="1400" b="1" spc="-35" dirty="0" smtClean="0">
                <a:latin typeface="Arial"/>
                <a:cs typeface="Arial"/>
              </a:rPr>
              <a:t> </a:t>
            </a:r>
            <a:r>
              <a:rPr lang="ru-RU" sz="1400" b="1" spc="-10" dirty="0" smtClean="0">
                <a:latin typeface="Arial"/>
                <a:cs typeface="Arial"/>
              </a:rPr>
              <a:t>детей</a:t>
            </a:r>
            <a:r>
              <a:rPr lang="ru-RU" sz="1400" b="1" spc="-15" dirty="0" smtClean="0">
                <a:latin typeface="Arial"/>
                <a:cs typeface="Arial"/>
              </a:rPr>
              <a:t> </a:t>
            </a:r>
            <a:r>
              <a:rPr lang="ru-RU" sz="1400" b="1" spc="-10" dirty="0" smtClean="0">
                <a:latin typeface="Arial"/>
                <a:cs typeface="Arial"/>
              </a:rPr>
              <a:t>ветеранов</a:t>
            </a:r>
            <a:r>
              <a:rPr lang="ru-RU" sz="1400" b="1" spc="-25" dirty="0" smtClean="0">
                <a:latin typeface="Arial"/>
                <a:cs typeface="Arial"/>
              </a:rPr>
              <a:t> </a:t>
            </a:r>
            <a:r>
              <a:rPr lang="ru-RU" sz="1400" b="1" spc="-5" dirty="0" smtClean="0">
                <a:latin typeface="Arial"/>
                <a:cs typeface="Arial"/>
              </a:rPr>
              <a:t>(участников)</a:t>
            </a:r>
            <a:r>
              <a:rPr lang="ru-RU" sz="1400" b="1" spc="-15" dirty="0" smtClean="0">
                <a:latin typeface="Arial"/>
                <a:cs typeface="Arial"/>
              </a:rPr>
              <a:t> СВО</a:t>
            </a:r>
            <a:endParaRPr lang="ru-RU" sz="14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/>
          <p:nvPr/>
        </p:nvSpPr>
        <p:spPr>
          <a:xfrm>
            <a:off x="447090" y="1165733"/>
            <a:ext cx="6445250" cy="635"/>
          </a:xfrm>
          <a:custGeom>
            <a:avLst/>
            <a:gdLst/>
            <a:ahLst/>
            <a:cxnLst/>
            <a:rect l="l" t="t" r="r" b="b"/>
            <a:pathLst>
              <a:path w="6445250" h="634">
                <a:moveTo>
                  <a:pt x="0" y="0"/>
                </a:moveTo>
                <a:lnTo>
                  <a:pt x="6445072" y="253"/>
                </a:lnTo>
              </a:path>
            </a:pathLst>
          </a:custGeom>
          <a:ln w="19050">
            <a:solidFill>
              <a:srgbClr val="4480C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6" name="object 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577581" y="220624"/>
            <a:ext cx="1020965" cy="945362"/>
          </a:xfrm>
          <a:prstGeom prst="rect">
            <a:avLst/>
          </a:prstGeom>
        </p:spPr>
      </p:pic>
      <p:sp>
        <p:nvSpPr>
          <p:cNvPr id="7" name="object 7"/>
          <p:cNvSpPr txBox="1"/>
          <p:nvPr/>
        </p:nvSpPr>
        <p:spPr>
          <a:xfrm>
            <a:off x="7003795" y="154051"/>
            <a:ext cx="2063114" cy="7575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1200" spc="-10" dirty="0">
                <a:solidFill>
                  <a:srgbClr val="FF0000"/>
                </a:solidFill>
                <a:latin typeface="Microsoft Sans Serif"/>
                <a:cs typeface="Microsoft Sans Serif"/>
                <a:hlinkClick r:id="rId3"/>
              </a:rPr>
              <a:t>http://www.171orensad.ru/files</a:t>
            </a:r>
            <a:endParaRPr sz="1200">
              <a:latin typeface="Microsoft Sans Serif"/>
              <a:cs typeface="Microsoft Sans Serif"/>
            </a:endParaRPr>
          </a:p>
          <a:p>
            <a:pPr marL="18415" marR="10795" indent="635" algn="ctr">
              <a:lnSpc>
                <a:spcPct val="100000"/>
              </a:lnSpc>
            </a:pPr>
            <a:r>
              <a:rPr sz="1200" dirty="0">
                <a:solidFill>
                  <a:srgbClr val="FF0000"/>
                </a:solidFill>
                <a:latin typeface="Microsoft Sans Serif"/>
                <a:cs typeface="Microsoft Sans Serif"/>
              </a:rPr>
              <a:t>/mo- </a:t>
            </a:r>
            <a:r>
              <a:rPr sz="1200" spc="5" dirty="0">
                <a:solidFill>
                  <a:srgbClr val="FF0000"/>
                </a:solidFill>
                <a:latin typeface="Microsoft Sans Serif"/>
                <a:cs typeface="Microsoft Sans Serif"/>
              </a:rPr>
              <a:t> </a:t>
            </a:r>
            <a:r>
              <a:rPr sz="1200" spc="-10" dirty="0">
                <a:solidFill>
                  <a:srgbClr val="FF0000"/>
                </a:solidFill>
                <a:latin typeface="Microsoft Sans Serif"/>
                <a:cs typeface="Microsoft Sans Serif"/>
              </a:rPr>
              <a:t>psihologi/1metod23.11.2021.p </a:t>
            </a:r>
            <a:r>
              <a:rPr sz="1200" spc="-305" dirty="0">
                <a:solidFill>
                  <a:srgbClr val="FF0000"/>
                </a:solidFill>
                <a:latin typeface="Microsoft Sans Serif"/>
                <a:cs typeface="Microsoft Sans Serif"/>
              </a:rPr>
              <a:t> </a:t>
            </a:r>
            <a:r>
              <a:rPr sz="1200" dirty="0">
                <a:solidFill>
                  <a:srgbClr val="FF0000"/>
                </a:solidFill>
                <a:latin typeface="Microsoft Sans Serif"/>
                <a:cs typeface="Microsoft Sans Serif"/>
              </a:rPr>
              <a:t>df</a:t>
            </a:r>
            <a:endParaRPr sz="1200">
              <a:latin typeface="Microsoft Sans Serif"/>
              <a:cs typeface="Microsoft Sans Serif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98449" y="1336928"/>
            <a:ext cx="6917055" cy="321246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00" spc="-5" dirty="0">
                <a:latin typeface="Microsoft Sans Serif"/>
                <a:cs typeface="Microsoft Sans Serif"/>
              </a:rPr>
              <a:t>Тренинг</a:t>
            </a:r>
            <a:r>
              <a:rPr sz="1100" dirty="0">
                <a:latin typeface="Microsoft Sans Serif"/>
                <a:cs typeface="Microsoft Sans Serif"/>
              </a:rPr>
              <a:t> </a:t>
            </a:r>
            <a:r>
              <a:rPr sz="1100" spc="5" dirty="0">
                <a:latin typeface="Microsoft Sans Serif"/>
                <a:cs typeface="Microsoft Sans Serif"/>
              </a:rPr>
              <a:t>для</a:t>
            </a:r>
            <a:r>
              <a:rPr sz="1100" spc="-15" dirty="0">
                <a:latin typeface="Microsoft Sans Serif"/>
                <a:cs typeface="Microsoft Sans Serif"/>
              </a:rPr>
              <a:t> </a:t>
            </a:r>
            <a:r>
              <a:rPr sz="1100" spc="-5" dirty="0">
                <a:latin typeface="Microsoft Sans Serif"/>
                <a:cs typeface="Microsoft Sans Serif"/>
              </a:rPr>
              <a:t>воспитателей:</a:t>
            </a:r>
            <a:r>
              <a:rPr sz="1100" spc="-15" dirty="0">
                <a:latin typeface="Microsoft Sans Serif"/>
                <a:cs typeface="Microsoft Sans Serif"/>
              </a:rPr>
              <a:t> </a:t>
            </a:r>
            <a:r>
              <a:rPr sz="1100" dirty="0">
                <a:latin typeface="Microsoft Sans Serif"/>
                <a:cs typeface="Microsoft Sans Serif"/>
              </a:rPr>
              <a:t>«Я</a:t>
            </a:r>
            <a:r>
              <a:rPr sz="1100" spc="10" dirty="0">
                <a:latin typeface="Microsoft Sans Serif"/>
                <a:cs typeface="Microsoft Sans Serif"/>
              </a:rPr>
              <a:t> </a:t>
            </a:r>
            <a:r>
              <a:rPr sz="1100" spc="290" dirty="0">
                <a:latin typeface="Microsoft Sans Serif"/>
                <a:cs typeface="Microsoft Sans Serif"/>
              </a:rPr>
              <a:t>–</a:t>
            </a:r>
            <a:r>
              <a:rPr sz="1100" spc="5" dirty="0">
                <a:latin typeface="Microsoft Sans Serif"/>
                <a:cs typeface="Microsoft Sans Serif"/>
              </a:rPr>
              <a:t> </a:t>
            </a:r>
            <a:r>
              <a:rPr sz="1100" spc="-5" dirty="0">
                <a:latin typeface="Microsoft Sans Serif"/>
                <a:cs typeface="Microsoft Sans Serif"/>
              </a:rPr>
              <a:t>воспитатель!»</a:t>
            </a:r>
            <a:endParaRPr sz="1100">
              <a:latin typeface="Microsoft Sans Serif"/>
              <a:cs typeface="Microsoft Sans Serif"/>
            </a:endParaRPr>
          </a:p>
          <a:p>
            <a:pPr marL="12700">
              <a:lnSpc>
                <a:spcPct val="100000"/>
              </a:lnSpc>
            </a:pPr>
            <a:r>
              <a:rPr sz="1100" spc="-20" dirty="0">
                <a:latin typeface="Microsoft Sans Serif"/>
                <a:cs typeface="Microsoft Sans Serif"/>
              </a:rPr>
              <a:t>Деловая</a:t>
            </a:r>
            <a:r>
              <a:rPr sz="1100" spc="20" dirty="0">
                <a:latin typeface="Microsoft Sans Serif"/>
                <a:cs typeface="Microsoft Sans Serif"/>
              </a:rPr>
              <a:t> </a:t>
            </a:r>
            <a:r>
              <a:rPr sz="1100" spc="-10" dirty="0">
                <a:latin typeface="Microsoft Sans Serif"/>
                <a:cs typeface="Microsoft Sans Serif"/>
              </a:rPr>
              <a:t>игра</a:t>
            </a:r>
            <a:r>
              <a:rPr sz="1100" spc="5" dirty="0">
                <a:latin typeface="Microsoft Sans Serif"/>
                <a:cs typeface="Microsoft Sans Serif"/>
              </a:rPr>
              <a:t> для</a:t>
            </a:r>
            <a:r>
              <a:rPr sz="1100" spc="-5" dirty="0">
                <a:latin typeface="Microsoft Sans Serif"/>
                <a:cs typeface="Microsoft Sans Serif"/>
              </a:rPr>
              <a:t> </a:t>
            </a:r>
            <a:r>
              <a:rPr sz="1100" spc="-10" dirty="0">
                <a:latin typeface="Microsoft Sans Serif"/>
                <a:cs typeface="Microsoft Sans Serif"/>
              </a:rPr>
              <a:t>укрепления</a:t>
            </a:r>
            <a:r>
              <a:rPr sz="1100" spc="35" dirty="0">
                <a:latin typeface="Microsoft Sans Serif"/>
                <a:cs typeface="Microsoft Sans Serif"/>
              </a:rPr>
              <a:t> </a:t>
            </a:r>
            <a:r>
              <a:rPr sz="1100" spc="-5" dirty="0">
                <a:latin typeface="Microsoft Sans Serif"/>
                <a:cs typeface="Microsoft Sans Serif"/>
              </a:rPr>
              <a:t>профессиональной</a:t>
            </a:r>
            <a:r>
              <a:rPr sz="1100" spc="-15" dirty="0">
                <a:latin typeface="Microsoft Sans Serif"/>
                <a:cs typeface="Microsoft Sans Serif"/>
              </a:rPr>
              <a:t> </a:t>
            </a:r>
            <a:r>
              <a:rPr sz="1100" spc="-5" dirty="0">
                <a:latin typeface="Microsoft Sans Serif"/>
                <a:cs typeface="Microsoft Sans Serif"/>
              </a:rPr>
              <a:t>общности</a:t>
            </a:r>
            <a:r>
              <a:rPr sz="1100" dirty="0">
                <a:latin typeface="Microsoft Sans Serif"/>
                <a:cs typeface="Microsoft Sans Serif"/>
              </a:rPr>
              <a:t> </a:t>
            </a:r>
            <a:r>
              <a:rPr sz="1100" spc="-10" dirty="0">
                <a:latin typeface="Microsoft Sans Serif"/>
                <a:cs typeface="Microsoft Sans Serif"/>
              </a:rPr>
              <a:t>педагогов</a:t>
            </a:r>
            <a:endParaRPr sz="1100">
              <a:latin typeface="Microsoft Sans Serif"/>
              <a:cs typeface="Microsoft Sans Serif"/>
            </a:endParaRPr>
          </a:p>
          <a:p>
            <a:pPr marL="12700">
              <a:lnSpc>
                <a:spcPct val="100000"/>
              </a:lnSpc>
            </a:pPr>
            <a:r>
              <a:rPr sz="1100" spc="-15" dirty="0">
                <a:latin typeface="Microsoft Sans Serif"/>
                <a:cs typeface="Microsoft Sans Serif"/>
              </a:rPr>
              <a:t>Деловая</a:t>
            </a:r>
            <a:r>
              <a:rPr sz="1100" spc="5" dirty="0">
                <a:latin typeface="Microsoft Sans Serif"/>
                <a:cs typeface="Microsoft Sans Serif"/>
              </a:rPr>
              <a:t> </a:t>
            </a:r>
            <a:r>
              <a:rPr sz="1100" spc="-10" dirty="0">
                <a:latin typeface="Microsoft Sans Serif"/>
                <a:cs typeface="Microsoft Sans Serif"/>
              </a:rPr>
              <a:t>игра</a:t>
            </a:r>
            <a:r>
              <a:rPr sz="1100" spc="-15" dirty="0">
                <a:latin typeface="Microsoft Sans Serif"/>
                <a:cs typeface="Microsoft Sans Serif"/>
              </a:rPr>
              <a:t> </a:t>
            </a:r>
            <a:r>
              <a:rPr sz="1100" spc="-5" dirty="0">
                <a:latin typeface="Microsoft Sans Serif"/>
                <a:cs typeface="Microsoft Sans Serif"/>
              </a:rPr>
              <a:t>«Сохранение</a:t>
            </a:r>
            <a:r>
              <a:rPr sz="1100" spc="30" dirty="0">
                <a:latin typeface="Microsoft Sans Serif"/>
                <a:cs typeface="Microsoft Sans Serif"/>
              </a:rPr>
              <a:t> </a:t>
            </a:r>
            <a:r>
              <a:rPr sz="1100" dirty="0">
                <a:latin typeface="Microsoft Sans Serif"/>
                <a:cs typeface="Microsoft Sans Serif"/>
              </a:rPr>
              <a:t>и </a:t>
            </a:r>
            <a:r>
              <a:rPr sz="1100" spc="-10" dirty="0">
                <a:latin typeface="Microsoft Sans Serif"/>
                <a:cs typeface="Microsoft Sans Serif"/>
              </a:rPr>
              <a:t>укрепление</a:t>
            </a:r>
            <a:r>
              <a:rPr sz="1100" spc="15" dirty="0">
                <a:latin typeface="Microsoft Sans Serif"/>
                <a:cs typeface="Microsoft Sans Serif"/>
              </a:rPr>
              <a:t> </a:t>
            </a:r>
            <a:r>
              <a:rPr sz="1100" spc="-5" dirty="0">
                <a:latin typeface="Microsoft Sans Serif"/>
                <a:cs typeface="Microsoft Sans Serif"/>
              </a:rPr>
              <a:t>благоприятного</a:t>
            </a:r>
            <a:r>
              <a:rPr sz="1100" spc="-30" dirty="0">
                <a:latin typeface="Microsoft Sans Serif"/>
                <a:cs typeface="Microsoft Sans Serif"/>
              </a:rPr>
              <a:t> </a:t>
            </a:r>
            <a:r>
              <a:rPr sz="1100" dirty="0">
                <a:latin typeface="Microsoft Sans Serif"/>
                <a:cs typeface="Microsoft Sans Serif"/>
              </a:rPr>
              <a:t>социально</a:t>
            </a:r>
            <a:r>
              <a:rPr sz="1100" spc="-10" dirty="0">
                <a:latin typeface="Microsoft Sans Serif"/>
                <a:cs typeface="Microsoft Sans Serif"/>
              </a:rPr>
              <a:t> </a:t>
            </a:r>
            <a:r>
              <a:rPr sz="1100" spc="290" dirty="0">
                <a:latin typeface="Microsoft Sans Serif"/>
                <a:cs typeface="Microsoft Sans Serif"/>
              </a:rPr>
              <a:t>–</a:t>
            </a:r>
            <a:r>
              <a:rPr sz="1100" dirty="0">
                <a:latin typeface="Microsoft Sans Serif"/>
                <a:cs typeface="Microsoft Sans Serif"/>
              </a:rPr>
              <a:t> </a:t>
            </a:r>
            <a:r>
              <a:rPr sz="1100" spc="-10" dirty="0">
                <a:latin typeface="Microsoft Sans Serif"/>
                <a:cs typeface="Microsoft Sans Serif"/>
              </a:rPr>
              <a:t>психологического</a:t>
            </a:r>
            <a:r>
              <a:rPr sz="1100" spc="-5" dirty="0">
                <a:latin typeface="Microsoft Sans Serif"/>
                <a:cs typeface="Microsoft Sans Serif"/>
              </a:rPr>
              <a:t> </a:t>
            </a:r>
            <a:r>
              <a:rPr sz="1100" spc="-15" dirty="0">
                <a:latin typeface="Microsoft Sans Serif"/>
                <a:cs typeface="Microsoft Sans Serif"/>
              </a:rPr>
              <a:t>климата</a:t>
            </a:r>
            <a:r>
              <a:rPr sz="1100" dirty="0">
                <a:latin typeface="Microsoft Sans Serif"/>
                <a:cs typeface="Microsoft Sans Serif"/>
              </a:rPr>
              <a:t> в</a:t>
            </a:r>
            <a:r>
              <a:rPr sz="1100" spc="10" dirty="0">
                <a:latin typeface="Microsoft Sans Serif"/>
                <a:cs typeface="Microsoft Sans Serif"/>
              </a:rPr>
              <a:t> </a:t>
            </a:r>
            <a:r>
              <a:rPr sz="1100" spc="-30" dirty="0">
                <a:latin typeface="Microsoft Sans Serif"/>
                <a:cs typeface="Microsoft Sans Serif"/>
              </a:rPr>
              <a:t>ДОУ»</a:t>
            </a:r>
            <a:endParaRPr sz="1100">
              <a:latin typeface="Microsoft Sans Serif"/>
              <a:cs typeface="Microsoft Sans Serif"/>
            </a:endParaRPr>
          </a:p>
          <a:p>
            <a:pPr marL="12700">
              <a:lnSpc>
                <a:spcPct val="100000"/>
              </a:lnSpc>
            </a:pPr>
            <a:r>
              <a:rPr sz="1100" spc="-5" dirty="0">
                <a:latin typeface="Microsoft Sans Serif"/>
                <a:cs typeface="Microsoft Sans Serif"/>
              </a:rPr>
              <a:t>Тренинг</a:t>
            </a:r>
            <a:r>
              <a:rPr sz="1100" spc="5" dirty="0">
                <a:latin typeface="Microsoft Sans Serif"/>
                <a:cs typeface="Microsoft Sans Serif"/>
              </a:rPr>
              <a:t> </a:t>
            </a:r>
            <a:r>
              <a:rPr sz="1100" spc="-5" dirty="0">
                <a:latin typeface="Microsoft Sans Serif"/>
                <a:cs typeface="Microsoft Sans Serif"/>
              </a:rPr>
              <a:t>«Снятие</a:t>
            </a:r>
            <a:r>
              <a:rPr sz="1100" spc="10" dirty="0">
                <a:latin typeface="Microsoft Sans Serif"/>
                <a:cs typeface="Microsoft Sans Serif"/>
              </a:rPr>
              <a:t> </a:t>
            </a:r>
            <a:r>
              <a:rPr sz="1100" spc="-5" dirty="0">
                <a:latin typeface="Microsoft Sans Serif"/>
                <a:cs typeface="Microsoft Sans Serif"/>
              </a:rPr>
              <a:t>психоэмоционального</a:t>
            </a:r>
            <a:r>
              <a:rPr sz="1100" dirty="0">
                <a:latin typeface="Microsoft Sans Serif"/>
                <a:cs typeface="Microsoft Sans Serif"/>
              </a:rPr>
              <a:t> </a:t>
            </a:r>
            <a:r>
              <a:rPr sz="1100" spc="-10" dirty="0">
                <a:latin typeface="Microsoft Sans Serif"/>
                <a:cs typeface="Microsoft Sans Serif"/>
              </a:rPr>
              <a:t>напряжения</a:t>
            </a:r>
            <a:r>
              <a:rPr sz="1100" spc="15" dirty="0">
                <a:latin typeface="Microsoft Sans Serif"/>
                <a:cs typeface="Microsoft Sans Serif"/>
              </a:rPr>
              <a:t> </a:t>
            </a:r>
            <a:r>
              <a:rPr sz="1100" spc="-5" dirty="0">
                <a:latin typeface="Microsoft Sans Serif"/>
                <a:cs typeface="Microsoft Sans Serif"/>
              </a:rPr>
              <a:t>средствами</a:t>
            </a:r>
            <a:r>
              <a:rPr sz="1100" dirty="0">
                <a:latin typeface="Microsoft Sans Serif"/>
                <a:cs typeface="Microsoft Sans Serif"/>
              </a:rPr>
              <a:t> </a:t>
            </a:r>
            <a:r>
              <a:rPr sz="1100" spc="-20" dirty="0">
                <a:latin typeface="Microsoft Sans Serif"/>
                <a:cs typeface="Microsoft Sans Serif"/>
              </a:rPr>
              <a:t>музыкотерапии»</a:t>
            </a:r>
            <a:endParaRPr sz="1100">
              <a:latin typeface="Microsoft Sans Serif"/>
              <a:cs typeface="Microsoft Sans Serif"/>
            </a:endParaRPr>
          </a:p>
          <a:p>
            <a:pPr marL="12700" marR="638810">
              <a:lnSpc>
                <a:spcPct val="100000"/>
              </a:lnSpc>
            </a:pPr>
            <a:r>
              <a:rPr sz="1100" spc="-10" dirty="0">
                <a:latin typeface="Microsoft Sans Serif"/>
                <a:cs typeface="Microsoft Sans Serif"/>
              </a:rPr>
              <a:t>Мини</a:t>
            </a:r>
            <a:r>
              <a:rPr sz="1100" spc="15" dirty="0">
                <a:latin typeface="Microsoft Sans Serif"/>
                <a:cs typeface="Microsoft Sans Serif"/>
              </a:rPr>
              <a:t> </a:t>
            </a:r>
            <a:r>
              <a:rPr sz="1100" spc="-10" dirty="0">
                <a:latin typeface="Microsoft Sans Serif"/>
                <a:cs typeface="Microsoft Sans Serif"/>
              </a:rPr>
              <a:t>тренинг</a:t>
            </a:r>
            <a:r>
              <a:rPr sz="1100" spc="5" dirty="0">
                <a:latin typeface="Microsoft Sans Serif"/>
                <a:cs typeface="Microsoft Sans Serif"/>
              </a:rPr>
              <a:t> </a:t>
            </a:r>
            <a:r>
              <a:rPr sz="1100" spc="-15" dirty="0">
                <a:latin typeface="Microsoft Sans Serif"/>
                <a:cs typeface="Microsoft Sans Serif"/>
              </a:rPr>
              <a:t>«Профилактика</a:t>
            </a:r>
            <a:r>
              <a:rPr sz="1100" spc="-5" dirty="0">
                <a:latin typeface="Microsoft Sans Serif"/>
                <a:cs typeface="Microsoft Sans Serif"/>
              </a:rPr>
              <a:t> синдрома</a:t>
            </a:r>
            <a:r>
              <a:rPr sz="1100" spc="5" dirty="0">
                <a:latin typeface="Microsoft Sans Serif"/>
                <a:cs typeface="Microsoft Sans Serif"/>
              </a:rPr>
              <a:t> </a:t>
            </a:r>
            <a:r>
              <a:rPr sz="1100" spc="-5" dirty="0">
                <a:latin typeface="Microsoft Sans Serif"/>
                <a:cs typeface="Microsoft Sans Serif"/>
              </a:rPr>
              <a:t>эмоционального</a:t>
            </a:r>
            <a:r>
              <a:rPr sz="1100" spc="-15" dirty="0">
                <a:latin typeface="Microsoft Sans Serif"/>
                <a:cs typeface="Microsoft Sans Serif"/>
              </a:rPr>
              <a:t> </a:t>
            </a:r>
            <a:r>
              <a:rPr sz="1100" spc="-5" dirty="0">
                <a:latin typeface="Microsoft Sans Serif"/>
                <a:cs typeface="Microsoft Sans Serif"/>
              </a:rPr>
              <a:t>выгорания</a:t>
            </a:r>
            <a:r>
              <a:rPr sz="1100" dirty="0">
                <a:latin typeface="Microsoft Sans Serif"/>
                <a:cs typeface="Microsoft Sans Serif"/>
              </a:rPr>
              <a:t> в</a:t>
            </a:r>
            <a:r>
              <a:rPr sz="1100" spc="5" dirty="0">
                <a:latin typeface="Microsoft Sans Serif"/>
                <a:cs typeface="Microsoft Sans Serif"/>
              </a:rPr>
              <a:t> </a:t>
            </a:r>
            <a:r>
              <a:rPr sz="1100" spc="-5" dirty="0">
                <a:latin typeface="Microsoft Sans Serif"/>
                <a:cs typeface="Microsoft Sans Serif"/>
              </a:rPr>
              <a:t>образовательной</a:t>
            </a:r>
            <a:r>
              <a:rPr sz="1100" spc="-20" dirty="0">
                <a:latin typeface="Microsoft Sans Serif"/>
                <a:cs typeface="Microsoft Sans Serif"/>
              </a:rPr>
              <a:t> </a:t>
            </a:r>
            <a:r>
              <a:rPr sz="1100" spc="-5" dirty="0">
                <a:latin typeface="Microsoft Sans Serif"/>
                <a:cs typeface="Microsoft Sans Serif"/>
              </a:rPr>
              <a:t>среде» </a:t>
            </a:r>
            <a:r>
              <a:rPr sz="1100" spc="-275" dirty="0">
                <a:latin typeface="Microsoft Sans Serif"/>
                <a:cs typeface="Microsoft Sans Serif"/>
              </a:rPr>
              <a:t> </a:t>
            </a:r>
            <a:r>
              <a:rPr sz="1100" spc="-10" dirty="0">
                <a:latin typeface="Microsoft Sans Serif"/>
                <a:cs typeface="Microsoft Sans Serif"/>
              </a:rPr>
              <a:t>Мини-тренинг</a:t>
            </a:r>
            <a:r>
              <a:rPr sz="1100" spc="10" dirty="0">
                <a:latin typeface="Microsoft Sans Serif"/>
                <a:cs typeface="Microsoft Sans Serif"/>
              </a:rPr>
              <a:t> </a:t>
            </a:r>
            <a:r>
              <a:rPr sz="1100" spc="-10" dirty="0">
                <a:latin typeface="Microsoft Sans Serif"/>
                <a:cs typeface="Microsoft Sans Serif"/>
              </a:rPr>
              <a:t>«Мы</a:t>
            </a:r>
            <a:r>
              <a:rPr sz="1100" spc="5" dirty="0">
                <a:latin typeface="Microsoft Sans Serif"/>
                <a:cs typeface="Microsoft Sans Serif"/>
              </a:rPr>
              <a:t> </a:t>
            </a:r>
            <a:r>
              <a:rPr sz="1100" spc="-5" dirty="0">
                <a:latin typeface="Microsoft Sans Serif"/>
                <a:cs typeface="Microsoft Sans Serif"/>
              </a:rPr>
              <a:t>единое</a:t>
            </a:r>
            <a:r>
              <a:rPr sz="1100" dirty="0">
                <a:latin typeface="Microsoft Sans Serif"/>
                <a:cs typeface="Microsoft Sans Serif"/>
              </a:rPr>
              <a:t> целое»</a:t>
            </a:r>
            <a:endParaRPr sz="1100">
              <a:latin typeface="Microsoft Sans Serif"/>
              <a:cs typeface="Microsoft Sans Serif"/>
            </a:endParaRPr>
          </a:p>
          <a:p>
            <a:pPr marL="12700">
              <a:lnSpc>
                <a:spcPct val="100000"/>
              </a:lnSpc>
            </a:pPr>
            <a:r>
              <a:rPr sz="1100" spc="-10" dirty="0">
                <a:latin typeface="Microsoft Sans Serif"/>
                <a:cs typeface="Microsoft Sans Serif"/>
              </a:rPr>
              <a:t>Арт-терапевтический</a:t>
            </a:r>
            <a:r>
              <a:rPr sz="1100" dirty="0">
                <a:latin typeface="Microsoft Sans Serif"/>
                <a:cs typeface="Microsoft Sans Serif"/>
              </a:rPr>
              <a:t> </a:t>
            </a:r>
            <a:r>
              <a:rPr sz="1100" spc="-10" dirty="0">
                <a:latin typeface="Microsoft Sans Serif"/>
                <a:cs typeface="Microsoft Sans Serif"/>
              </a:rPr>
              <a:t>тренинг</a:t>
            </a:r>
            <a:r>
              <a:rPr sz="1100" spc="25" dirty="0">
                <a:latin typeface="Microsoft Sans Serif"/>
                <a:cs typeface="Microsoft Sans Serif"/>
              </a:rPr>
              <a:t> </a:t>
            </a:r>
            <a:r>
              <a:rPr sz="1100" spc="5" dirty="0">
                <a:latin typeface="Microsoft Sans Serif"/>
                <a:cs typeface="Microsoft Sans Serif"/>
              </a:rPr>
              <a:t>для</a:t>
            </a:r>
            <a:r>
              <a:rPr sz="1100" dirty="0">
                <a:latin typeface="Microsoft Sans Serif"/>
                <a:cs typeface="Microsoft Sans Serif"/>
              </a:rPr>
              <a:t> </a:t>
            </a:r>
            <a:r>
              <a:rPr sz="1100" spc="-10" dirty="0">
                <a:latin typeface="Microsoft Sans Serif"/>
                <a:cs typeface="Microsoft Sans Serif"/>
              </a:rPr>
              <a:t>педагогов</a:t>
            </a:r>
            <a:r>
              <a:rPr sz="1100" spc="-5" dirty="0">
                <a:latin typeface="Microsoft Sans Serif"/>
                <a:cs typeface="Microsoft Sans Serif"/>
              </a:rPr>
              <a:t> «Мандала</a:t>
            </a:r>
            <a:r>
              <a:rPr sz="1100" spc="10" dirty="0">
                <a:latin typeface="Microsoft Sans Serif"/>
                <a:cs typeface="Microsoft Sans Serif"/>
              </a:rPr>
              <a:t> </a:t>
            </a:r>
            <a:r>
              <a:rPr sz="1100" spc="290" dirty="0">
                <a:latin typeface="Microsoft Sans Serif"/>
                <a:cs typeface="Microsoft Sans Serif"/>
              </a:rPr>
              <a:t>–</a:t>
            </a:r>
            <a:r>
              <a:rPr sz="1100" spc="15" dirty="0">
                <a:latin typeface="Microsoft Sans Serif"/>
                <a:cs typeface="Microsoft Sans Serif"/>
              </a:rPr>
              <a:t> </a:t>
            </a:r>
            <a:r>
              <a:rPr sz="1100" dirty="0">
                <a:latin typeface="Microsoft Sans Serif"/>
                <a:cs typeface="Microsoft Sans Serif"/>
              </a:rPr>
              <a:t>волшебный</a:t>
            </a:r>
            <a:r>
              <a:rPr sz="1100" spc="-10" dirty="0">
                <a:latin typeface="Microsoft Sans Serif"/>
                <a:cs typeface="Microsoft Sans Serif"/>
              </a:rPr>
              <a:t> </a:t>
            </a:r>
            <a:r>
              <a:rPr sz="1100" spc="-25" dirty="0">
                <a:latin typeface="Microsoft Sans Serif"/>
                <a:cs typeface="Microsoft Sans Serif"/>
              </a:rPr>
              <a:t>круг»</a:t>
            </a:r>
            <a:endParaRPr sz="1100">
              <a:latin typeface="Microsoft Sans Serif"/>
              <a:cs typeface="Microsoft Sans Serif"/>
            </a:endParaRPr>
          </a:p>
          <a:p>
            <a:pPr marL="12700">
              <a:lnSpc>
                <a:spcPct val="100000"/>
              </a:lnSpc>
            </a:pPr>
            <a:r>
              <a:rPr sz="1100" spc="-10" dirty="0">
                <a:latin typeface="Microsoft Sans Serif"/>
                <a:cs typeface="Microsoft Sans Serif"/>
              </a:rPr>
              <a:t>Арт-терапевтическое</a:t>
            </a:r>
            <a:r>
              <a:rPr sz="1100" dirty="0">
                <a:latin typeface="Microsoft Sans Serif"/>
                <a:cs typeface="Microsoft Sans Serif"/>
              </a:rPr>
              <a:t> </a:t>
            </a:r>
            <a:r>
              <a:rPr sz="1100" spc="-10" dirty="0">
                <a:latin typeface="Microsoft Sans Serif"/>
                <a:cs typeface="Microsoft Sans Serif"/>
              </a:rPr>
              <a:t>занятие</a:t>
            </a:r>
            <a:r>
              <a:rPr sz="1100" spc="20" dirty="0">
                <a:latin typeface="Microsoft Sans Serif"/>
                <a:cs typeface="Microsoft Sans Serif"/>
              </a:rPr>
              <a:t> </a:t>
            </a:r>
            <a:r>
              <a:rPr sz="1100" spc="5" dirty="0">
                <a:latin typeface="Microsoft Sans Serif"/>
                <a:cs typeface="Microsoft Sans Serif"/>
              </a:rPr>
              <a:t>для</a:t>
            </a:r>
            <a:r>
              <a:rPr sz="1100" spc="-5" dirty="0">
                <a:latin typeface="Microsoft Sans Serif"/>
                <a:cs typeface="Microsoft Sans Serif"/>
              </a:rPr>
              <a:t> </a:t>
            </a:r>
            <a:r>
              <a:rPr sz="1100" spc="-10" dirty="0">
                <a:latin typeface="Microsoft Sans Serif"/>
                <a:cs typeface="Microsoft Sans Serif"/>
              </a:rPr>
              <a:t>педагогов</a:t>
            </a:r>
            <a:r>
              <a:rPr sz="1100" spc="-5" dirty="0">
                <a:latin typeface="Microsoft Sans Serif"/>
                <a:cs typeface="Microsoft Sans Serif"/>
              </a:rPr>
              <a:t> </a:t>
            </a:r>
            <a:r>
              <a:rPr sz="1100" spc="-15" dirty="0">
                <a:latin typeface="Microsoft Sans Serif"/>
                <a:cs typeface="Microsoft Sans Serif"/>
              </a:rPr>
              <a:t>«Мандала-как</a:t>
            </a:r>
            <a:r>
              <a:rPr sz="1100" spc="10" dirty="0">
                <a:latin typeface="Microsoft Sans Serif"/>
                <a:cs typeface="Microsoft Sans Serif"/>
              </a:rPr>
              <a:t> </a:t>
            </a:r>
            <a:r>
              <a:rPr sz="1100" spc="-10" dirty="0">
                <a:latin typeface="Microsoft Sans Serif"/>
                <a:cs typeface="Microsoft Sans Serif"/>
              </a:rPr>
              <a:t>отражение</a:t>
            </a:r>
            <a:r>
              <a:rPr sz="1100" spc="5" dirty="0">
                <a:latin typeface="Microsoft Sans Serif"/>
                <a:cs typeface="Microsoft Sans Serif"/>
              </a:rPr>
              <a:t> </a:t>
            </a:r>
            <a:r>
              <a:rPr sz="1100" spc="-5" dirty="0">
                <a:latin typeface="Microsoft Sans Serif"/>
                <a:cs typeface="Microsoft Sans Serif"/>
              </a:rPr>
              <a:t>внутреннего</a:t>
            </a:r>
            <a:r>
              <a:rPr sz="1100" spc="30" dirty="0">
                <a:latin typeface="Microsoft Sans Serif"/>
                <a:cs typeface="Microsoft Sans Serif"/>
              </a:rPr>
              <a:t> </a:t>
            </a:r>
            <a:r>
              <a:rPr sz="1100" spc="-5" dirty="0">
                <a:latin typeface="Microsoft Sans Serif"/>
                <a:cs typeface="Microsoft Sans Serif"/>
              </a:rPr>
              <a:t>Я»</a:t>
            </a:r>
            <a:endParaRPr sz="1100">
              <a:latin typeface="Microsoft Sans Serif"/>
              <a:cs typeface="Microsoft Sans Serif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100" spc="-5" dirty="0">
                <a:latin typeface="Microsoft Sans Serif"/>
                <a:cs typeface="Microsoft Sans Serif"/>
              </a:rPr>
              <a:t>«Я» </a:t>
            </a:r>
            <a:r>
              <a:rPr sz="1100" dirty="0">
                <a:latin typeface="Microsoft Sans Serif"/>
                <a:cs typeface="Microsoft Sans Serif"/>
              </a:rPr>
              <a:t>или</a:t>
            </a:r>
            <a:r>
              <a:rPr sz="1100" spc="-25" dirty="0">
                <a:latin typeface="Microsoft Sans Serif"/>
                <a:cs typeface="Microsoft Sans Serif"/>
              </a:rPr>
              <a:t> </a:t>
            </a:r>
            <a:r>
              <a:rPr sz="1100" spc="-10" dirty="0">
                <a:latin typeface="Microsoft Sans Serif"/>
                <a:cs typeface="Microsoft Sans Serif"/>
              </a:rPr>
              <a:t>«МЫ»?</a:t>
            </a:r>
            <a:endParaRPr sz="1100">
              <a:latin typeface="Microsoft Sans Serif"/>
              <a:cs typeface="Microsoft Sans Serif"/>
            </a:endParaRPr>
          </a:p>
          <a:p>
            <a:pPr marL="12700" marR="5062220">
              <a:lnSpc>
                <a:spcPct val="100000"/>
              </a:lnSpc>
            </a:pPr>
            <a:r>
              <a:rPr sz="1100" spc="-5" dirty="0">
                <a:latin typeface="Microsoft Sans Serif"/>
                <a:cs typeface="Microsoft Sans Serif"/>
              </a:rPr>
              <a:t>Тренинг «Моѐ </a:t>
            </a:r>
            <a:r>
              <a:rPr sz="1100" spc="-10" dirty="0">
                <a:latin typeface="Microsoft Sans Serif"/>
                <a:cs typeface="Microsoft Sans Serif"/>
              </a:rPr>
              <a:t>спокойствие» </a:t>
            </a:r>
            <a:r>
              <a:rPr sz="1100" spc="-280" dirty="0">
                <a:latin typeface="Microsoft Sans Serif"/>
                <a:cs typeface="Microsoft Sans Serif"/>
              </a:rPr>
              <a:t> </a:t>
            </a:r>
            <a:r>
              <a:rPr sz="1100" spc="-10" dirty="0">
                <a:latin typeface="Microsoft Sans Serif"/>
                <a:cs typeface="Microsoft Sans Serif"/>
              </a:rPr>
              <a:t>Анкетирование</a:t>
            </a:r>
            <a:r>
              <a:rPr sz="1100" spc="5" dirty="0">
                <a:latin typeface="Microsoft Sans Serif"/>
                <a:cs typeface="Microsoft Sans Serif"/>
              </a:rPr>
              <a:t> </a:t>
            </a:r>
            <a:r>
              <a:rPr sz="1100" spc="-10" dirty="0">
                <a:latin typeface="Microsoft Sans Serif"/>
                <a:cs typeface="Microsoft Sans Serif"/>
              </a:rPr>
              <a:t>педагогов</a:t>
            </a:r>
            <a:endParaRPr sz="1100">
              <a:latin typeface="Microsoft Sans Serif"/>
              <a:cs typeface="Microsoft Sans Serif"/>
            </a:endParaRPr>
          </a:p>
          <a:p>
            <a:pPr marL="12700" marR="1275080">
              <a:lnSpc>
                <a:spcPct val="100000"/>
              </a:lnSpc>
            </a:pPr>
            <a:r>
              <a:rPr sz="1100" spc="-10" dirty="0">
                <a:latin typeface="Microsoft Sans Serif"/>
                <a:cs typeface="Microsoft Sans Serif"/>
              </a:rPr>
              <a:t>Психологический</a:t>
            </a:r>
            <a:r>
              <a:rPr sz="1100" dirty="0">
                <a:latin typeface="Microsoft Sans Serif"/>
                <a:cs typeface="Microsoft Sans Serif"/>
              </a:rPr>
              <a:t> </a:t>
            </a:r>
            <a:r>
              <a:rPr sz="1100" spc="-25" dirty="0">
                <a:latin typeface="Microsoft Sans Serif"/>
                <a:cs typeface="Microsoft Sans Serif"/>
              </a:rPr>
              <a:t>практикум</a:t>
            </a:r>
            <a:r>
              <a:rPr sz="1100" spc="55" dirty="0">
                <a:latin typeface="Microsoft Sans Serif"/>
                <a:cs typeface="Microsoft Sans Serif"/>
              </a:rPr>
              <a:t> </a:t>
            </a:r>
            <a:r>
              <a:rPr sz="1100" spc="5" dirty="0">
                <a:latin typeface="Microsoft Sans Serif"/>
                <a:cs typeface="Microsoft Sans Serif"/>
              </a:rPr>
              <a:t>для </a:t>
            </a:r>
            <a:r>
              <a:rPr sz="1100" spc="-10" dirty="0">
                <a:latin typeface="Microsoft Sans Serif"/>
                <a:cs typeface="Microsoft Sans Serif"/>
              </a:rPr>
              <a:t>педагогов </a:t>
            </a:r>
            <a:r>
              <a:rPr sz="1100" spc="-5" dirty="0">
                <a:latin typeface="Microsoft Sans Serif"/>
                <a:cs typeface="Microsoft Sans Serif"/>
              </a:rPr>
              <a:t>«Играя,</a:t>
            </a:r>
            <a:r>
              <a:rPr sz="1100" dirty="0">
                <a:latin typeface="Microsoft Sans Serif"/>
                <a:cs typeface="Microsoft Sans Serif"/>
              </a:rPr>
              <a:t> </a:t>
            </a:r>
            <a:r>
              <a:rPr sz="1100" spc="-15" dirty="0">
                <a:latin typeface="Microsoft Sans Serif"/>
                <a:cs typeface="Microsoft Sans Serif"/>
              </a:rPr>
              <a:t>укрепляем</a:t>
            </a:r>
            <a:r>
              <a:rPr sz="1100" spc="30" dirty="0">
                <a:latin typeface="Microsoft Sans Serif"/>
                <a:cs typeface="Microsoft Sans Serif"/>
              </a:rPr>
              <a:t> </a:t>
            </a:r>
            <a:r>
              <a:rPr sz="1100" spc="-15" dirty="0">
                <a:latin typeface="Microsoft Sans Serif"/>
                <a:cs typeface="Microsoft Sans Serif"/>
              </a:rPr>
              <a:t>психическое</a:t>
            </a:r>
            <a:r>
              <a:rPr sz="1100" spc="45" dirty="0">
                <a:latin typeface="Microsoft Sans Serif"/>
                <a:cs typeface="Microsoft Sans Serif"/>
              </a:rPr>
              <a:t> </a:t>
            </a:r>
            <a:r>
              <a:rPr sz="1100" spc="-10" dirty="0">
                <a:latin typeface="Microsoft Sans Serif"/>
                <a:cs typeface="Microsoft Sans Serif"/>
              </a:rPr>
              <a:t>здоровье» </a:t>
            </a:r>
            <a:r>
              <a:rPr sz="1100" spc="-280" dirty="0">
                <a:latin typeface="Microsoft Sans Serif"/>
                <a:cs typeface="Microsoft Sans Serif"/>
              </a:rPr>
              <a:t> </a:t>
            </a:r>
            <a:r>
              <a:rPr sz="1100" spc="-5" dirty="0">
                <a:latin typeface="Microsoft Sans Serif"/>
                <a:cs typeface="Microsoft Sans Serif"/>
              </a:rPr>
              <a:t>Встреча</a:t>
            </a:r>
            <a:r>
              <a:rPr sz="1100" spc="5" dirty="0">
                <a:latin typeface="Microsoft Sans Serif"/>
                <a:cs typeface="Microsoft Sans Serif"/>
              </a:rPr>
              <a:t> </a:t>
            </a:r>
            <a:r>
              <a:rPr sz="1100" dirty="0">
                <a:latin typeface="Microsoft Sans Serif"/>
                <a:cs typeface="Microsoft Sans Serif"/>
              </a:rPr>
              <a:t>с</a:t>
            </a:r>
            <a:r>
              <a:rPr sz="1100" spc="5" dirty="0">
                <a:latin typeface="Microsoft Sans Serif"/>
                <a:cs typeface="Microsoft Sans Serif"/>
              </a:rPr>
              <a:t> </a:t>
            </a:r>
            <a:r>
              <a:rPr sz="1100" spc="-10" dirty="0">
                <a:latin typeface="Microsoft Sans Serif"/>
                <a:cs typeface="Microsoft Sans Serif"/>
              </a:rPr>
              <a:t>педагогом-психологом</a:t>
            </a:r>
            <a:r>
              <a:rPr sz="1100" spc="-35" dirty="0">
                <a:latin typeface="Microsoft Sans Serif"/>
                <a:cs typeface="Microsoft Sans Serif"/>
              </a:rPr>
              <a:t> </a:t>
            </a:r>
            <a:r>
              <a:rPr sz="1100" spc="-20" dirty="0">
                <a:latin typeface="Microsoft Sans Serif"/>
                <a:cs typeface="Microsoft Sans Serif"/>
              </a:rPr>
              <a:t>«Давайте</a:t>
            </a:r>
            <a:r>
              <a:rPr sz="1100" spc="15" dirty="0">
                <a:latin typeface="Microsoft Sans Serif"/>
                <a:cs typeface="Microsoft Sans Serif"/>
              </a:rPr>
              <a:t> </a:t>
            </a:r>
            <a:r>
              <a:rPr sz="1100" spc="-5" dirty="0">
                <a:latin typeface="Microsoft Sans Serif"/>
                <a:cs typeface="Microsoft Sans Serif"/>
              </a:rPr>
              <a:t>беречь </a:t>
            </a:r>
            <a:r>
              <a:rPr sz="1100" dirty="0">
                <a:latin typeface="Microsoft Sans Serif"/>
                <a:cs typeface="Microsoft Sans Serif"/>
              </a:rPr>
              <a:t>себя!»</a:t>
            </a:r>
            <a:endParaRPr sz="1100">
              <a:latin typeface="Microsoft Sans Serif"/>
              <a:cs typeface="Microsoft Sans Serif"/>
            </a:endParaRPr>
          </a:p>
          <a:p>
            <a:pPr marL="12700" marR="1244600">
              <a:lnSpc>
                <a:spcPct val="100000"/>
              </a:lnSpc>
            </a:pPr>
            <a:r>
              <a:rPr sz="1100" spc="-5" dirty="0">
                <a:latin typeface="Microsoft Sans Serif"/>
                <a:cs typeface="Microsoft Sans Serif"/>
              </a:rPr>
              <a:t>Тренинг </a:t>
            </a:r>
            <a:r>
              <a:rPr sz="1100" spc="5" dirty="0">
                <a:latin typeface="Microsoft Sans Serif"/>
                <a:cs typeface="Microsoft Sans Serif"/>
              </a:rPr>
              <a:t>для </a:t>
            </a:r>
            <a:r>
              <a:rPr sz="1100" spc="-10" dirty="0">
                <a:latin typeface="Microsoft Sans Serif"/>
                <a:cs typeface="Microsoft Sans Serif"/>
              </a:rPr>
              <a:t>педагогов </a:t>
            </a:r>
            <a:r>
              <a:rPr sz="1100" spc="-25" dirty="0">
                <a:latin typeface="Microsoft Sans Serif"/>
                <a:cs typeface="Microsoft Sans Serif"/>
              </a:rPr>
              <a:t>«Дружный, </a:t>
            </a:r>
            <a:r>
              <a:rPr sz="1100" spc="-10" dirty="0">
                <a:latin typeface="Microsoft Sans Serif"/>
                <a:cs typeface="Microsoft Sans Serif"/>
              </a:rPr>
              <a:t>творческий, </a:t>
            </a:r>
            <a:r>
              <a:rPr sz="1100" spc="-5" dirty="0">
                <a:latin typeface="Microsoft Sans Serif"/>
                <a:cs typeface="Microsoft Sans Serif"/>
              </a:rPr>
              <a:t>работоспособный </a:t>
            </a:r>
            <a:r>
              <a:rPr sz="1100" spc="-15" dirty="0">
                <a:latin typeface="Microsoft Sans Serif"/>
                <a:cs typeface="Microsoft Sans Serif"/>
              </a:rPr>
              <a:t>коллектив </a:t>
            </a:r>
            <a:r>
              <a:rPr sz="1100" spc="290" dirty="0">
                <a:latin typeface="Microsoft Sans Serif"/>
                <a:cs typeface="Microsoft Sans Serif"/>
              </a:rPr>
              <a:t>– </a:t>
            </a:r>
            <a:r>
              <a:rPr sz="1100" dirty="0">
                <a:latin typeface="Microsoft Sans Serif"/>
                <a:cs typeface="Microsoft Sans Serif"/>
              </a:rPr>
              <a:t>это </a:t>
            </a:r>
            <a:r>
              <a:rPr sz="1100" spc="-10" dirty="0">
                <a:latin typeface="Microsoft Sans Serif"/>
                <a:cs typeface="Microsoft Sans Serif"/>
              </a:rPr>
              <a:t>мы!» </a:t>
            </a:r>
            <a:r>
              <a:rPr sz="1100" spc="-280" dirty="0">
                <a:latin typeface="Microsoft Sans Serif"/>
                <a:cs typeface="Microsoft Sans Serif"/>
              </a:rPr>
              <a:t> </a:t>
            </a:r>
            <a:r>
              <a:rPr sz="1100" spc="-10" dirty="0">
                <a:latin typeface="Microsoft Sans Serif"/>
                <a:cs typeface="Microsoft Sans Serif"/>
              </a:rPr>
              <a:t>Занятие</a:t>
            </a:r>
            <a:r>
              <a:rPr sz="1100" spc="-5" dirty="0">
                <a:latin typeface="Microsoft Sans Serif"/>
                <a:cs typeface="Microsoft Sans Serif"/>
              </a:rPr>
              <a:t> </a:t>
            </a:r>
            <a:r>
              <a:rPr sz="1100" spc="85" dirty="0">
                <a:latin typeface="Microsoft Sans Serif"/>
                <a:cs typeface="Microsoft Sans Serif"/>
              </a:rPr>
              <a:t>№</a:t>
            </a:r>
            <a:r>
              <a:rPr sz="1100" spc="-5" dirty="0">
                <a:latin typeface="Microsoft Sans Serif"/>
                <a:cs typeface="Microsoft Sans Serif"/>
              </a:rPr>
              <a:t> 1. </a:t>
            </a:r>
            <a:r>
              <a:rPr sz="1100" spc="-15" dirty="0">
                <a:latin typeface="Microsoft Sans Serif"/>
                <a:cs typeface="Microsoft Sans Serif"/>
              </a:rPr>
              <a:t>«Педагогический</a:t>
            </a:r>
            <a:r>
              <a:rPr sz="1100" spc="-25" dirty="0">
                <a:latin typeface="Microsoft Sans Serif"/>
                <a:cs typeface="Microsoft Sans Serif"/>
              </a:rPr>
              <a:t> </a:t>
            </a:r>
            <a:r>
              <a:rPr sz="1100" spc="-15" dirty="0">
                <a:latin typeface="Microsoft Sans Serif"/>
                <a:cs typeface="Microsoft Sans Serif"/>
              </a:rPr>
              <a:t>коллектив</a:t>
            </a:r>
            <a:r>
              <a:rPr sz="1100" spc="5" dirty="0">
                <a:latin typeface="Microsoft Sans Serif"/>
                <a:cs typeface="Microsoft Sans Serif"/>
              </a:rPr>
              <a:t> </a:t>
            </a:r>
            <a:r>
              <a:rPr sz="1100" spc="290" dirty="0">
                <a:latin typeface="Microsoft Sans Serif"/>
                <a:cs typeface="Microsoft Sans Serif"/>
              </a:rPr>
              <a:t>–</a:t>
            </a:r>
            <a:r>
              <a:rPr sz="1100" spc="5" dirty="0">
                <a:latin typeface="Microsoft Sans Serif"/>
                <a:cs typeface="Microsoft Sans Serif"/>
              </a:rPr>
              <a:t> </a:t>
            </a:r>
            <a:r>
              <a:rPr sz="1100" dirty="0">
                <a:latin typeface="Microsoft Sans Serif"/>
                <a:cs typeface="Microsoft Sans Serif"/>
              </a:rPr>
              <a:t>это </a:t>
            </a:r>
            <a:r>
              <a:rPr sz="1100" spc="-20" dirty="0">
                <a:latin typeface="Microsoft Sans Serif"/>
                <a:cs typeface="Microsoft Sans Serif"/>
              </a:rPr>
              <a:t>команда»</a:t>
            </a:r>
            <a:endParaRPr sz="1100">
              <a:latin typeface="Microsoft Sans Serif"/>
              <a:cs typeface="Microsoft Sans Serif"/>
            </a:endParaRPr>
          </a:p>
          <a:p>
            <a:pPr marL="12700" marR="4091304">
              <a:lnSpc>
                <a:spcPct val="100000"/>
              </a:lnSpc>
            </a:pPr>
            <a:r>
              <a:rPr sz="1100" spc="-10" dirty="0">
                <a:latin typeface="Microsoft Sans Serif"/>
                <a:cs typeface="Microsoft Sans Serif"/>
              </a:rPr>
              <a:t>Занятие </a:t>
            </a:r>
            <a:r>
              <a:rPr sz="1100" spc="85" dirty="0">
                <a:latin typeface="Microsoft Sans Serif"/>
                <a:cs typeface="Microsoft Sans Serif"/>
              </a:rPr>
              <a:t>№ </a:t>
            </a:r>
            <a:r>
              <a:rPr sz="1100" spc="-5" dirty="0">
                <a:latin typeface="Microsoft Sans Serif"/>
                <a:cs typeface="Microsoft Sans Serif"/>
              </a:rPr>
              <a:t>2. </a:t>
            </a:r>
            <a:r>
              <a:rPr sz="1100" spc="-10" dirty="0">
                <a:latin typeface="Microsoft Sans Serif"/>
                <a:cs typeface="Microsoft Sans Serif"/>
              </a:rPr>
              <a:t>«Мы </a:t>
            </a:r>
            <a:r>
              <a:rPr sz="1100" spc="-15" dirty="0">
                <a:latin typeface="Microsoft Sans Serif"/>
                <a:cs typeface="Microsoft Sans Serif"/>
              </a:rPr>
              <a:t>заслуживаем </a:t>
            </a:r>
            <a:r>
              <a:rPr sz="1100" spc="-5" dirty="0">
                <a:latin typeface="Microsoft Sans Serif"/>
                <a:cs typeface="Microsoft Sans Serif"/>
              </a:rPr>
              <a:t>лучшего!» </a:t>
            </a:r>
            <a:r>
              <a:rPr sz="1100" spc="-280" dirty="0">
                <a:latin typeface="Microsoft Sans Serif"/>
                <a:cs typeface="Microsoft Sans Serif"/>
              </a:rPr>
              <a:t> </a:t>
            </a:r>
            <a:r>
              <a:rPr sz="1100" spc="-10" dirty="0">
                <a:latin typeface="Microsoft Sans Serif"/>
                <a:cs typeface="Microsoft Sans Serif"/>
              </a:rPr>
              <a:t>Занятие </a:t>
            </a:r>
            <a:r>
              <a:rPr sz="1100" spc="85" dirty="0">
                <a:latin typeface="Microsoft Sans Serif"/>
                <a:cs typeface="Microsoft Sans Serif"/>
              </a:rPr>
              <a:t>№</a:t>
            </a:r>
            <a:r>
              <a:rPr sz="1100" spc="-5" dirty="0">
                <a:latin typeface="Microsoft Sans Serif"/>
                <a:cs typeface="Microsoft Sans Serif"/>
              </a:rPr>
              <a:t> 3. </a:t>
            </a:r>
            <a:r>
              <a:rPr sz="1100" spc="-15" dirty="0">
                <a:latin typeface="Microsoft Sans Serif"/>
                <a:cs typeface="Microsoft Sans Serif"/>
              </a:rPr>
              <a:t>«Снимаем</a:t>
            </a:r>
            <a:r>
              <a:rPr sz="1100" spc="20" dirty="0">
                <a:latin typeface="Microsoft Sans Serif"/>
                <a:cs typeface="Microsoft Sans Serif"/>
              </a:rPr>
              <a:t> </a:t>
            </a:r>
            <a:r>
              <a:rPr sz="1100" spc="-10" dirty="0">
                <a:latin typeface="Microsoft Sans Serif"/>
                <a:cs typeface="Microsoft Sans Serif"/>
              </a:rPr>
              <a:t>напряжение»</a:t>
            </a:r>
            <a:endParaRPr sz="1100">
              <a:latin typeface="Microsoft Sans Serif"/>
              <a:cs typeface="Microsoft Sans Serif"/>
            </a:endParaRPr>
          </a:p>
          <a:p>
            <a:pPr marL="12700">
              <a:lnSpc>
                <a:spcPct val="100000"/>
              </a:lnSpc>
            </a:pPr>
            <a:r>
              <a:rPr sz="1100" spc="-10" dirty="0">
                <a:latin typeface="Microsoft Sans Serif"/>
                <a:cs typeface="Microsoft Sans Serif"/>
              </a:rPr>
              <a:t>Занятие</a:t>
            </a:r>
            <a:r>
              <a:rPr sz="1100" spc="-5" dirty="0">
                <a:latin typeface="Microsoft Sans Serif"/>
                <a:cs typeface="Microsoft Sans Serif"/>
              </a:rPr>
              <a:t> </a:t>
            </a:r>
            <a:r>
              <a:rPr sz="1100" spc="-30" dirty="0">
                <a:latin typeface="Microsoft Sans Serif"/>
                <a:cs typeface="Microsoft Sans Serif"/>
              </a:rPr>
              <a:t>из</a:t>
            </a:r>
            <a:r>
              <a:rPr sz="1100" spc="5" dirty="0">
                <a:latin typeface="Microsoft Sans Serif"/>
                <a:cs typeface="Microsoft Sans Serif"/>
              </a:rPr>
              <a:t> </a:t>
            </a:r>
            <a:r>
              <a:rPr sz="1100" spc="-15" dirty="0">
                <a:latin typeface="Microsoft Sans Serif"/>
                <a:cs typeface="Microsoft Sans Serif"/>
              </a:rPr>
              <a:t>цикла</a:t>
            </a:r>
            <a:r>
              <a:rPr sz="1100" spc="-5" dirty="0">
                <a:latin typeface="Microsoft Sans Serif"/>
                <a:cs typeface="Microsoft Sans Serif"/>
              </a:rPr>
              <a:t> </a:t>
            </a:r>
            <a:r>
              <a:rPr sz="1100" spc="-15" dirty="0">
                <a:latin typeface="Microsoft Sans Serif"/>
                <a:cs typeface="Microsoft Sans Serif"/>
              </a:rPr>
              <a:t>«Формирование</a:t>
            </a:r>
            <a:r>
              <a:rPr sz="1100" spc="5" dirty="0">
                <a:latin typeface="Microsoft Sans Serif"/>
                <a:cs typeface="Microsoft Sans Serif"/>
              </a:rPr>
              <a:t> </a:t>
            </a:r>
            <a:r>
              <a:rPr sz="1100" spc="-5" dirty="0">
                <a:latin typeface="Microsoft Sans Serif"/>
                <a:cs typeface="Microsoft Sans Serif"/>
              </a:rPr>
              <a:t>сплоченности</a:t>
            </a:r>
            <a:r>
              <a:rPr sz="1100" spc="-10" dirty="0">
                <a:latin typeface="Microsoft Sans Serif"/>
                <a:cs typeface="Microsoft Sans Serif"/>
              </a:rPr>
              <a:t> </a:t>
            </a:r>
            <a:r>
              <a:rPr sz="1100" spc="-15" dirty="0">
                <a:latin typeface="Microsoft Sans Serif"/>
                <a:cs typeface="Microsoft Sans Serif"/>
              </a:rPr>
              <a:t>коллектива</a:t>
            </a:r>
            <a:r>
              <a:rPr sz="1100" spc="5" dirty="0">
                <a:latin typeface="Microsoft Sans Serif"/>
                <a:cs typeface="Microsoft Sans Serif"/>
              </a:rPr>
              <a:t> </a:t>
            </a:r>
            <a:r>
              <a:rPr sz="1100" spc="-15" dirty="0">
                <a:latin typeface="Microsoft Sans Serif"/>
                <a:cs typeface="Microsoft Sans Serif"/>
              </a:rPr>
              <a:t>детского</a:t>
            </a:r>
            <a:r>
              <a:rPr sz="1100" dirty="0">
                <a:latin typeface="Microsoft Sans Serif"/>
                <a:cs typeface="Microsoft Sans Serif"/>
              </a:rPr>
              <a:t> сада»</a:t>
            </a:r>
            <a:endParaRPr sz="1100">
              <a:latin typeface="Microsoft Sans Serif"/>
              <a:cs typeface="Microsoft Sans Serif"/>
            </a:endParaRPr>
          </a:p>
          <a:p>
            <a:pPr marL="12700">
              <a:lnSpc>
                <a:spcPct val="100000"/>
              </a:lnSpc>
            </a:pPr>
            <a:r>
              <a:rPr sz="1100" spc="-10" dirty="0">
                <a:latin typeface="Microsoft Sans Serif"/>
                <a:cs typeface="Microsoft Sans Serif"/>
              </a:rPr>
              <a:t>«Психологический</a:t>
            </a:r>
            <a:r>
              <a:rPr sz="1100" spc="-5" dirty="0">
                <a:latin typeface="Microsoft Sans Serif"/>
                <a:cs typeface="Microsoft Sans Serif"/>
              </a:rPr>
              <a:t> </a:t>
            </a:r>
            <a:r>
              <a:rPr sz="1100" spc="-20" dirty="0">
                <a:latin typeface="Microsoft Sans Serif"/>
                <a:cs typeface="Microsoft Sans Serif"/>
              </a:rPr>
              <a:t>квест</a:t>
            </a:r>
            <a:r>
              <a:rPr sz="1100" spc="20" dirty="0">
                <a:latin typeface="Microsoft Sans Serif"/>
                <a:cs typeface="Microsoft Sans Serif"/>
              </a:rPr>
              <a:t> </a:t>
            </a:r>
            <a:r>
              <a:rPr sz="1100" spc="5" dirty="0">
                <a:latin typeface="Microsoft Sans Serif"/>
                <a:cs typeface="Microsoft Sans Serif"/>
              </a:rPr>
              <a:t>для</a:t>
            </a:r>
            <a:r>
              <a:rPr sz="1100" spc="-15" dirty="0">
                <a:latin typeface="Microsoft Sans Serif"/>
                <a:cs typeface="Microsoft Sans Serif"/>
              </a:rPr>
              <a:t> </a:t>
            </a:r>
            <a:r>
              <a:rPr sz="1100" spc="-10" dirty="0">
                <a:latin typeface="Microsoft Sans Serif"/>
                <a:cs typeface="Microsoft Sans Serif"/>
              </a:rPr>
              <a:t>педагогов</a:t>
            </a:r>
            <a:r>
              <a:rPr sz="1100" spc="-20" dirty="0">
                <a:latin typeface="Microsoft Sans Serif"/>
                <a:cs typeface="Microsoft Sans Serif"/>
              </a:rPr>
              <a:t> </a:t>
            </a:r>
            <a:r>
              <a:rPr sz="1100" spc="-10" dirty="0">
                <a:latin typeface="Microsoft Sans Serif"/>
                <a:cs typeface="Microsoft Sans Serif"/>
              </a:rPr>
              <a:t>«Вместе</a:t>
            </a:r>
            <a:r>
              <a:rPr sz="1100" spc="10" dirty="0">
                <a:latin typeface="Microsoft Sans Serif"/>
                <a:cs typeface="Microsoft Sans Serif"/>
              </a:rPr>
              <a:t> </a:t>
            </a:r>
            <a:r>
              <a:rPr sz="1100" spc="-15" dirty="0">
                <a:latin typeface="Microsoft Sans Serif"/>
                <a:cs typeface="Microsoft Sans Serif"/>
              </a:rPr>
              <a:t>мы</a:t>
            </a:r>
            <a:r>
              <a:rPr sz="1100" spc="15" dirty="0">
                <a:latin typeface="Microsoft Sans Serif"/>
                <a:cs typeface="Microsoft Sans Serif"/>
              </a:rPr>
              <a:t> </a:t>
            </a:r>
            <a:r>
              <a:rPr sz="1100" dirty="0">
                <a:latin typeface="Microsoft Sans Serif"/>
                <a:cs typeface="Microsoft Sans Serif"/>
              </a:rPr>
              <a:t>сила!»</a:t>
            </a:r>
            <a:endParaRPr sz="1100">
              <a:latin typeface="Microsoft Sans Serif"/>
              <a:cs typeface="Microsoft Sans Serif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228600" y="133351"/>
            <a:ext cx="6629400" cy="1061829"/>
          </a:xfrm>
        </p:spPr>
        <p:txBody>
          <a:bodyPr/>
          <a:lstStyle/>
          <a:p>
            <a:pPr algn="ctr"/>
            <a:r>
              <a:rPr lang="ru-RU" sz="1400" spc="-5" dirty="0" smtClean="0"/>
              <a:t>Организация </a:t>
            </a:r>
            <a:r>
              <a:rPr lang="ru-RU" sz="1400" dirty="0" smtClean="0"/>
              <a:t>и </a:t>
            </a:r>
            <a:r>
              <a:rPr lang="ru-RU" sz="1400" spc="-5" dirty="0" smtClean="0"/>
              <a:t>проведение мер</a:t>
            </a:r>
            <a:r>
              <a:rPr lang="ru-RU" sz="1400" spc="-20" dirty="0" smtClean="0"/>
              <a:t>о</a:t>
            </a:r>
            <a:r>
              <a:rPr lang="ru-RU" sz="1400" spc="5" dirty="0" smtClean="0"/>
              <a:t>п</a:t>
            </a:r>
            <a:r>
              <a:rPr lang="ru-RU" sz="1400" dirty="0" smtClean="0"/>
              <a:t>рия</a:t>
            </a:r>
            <a:r>
              <a:rPr lang="ru-RU" sz="1400" spc="-15" dirty="0" smtClean="0"/>
              <a:t>т</a:t>
            </a:r>
            <a:r>
              <a:rPr lang="ru-RU" sz="1400" dirty="0" smtClean="0"/>
              <a:t>ий, </a:t>
            </a:r>
            <a:r>
              <a:rPr lang="ru-RU" sz="1400" spc="-10" dirty="0" smtClean="0"/>
              <a:t>н</a:t>
            </a:r>
            <a:r>
              <a:rPr lang="ru-RU" sz="1400" spc="-5" dirty="0" smtClean="0"/>
              <a:t>а</a:t>
            </a:r>
            <a:r>
              <a:rPr lang="ru-RU" sz="1400" spc="5" dirty="0" smtClean="0"/>
              <a:t>п</a:t>
            </a:r>
            <a:r>
              <a:rPr lang="ru-RU" sz="1400" spc="-20" dirty="0" smtClean="0"/>
              <a:t>р</a:t>
            </a:r>
            <a:r>
              <a:rPr lang="ru-RU" sz="1400" spc="-5" dirty="0" smtClean="0"/>
              <a:t>а</a:t>
            </a:r>
            <a:r>
              <a:rPr lang="ru-RU" sz="1400" spc="-20" dirty="0" smtClean="0"/>
              <a:t>в</a:t>
            </a:r>
            <a:r>
              <a:rPr lang="ru-RU" sz="1400" spc="-30" dirty="0" smtClean="0"/>
              <a:t>л</a:t>
            </a:r>
            <a:r>
              <a:rPr lang="ru-RU" sz="1400" spc="-5" dirty="0" smtClean="0"/>
              <a:t>е</a:t>
            </a:r>
            <a:r>
              <a:rPr lang="ru-RU" sz="1400" spc="5" dirty="0" smtClean="0"/>
              <a:t>нн</a:t>
            </a:r>
            <a:r>
              <a:rPr lang="ru-RU" sz="1400" spc="-10" dirty="0" smtClean="0"/>
              <a:t>ы</a:t>
            </a:r>
            <a:r>
              <a:rPr lang="ru-RU" sz="1400" dirty="0" smtClean="0"/>
              <a:t>х </a:t>
            </a:r>
            <a:r>
              <a:rPr lang="ru-RU" sz="1400" spc="-10" dirty="0" smtClean="0"/>
              <a:t>на формирование</a:t>
            </a:r>
            <a:r>
              <a:rPr lang="ru-RU" sz="1400" spc="-5" dirty="0" smtClean="0"/>
              <a:t> </a:t>
            </a:r>
            <a:r>
              <a:rPr lang="ru-RU" sz="1400" dirty="0" smtClean="0"/>
              <a:t>в</a:t>
            </a:r>
            <a:r>
              <a:rPr lang="ru-RU" sz="1400" spc="5" dirty="0" smtClean="0"/>
              <a:t> </a:t>
            </a:r>
            <a:r>
              <a:rPr lang="ru-RU" sz="1400" spc="-10" dirty="0" smtClean="0"/>
              <a:t>образовательной</a:t>
            </a:r>
            <a:r>
              <a:rPr lang="ru-RU" sz="1400" spc="-5" dirty="0" smtClean="0"/>
              <a:t> организации</a:t>
            </a:r>
            <a:r>
              <a:rPr lang="ru-RU" sz="1400" dirty="0" smtClean="0"/>
              <a:t> </a:t>
            </a:r>
            <a:r>
              <a:rPr lang="ru-RU" sz="1400" spc="-15" dirty="0" smtClean="0"/>
              <a:t>необходимого </a:t>
            </a:r>
            <a:r>
              <a:rPr lang="ru-RU" sz="1400" spc="-10" dirty="0" smtClean="0"/>
              <a:t> </a:t>
            </a:r>
            <a:r>
              <a:rPr lang="ru-RU" sz="1400" spc="-15" dirty="0" smtClean="0"/>
              <a:t>психологического</a:t>
            </a:r>
            <a:r>
              <a:rPr lang="ru-RU" sz="1400" spc="-10" dirty="0" smtClean="0"/>
              <a:t> </a:t>
            </a:r>
            <a:r>
              <a:rPr lang="ru-RU" sz="1400" spc="-5" dirty="0" smtClean="0"/>
              <a:t>климата</a:t>
            </a:r>
            <a:r>
              <a:rPr lang="ru-RU" sz="1400" dirty="0" smtClean="0"/>
              <a:t> </a:t>
            </a:r>
            <a:r>
              <a:rPr lang="ru-RU" sz="1400" spc="-5" dirty="0" smtClean="0"/>
              <a:t>для</a:t>
            </a:r>
            <a:r>
              <a:rPr lang="ru-RU" sz="1400" dirty="0" smtClean="0"/>
              <a:t> </a:t>
            </a:r>
            <a:r>
              <a:rPr lang="ru-RU" sz="1400" spc="-10" dirty="0" smtClean="0"/>
              <a:t>сохранения</a:t>
            </a:r>
            <a:r>
              <a:rPr lang="ru-RU" sz="1400" spc="-5" dirty="0" smtClean="0"/>
              <a:t> </a:t>
            </a:r>
            <a:r>
              <a:rPr lang="ru-RU" sz="1400" dirty="0" smtClean="0"/>
              <a:t>и</a:t>
            </a:r>
            <a:r>
              <a:rPr lang="ru-RU" sz="1400" spc="5" dirty="0" smtClean="0"/>
              <a:t> </a:t>
            </a:r>
            <a:r>
              <a:rPr lang="ru-RU" sz="1400" spc="-5" dirty="0" smtClean="0"/>
              <a:t>(или)</a:t>
            </a:r>
            <a:r>
              <a:rPr lang="ru-RU" sz="1400" dirty="0" smtClean="0"/>
              <a:t> </a:t>
            </a:r>
            <a:r>
              <a:rPr lang="ru-RU" sz="1400" spc="-10" dirty="0" smtClean="0"/>
              <a:t>восстановления </a:t>
            </a:r>
            <a:r>
              <a:rPr lang="ru-RU" sz="1400" spc="-5" dirty="0" smtClean="0"/>
              <a:t> </a:t>
            </a:r>
            <a:r>
              <a:rPr lang="ru-RU" sz="1400" spc="-10" dirty="0" smtClean="0"/>
              <a:t>психологического</a:t>
            </a:r>
            <a:r>
              <a:rPr lang="ru-RU" sz="1400" spc="-80" dirty="0" smtClean="0"/>
              <a:t> </a:t>
            </a:r>
            <a:r>
              <a:rPr lang="ru-RU" sz="1400" spc="-5" dirty="0" smtClean="0"/>
              <a:t>здоровья</a:t>
            </a:r>
            <a:r>
              <a:rPr lang="ru-RU" sz="1400" spc="-35" dirty="0" smtClean="0"/>
              <a:t> </a:t>
            </a:r>
            <a:r>
              <a:rPr lang="ru-RU" sz="1400" spc="-10" dirty="0" smtClean="0"/>
              <a:t>детей</a:t>
            </a:r>
            <a:r>
              <a:rPr lang="ru-RU" sz="1400" spc="-15" dirty="0" smtClean="0"/>
              <a:t> </a:t>
            </a:r>
            <a:r>
              <a:rPr lang="ru-RU" sz="1400" spc="-10" dirty="0" smtClean="0"/>
              <a:t>ветеранов</a:t>
            </a:r>
            <a:r>
              <a:rPr lang="ru-RU" sz="1400" spc="-25" dirty="0" smtClean="0"/>
              <a:t> </a:t>
            </a:r>
            <a:r>
              <a:rPr lang="ru-RU" sz="1400" spc="-5" dirty="0" smtClean="0"/>
              <a:t>(участников)</a:t>
            </a:r>
            <a:r>
              <a:rPr lang="ru-RU" sz="1400" spc="-15" dirty="0" smtClean="0"/>
              <a:t> СВО</a:t>
            </a:r>
            <a:r>
              <a:rPr lang="ru-RU" sz="1200" dirty="0" smtClean="0"/>
              <a:t/>
            </a:r>
            <a:br>
              <a:rPr lang="ru-RU" sz="1200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47268" y="217119"/>
            <a:ext cx="8110932" cy="65851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ctr">
              <a:spcBef>
                <a:spcPts val="105"/>
              </a:spcBef>
            </a:pPr>
            <a:r>
              <a:rPr lang="ru-RU" sz="1400" b="1" spc="-5" dirty="0" smtClean="0">
                <a:latin typeface="Arial"/>
                <a:cs typeface="Arial"/>
              </a:rPr>
              <a:t>Организация </a:t>
            </a:r>
            <a:r>
              <a:rPr lang="ru-RU" sz="1400" b="1" dirty="0" smtClean="0">
                <a:latin typeface="Arial"/>
                <a:cs typeface="Arial"/>
              </a:rPr>
              <a:t>и </a:t>
            </a:r>
            <a:r>
              <a:rPr lang="ru-RU" sz="1400" b="1" spc="-5" dirty="0" smtClean="0">
                <a:latin typeface="Arial"/>
                <a:cs typeface="Arial"/>
              </a:rPr>
              <a:t>проведение мер</a:t>
            </a:r>
            <a:r>
              <a:rPr lang="ru-RU" sz="1400" b="1" spc="-20" dirty="0" smtClean="0">
                <a:latin typeface="Arial"/>
                <a:cs typeface="Arial"/>
              </a:rPr>
              <a:t>о</a:t>
            </a:r>
            <a:r>
              <a:rPr lang="ru-RU" sz="1400" b="1" spc="5" dirty="0" smtClean="0">
                <a:latin typeface="Arial"/>
                <a:cs typeface="Arial"/>
              </a:rPr>
              <a:t>п</a:t>
            </a:r>
            <a:r>
              <a:rPr lang="ru-RU" sz="1400" b="1" dirty="0" smtClean="0">
                <a:latin typeface="Arial"/>
                <a:cs typeface="Arial"/>
              </a:rPr>
              <a:t>рия</a:t>
            </a:r>
            <a:r>
              <a:rPr lang="ru-RU" sz="1400" b="1" spc="-15" dirty="0" smtClean="0">
                <a:latin typeface="Arial"/>
                <a:cs typeface="Arial"/>
              </a:rPr>
              <a:t>т</a:t>
            </a:r>
            <a:r>
              <a:rPr lang="ru-RU" sz="1400" b="1" dirty="0" smtClean="0">
                <a:latin typeface="Arial"/>
                <a:cs typeface="Arial"/>
              </a:rPr>
              <a:t>ий, </a:t>
            </a:r>
            <a:r>
              <a:rPr lang="ru-RU" sz="1400" b="1" spc="-10" dirty="0" smtClean="0">
                <a:latin typeface="Arial"/>
                <a:cs typeface="Arial"/>
              </a:rPr>
              <a:t>н</a:t>
            </a:r>
            <a:r>
              <a:rPr lang="ru-RU" sz="1400" b="1" spc="-5" dirty="0" smtClean="0">
                <a:latin typeface="Arial"/>
                <a:cs typeface="Arial"/>
              </a:rPr>
              <a:t>а</a:t>
            </a:r>
            <a:r>
              <a:rPr lang="ru-RU" sz="1400" b="1" spc="5" dirty="0" smtClean="0">
                <a:latin typeface="Arial"/>
                <a:cs typeface="Arial"/>
              </a:rPr>
              <a:t>п</a:t>
            </a:r>
            <a:r>
              <a:rPr lang="ru-RU" sz="1400" b="1" spc="-20" dirty="0" smtClean="0">
                <a:latin typeface="Arial"/>
                <a:cs typeface="Arial"/>
              </a:rPr>
              <a:t>р</a:t>
            </a:r>
            <a:r>
              <a:rPr lang="ru-RU" sz="1400" b="1" spc="-5" dirty="0" smtClean="0">
                <a:latin typeface="Arial"/>
                <a:cs typeface="Arial"/>
              </a:rPr>
              <a:t>а</a:t>
            </a:r>
            <a:r>
              <a:rPr lang="ru-RU" sz="1400" b="1" spc="-20" dirty="0" smtClean="0">
                <a:latin typeface="Arial"/>
                <a:cs typeface="Arial"/>
              </a:rPr>
              <a:t>в</a:t>
            </a:r>
            <a:r>
              <a:rPr lang="ru-RU" sz="1400" b="1" spc="-30" dirty="0" smtClean="0">
                <a:latin typeface="Arial"/>
                <a:cs typeface="Arial"/>
              </a:rPr>
              <a:t>л</a:t>
            </a:r>
            <a:r>
              <a:rPr lang="ru-RU" sz="1400" b="1" spc="-5" dirty="0" smtClean="0">
                <a:latin typeface="Arial"/>
                <a:cs typeface="Arial"/>
              </a:rPr>
              <a:t>е</a:t>
            </a:r>
            <a:r>
              <a:rPr lang="ru-RU" sz="1400" b="1" spc="5" dirty="0" smtClean="0">
                <a:latin typeface="Arial"/>
                <a:cs typeface="Arial"/>
              </a:rPr>
              <a:t>нн</a:t>
            </a:r>
            <a:r>
              <a:rPr lang="ru-RU" sz="1400" b="1" spc="-10" dirty="0" smtClean="0">
                <a:latin typeface="Arial"/>
                <a:cs typeface="Arial"/>
              </a:rPr>
              <a:t>ы</a:t>
            </a:r>
            <a:r>
              <a:rPr lang="ru-RU" sz="1400" b="1" dirty="0" smtClean="0">
                <a:latin typeface="Arial"/>
                <a:cs typeface="Arial"/>
              </a:rPr>
              <a:t>х </a:t>
            </a:r>
            <a:r>
              <a:rPr lang="ru-RU" sz="1400" b="1" spc="-10" dirty="0" smtClean="0">
                <a:latin typeface="Arial"/>
                <a:cs typeface="Arial"/>
              </a:rPr>
              <a:t>на формирование</a:t>
            </a:r>
            <a:r>
              <a:rPr lang="ru-RU" sz="1400" b="1" spc="-5" dirty="0" smtClean="0">
                <a:latin typeface="Arial"/>
                <a:cs typeface="Arial"/>
              </a:rPr>
              <a:t> </a:t>
            </a:r>
            <a:r>
              <a:rPr lang="ru-RU" sz="1400" b="1" dirty="0" smtClean="0">
                <a:latin typeface="Arial"/>
                <a:cs typeface="Arial"/>
              </a:rPr>
              <a:t>в</a:t>
            </a:r>
            <a:r>
              <a:rPr lang="ru-RU" sz="1400" b="1" spc="5" dirty="0" smtClean="0">
                <a:latin typeface="Arial"/>
                <a:cs typeface="Arial"/>
              </a:rPr>
              <a:t> </a:t>
            </a:r>
            <a:r>
              <a:rPr lang="ru-RU" sz="1400" b="1" spc="-10" dirty="0" smtClean="0">
                <a:latin typeface="Arial"/>
                <a:cs typeface="Arial"/>
              </a:rPr>
              <a:t>образовательной</a:t>
            </a:r>
            <a:r>
              <a:rPr lang="ru-RU" sz="1400" b="1" spc="-5" dirty="0" smtClean="0">
                <a:latin typeface="Arial"/>
                <a:cs typeface="Arial"/>
              </a:rPr>
              <a:t> организации</a:t>
            </a:r>
            <a:r>
              <a:rPr lang="ru-RU" sz="1400" b="1" dirty="0" smtClean="0">
                <a:latin typeface="Arial"/>
                <a:cs typeface="Arial"/>
              </a:rPr>
              <a:t> </a:t>
            </a:r>
            <a:r>
              <a:rPr lang="ru-RU" sz="1400" b="1" spc="-15" dirty="0" smtClean="0">
                <a:latin typeface="Arial"/>
                <a:cs typeface="Arial"/>
              </a:rPr>
              <a:t>необходимого </a:t>
            </a:r>
            <a:r>
              <a:rPr lang="ru-RU" sz="1400" b="1" spc="-10" dirty="0" smtClean="0">
                <a:latin typeface="Arial"/>
                <a:cs typeface="Arial"/>
              </a:rPr>
              <a:t> </a:t>
            </a:r>
            <a:r>
              <a:rPr lang="ru-RU" sz="1400" b="1" spc="-15" dirty="0" smtClean="0">
                <a:latin typeface="Arial"/>
                <a:cs typeface="Arial"/>
              </a:rPr>
              <a:t>психологического</a:t>
            </a:r>
            <a:r>
              <a:rPr lang="ru-RU" sz="1400" b="1" spc="-10" dirty="0" smtClean="0">
                <a:latin typeface="Arial"/>
                <a:cs typeface="Arial"/>
              </a:rPr>
              <a:t> </a:t>
            </a:r>
            <a:r>
              <a:rPr lang="ru-RU" sz="1400" b="1" spc="-5" dirty="0" smtClean="0">
                <a:latin typeface="Arial"/>
                <a:cs typeface="Arial"/>
              </a:rPr>
              <a:t>климата</a:t>
            </a:r>
            <a:r>
              <a:rPr lang="ru-RU" sz="1400" b="1" dirty="0" smtClean="0">
                <a:latin typeface="Arial"/>
                <a:cs typeface="Arial"/>
              </a:rPr>
              <a:t> </a:t>
            </a:r>
            <a:r>
              <a:rPr lang="ru-RU" sz="1400" b="1" spc="-5" dirty="0" smtClean="0">
                <a:latin typeface="Arial"/>
                <a:cs typeface="Arial"/>
              </a:rPr>
              <a:t>для</a:t>
            </a:r>
            <a:r>
              <a:rPr lang="ru-RU" sz="1400" b="1" dirty="0" smtClean="0">
                <a:latin typeface="Arial"/>
                <a:cs typeface="Arial"/>
              </a:rPr>
              <a:t> </a:t>
            </a:r>
            <a:r>
              <a:rPr lang="ru-RU" sz="1400" b="1" spc="-10" dirty="0" smtClean="0">
                <a:latin typeface="Arial"/>
                <a:cs typeface="Arial"/>
              </a:rPr>
              <a:t>сохранения</a:t>
            </a:r>
            <a:r>
              <a:rPr lang="ru-RU" sz="1400" b="1" spc="-5" dirty="0" smtClean="0">
                <a:latin typeface="Arial"/>
                <a:cs typeface="Arial"/>
              </a:rPr>
              <a:t> </a:t>
            </a:r>
            <a:r>
              <a:rPr lang="ru-RU" sz="1400" b="1" dirty="0" smtClean="0">
                <a:latin typeface="Arial"/>
                <a:cs typeface="Arial"/>
              </a:rPr>
              <a:t>и</a:t>
            </a:r>
            <a:r>
              <a:rPr lang="ru-RU" sz="1400" b="1" spc="5" dirty="0" smtClean="0">
                <a:latin typeface="Arial"/>
                <a:cs typeface="Arial"/>
              </a:rPr>
              <a:t> </a:t>
            </a:r>
            <a:r>
              <a:rPr lang="ru-RU" sz="1400" b="1" spc="-5" dirty="0" smtClean="0">
                <a:latin typeface="Arial"/>
                <a:cs typeface="Arial"/>
              </a:rPr>
              <a:t>(или)</a:t>
            </a:r>
            <a:r>
              <a:rPr lang="ru-RU" sz="1400" b="1" dirty="0" smtClean="0">
                <a:latin typeface="Arial"/>
                <a:cs typeface="Arial"/>
              </a:rPr>
              <a:t> </a:t>
            </a:r>
            <a:r>
              <a:rPr lang="ru-RU" sz="1400" b="1" spc="-10" dirty="0" smtClean="0">
                <a:latin typeface="Arial"/>
                <a:cs typeface="Arial"/>
              </a:rPr>
              <a:t>восстановления </a:t>
            </a:r>
            <a:r>
              <a:rPr lang="ru-RU" sz="1400" b="1" spc="-5" dirty="0" smtClean="0">
                <a:latin typeface="Arial"/>
                <a:cs typeface="Arial"/>
              </a:rPr>
              <a:t> </a:t>
            </a:r>
            <a:r>
              <a:rPr lang="ru-RU" sz="1400" b="1" spc="-10" dirty="0" smtClean="0">
                <a:latin typeface="Arial"/>
                <a:cs typeface="Arial"/>
              </a:rPr>
              <a:t>психологического</a:t>
            </a:r>
            <a:r>
              <a:rPr lang="ru-RU" sz="1400" b="1" spc="-80" dirty="0" smtClean="0">
                <a:latin typeface="Arial"/>
                <a:cs typeface="Arial"/>
              </a:rPr>
              <a:t> </a:t>
            </a:r>
            <a:r>
              <a:rPr lang="ru-RU" sz="1400" b="1" spc="-5" dirty="0" smtClean="0">
                <a:latin typeface="Arial"/>
                <a:cs typeface="Arial"/>
              </a:rPr>
              <a:t>здоровья</a:t>
            </a:r>
            <a:r>
              <a:rPr lang="ru-RU" sz="1400" b="1" spc="-35" dirty="0" smtClean="0">
                <a:latin typeface="Arial"/>
                <a:cs typeface="Arial"/>
              </a:rPr>
              <a:t> </a:t>
            </a:r>
            <a:r>
              <a:rPr lang="ru-RU" sz="1400" b="1" spc="-10" dirty="0" smtClean="0">
                <a:latin typeface="Arial"/>
                <a:cs typeface="Arial"/>
              </a:rPr>
              <a:t>детей</a:t>
            </a:r>
            <a:r>
              <a:rPr lang="ru-RU" sz="1400" b="1" spc="-15" dirty="0" smtClean="0">
                <a:latin typeface="Arial"/>
                <a:cs typeface="Arial"/>
              </a:rPr>
              <a:t> </a:t>
            </a:r>
            <a:r>
              <a:rPr lang="ru-RU" sz="1400" b="1" spc="-10" dirty="0" smtClean="0">
                <a:latin typeface="Arial"/>
                <a:cs typeface="Arial"/>
              </a:rPr>
              <a:t>ветеранов</a:t>
            </a:r>
            <a:r>
              <a:rPr lang="ru-RU" sz="1400" b="1" spc="-25" dirty="0" smtClean="0">
                <a:latin typeface="Arial"/>
                <a:cs typeface="Arial"/>
              </a:rPr>
              <a:t> </a:t>
            </a:r>
            <a:r>
              <a:rPr lang="ru-RU" sz="1400" b="1" spc="-5" dirty="0" smtClean="0">
                <a:latin typeface="Arial"/>
                <a:cs typeface="Arial"/>
              </a:rPr>
              <a:t>(участников)</a:t>
            </a:r>
            <a:r>
              <a:rPr lang="ru-RU" sz="1400" b="1" spc="-15" dirty="0" smtClean="0">
                <a:latin typeface="Arial"/>
                <a:cs typeface="Arial"/>
              </a:rPr>
              <a:t> СВО</a:t>
            </a:r>
            <a:endParaRPr lang="ru-RU" sz="1400" dirty="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04800" y="742950"/>
            <a:ext cx="8153400" cy="1150443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494915" marR="961390" indent="-526415">
              <a:lnSpc>
                <a:spcPct val="114999"/>
              </a:lnSpc>
              <a:spcBef>
                <a:spcPts val="1095"/>
              </a:spcBef>
            </a:pPr>
            <a:endParaRPr lang="ru-RU" sz="1400" b="1" spc="-10" dirty="0" smtClean="0">
              <a:solidFill>
                <a:srgbClr val="C00000"/>
              </a:solidFill>
              <a:latin typeface="Arial"/>
              <a:cs typeface="Arial"/>
            </a:endParaRPr>
          </a:p>
          <a:p>
            <a:pPr marL="2494915" marR="961390" indent="-526415">
              <a:lnSpc>
                <a:spcPct val="114999"/>
              </a:lnSpc>
              <a:spcBef>
                <a:spcPts val="1095"/>
              </a:spcBef>
            </a:pPr>
            <a:r>
              <a:rPr sz="1400" b="1" spc="-10" smtClean="0">
                <a:solidFill>
                  <a:srgbClr val="C00000"/>
                </a:solidFill>
                <a:latin typeface="Arial"/>
                <a:cs typeface="Arial"/>
              </a:rPr>
              <a:t>Социально-психологический </a:t>
            </a:r>
            <a:r>
              <a:rPr sz="1400" b="1" spc="-5" dirty="0">
                <a:solidFill>
                  <a:srgbClr val="C00000"/>
                </a:solidFill>
                <a:latin typeface="Arial"/>
                <a:cs typeface="Arial"/>
              </a:rPr>
              <a:t>климат </a:t>
            </a:r>
            <a:r>
              <a:rPr sz="1400" b="1" dirty="0">
                <a:solidFill>
                  <a:srgbClr val="C00000"/>
                </a:solidFill>
                <a:latin typeface="Arial"/>
                <a:cs typeface="Arial"/>
              </a:rPr>
              <a:t>в </a:t>
            </a:r>
            <a:r>
              <a:rPr sz="1400" b="1" spc="-5" dirty="0">
                <a:solidFill>
                  <a:srgbClr val="C00000"/>
                </a:solidFill>
                <a:latin typeface="Arial"/>
                <a:cs typeface="Arial"/>
              </a:rPr>
              <a:t>классе/группе </a:t>
            </a:r>
            <a:r>
              <a:rPr sz="1400" b="1" dirty="0">
                <a:solidFill>
                  <a:srgbClr val="C00000"/>
                </a:solidFill>
                <a:latin typeface="Arial"/>
                <a:cs typeface="Arial"/>
              </a:rPr>
              <a:t>- </a:t>
            </a:r>
            <a:r>
              <a:rPr sz="1400" b="1" spc="-37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400" b="1" spc="-15" dirty="0">
                <a:solidFill>
                  <a:srgbClr val="C00000"/>
                </a:solidFill>
                <a:latin typeface="Arial"/>
                <a:cs typeface="Arial"/>
              </a:rPr>
              <a:t>состояние</a:t>
            </a:r>
            <a:r>
              <a:rPr sz="1400" b="1" spc="-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400" b="1" spc="-15" dirty="0">
                <a:solidFill>
                  <a:srgbClr val="C00000"/>
                </a:solidFill>
                <a:latin typeface="Arial"/>
                <a:cs typeface="Arial"/>
              </a:rPr>
              <a:t>группового</a:t>
            </a:r>
            <a:r>
              <a:rPr sz="1400" b="1" spc="2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400" b="1" i="1" spc="-5" dirty="0">
                <a:solidFill>
                  <a:srgbClr val="C00000"/>
                </a:solidFill>
                <a:latin typeface="Arial"/>
                <a:cs typeface="Arial"/>
              </a:rPr>
              <a:t>сознания</a:t>
            </a:r>
            <a:r>
              <a:rPr sz="1400" b="1" i="1" spc="-4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400" b="1" i="1" dirty="0">
                <a:solidFill>
                  <a:srgbClr val="C00000"/>
                </a:solidFill>
                <a:latin typeface="Arial"/>
                <a:cs typeface="Arial"/>
              </a:rPr>
              <a:t>и</a:t>
            </a:r>
            <a:r>
              <a:rPr sz="1400" b="1" i="1" spc="-1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400" b="1" i="1" spc="-5" dirty="0">
                <a:solidFill>
                  <a:srgbClr val="C00000"/>
                </a:solidFill>
                <a:latin typeface="Arial"/>
                <a:cs typeface="Arial"/>
              </a:rPr>
              <a:t>поведения</a:t>
            </a:r>
            <a:r>
              <a:rPr sz="1400" b="1" spc="-5" dirty="0">
                <a:solidFill>
                  <a:srgbClr val="C00000"/>
                </a:solidFill>
                <a:latin typeface="Arial"/>
                <a:cs typeface="Arial"/>
              </a:rPr>
              <a:t>,</a:t>
            </a:r>
            <a:endParaRPr sz="1400">
              <a:latin typeface="Arial"/>
              <a:cs typeface="Arial"/>
            </a:endParaRPr>
          </a:p>
          <a:p>
            <a:pPr marL="1299845">
              <a:lnSpc>
                <a:spcPct val="100000"/>
              </a:lnSpc>
              <a:spcBef>
                <a:spcPts val="254"/>
              </a:spcBef>
            </a:pPr>
            <a:r>
              <a:rPr sz="1400" b="1" spc="-5" dirty="0">
                <a:solidFill>
                  <a:srgbClr val="C00000"/>
                </a:solidFill>
                <a:latin typeface="Arial"/>
                <a:cs typeface="Arial"/>
              </a:rPr>
              <a:t>выражающееся</a:t>
            </a:r>
            <a:r>
              <a:rPr sz="1400" b="1" spc="-4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C00000"/>
                </a:solidFill>
                <a:latin typeface="Arial"/>
                <a:cs typeface="Arial"/>
              </a:rPr>
              <a:t>в </a:t>
            </a:r>
            <a:r>
              <a:rPr sz="1400" b="1" spc="-10" dirty="0">
                <a:solidFill>
                  <a:srgbClr val="C00000"/>
                </a:solidFill>
                <a:latin typeface="Arial"/>
                <a:cs typeface="Arial"/>
              </a:rPr>
              <a:t>отношениях</a:t>
            </a:r>
            <a:r>
              <a:rPr sz="1400" b="1" spc="-2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400" b="1" spc="-10" dirty="0">
                <a:solidFill>
                  <a:srgbClr val="C00000"/>
                </a:solidFill>
                <a:latin typeface="Arial"/>
                <a:cs typeface="Arial"/>
              </a:rPr>
              <a:t>обучающихся</a:t>
            </a:r>
            <a:r>
              <a:rPr sz="1400" b="1" spc="2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400" b="1" spc="-20" dirty="0">
                <a:solidFill>
                  <a:srgbClr val="C00000"/>
                </a:solidFill>
                <a:latin typeface="Arial"/>
                <a:cs typeface="Arial"/>
              </a:rPr>
              <a:t>друг</a:t>
            </a:r>
            <a:r>
              <a:rPr sz="1400" b="1" spc="3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C00000"/>
                </a:solidFill>
                <a:latin typeface="Arial"/>
                <a:cs typeface="Arial"/>
              </a:rPr>
              <a:t>с</a:t>
            </a:r>
            <a:r>
              <a:rPr sz="1400" b="1" spc="-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400" b="1" spc="-25" dirty="0">
                <a:solidFill>
                  <a:srgbClr val="C00000"/>
                </a:solidFill>
                <a:latin typeface="Arial"/>
                <a:cs typeface="Arial"/>
              </a:rPr>
              <a:t>другом</a:t>
            </a:r>
            <a:r>
              <a:rPr sz="1400" b="1" spc="5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C00000"/>
                </a:solidFill>
                <a:latin typeface="Arial"/>
                <a:cs typeface="Arial"/>
              </a:rPr>
              <a:t>и</a:t>
            </a:r>
            <a:r>
              <a:rPr sz="1400" b="1" spc="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C00000"/>
                </a:solidFill>
                <a:latin typeface="Arial"/>
                <a:cs typeface="Arial"/>
              </a:rPr>
              <a:t>педагогами</a:t>
            </a:r>
            <a:endParaRPr sz="1400">
              <a:latin typeface="Arial"/>
              <a:cs typeface="Arial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2670048" y="1955926"/>
            <a:ext cx="4012565" cy="886460"/>
            <a:chOff x="2670048" y="1955926"/>
            <a:chExt cx="4012565" cy="886460"/>
          </a:xfrm>
        </p:grpSpPr>
        <p:sp>
          <p:nvSpPr>
            <p:cNvPr id="8" name="object 8"/>
            <p:cNvSpPr/>
            <p:nvPr/>
          </p:nvSpPr>
          <p:spPr>
            <a:xfrm>
              <a:off x="2682748" y="1968626"/>
              <a:ext cx="3987165" cy="861060"/>
            </a:xfrm>
            <a:custGeom>
              <a:avLst/>
              <a:gdLst/>
              <a:ahLst/>
              <a:cxnLst/>
              <a:rect l="l" t="t" r="r" b="b"/>
              <a:pathLst>
                <a:path w="3987165" h="861060">
                  <a:moveTo>
                    <a:pt x="2990215" y="0"/>
                  </a:moveTo>
                  <a:lnTo>
                    <a:pt x="996696" y="0"/>
                  </a:lnTo>
                  <a:lnTo>
                    <a:pt x="996696" y="313690"/>
                  </a:lnTo>
                  <a:lnTo>
                    <a:pt x="0" y="313690"/>
                  </a:lnTo>
                  <a:lnTo>
                    <a:pt x="1993518" y="860679"/>
                  </a:lnTo>
                  <a:lnTo>
                    <a:pt x="3987037" y="313690"/>
                  </a:lnTo>
                  <a:lnTo>
                    <a:pt x="2990215" y="313690"/>
                  </a:lnTo>
                  <a:lnTo>
                    <a:pt x="2990215" y="0"/>
                  </a:lnTo>
                  <a:close/>
                </a:path>
              </a:pathLst>
            </a:custGeom>
            <a:solidFill>
              <a:srgbClr val="FF0000"/>
            </a:solidFill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txBody>
            <a:bodyPr wrap="square" lIns="0" tIns="0" rIns="0" bIns="0" rtlCol="0"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endParaRPr b="1" spc="5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  <p:sp>
          <p:nvSpPr>
            <p:cNvPr id="9" name="object 9"/>
            <p:cNvSpPr/>
            <p:nvPr/>
          </p:nvSpPr>
          <p:spPr>
            <a:xfrm>
              <a:off x="2682748" y="1968626"/>
              <a:ext cx="3987165" cy="861060"/>
            </a:xfrm>
            <a:custGeom>
              <a:avLst/>
              <a:gdLst/>
              <a:ahLst/>
              <a:cxnLst/>
              <a:rect l="l" t="t" r="r" b="b"/>
              <a:pathLst>
                <a:path w="3987165" h="861060">
                  <a:moveTo>
                    <a:pt x="0" y="313690"/>
                  </a:moveTo>
                  <a:lnTo>
                    <a:pt x="996696" y="313690"/>
                  </a:lnTo>
                  <a:lnTo>
                    <a:pt x="996696" y="0"/>
                  </a:lnTo>
                  <a:lnTo>
                    <a:pt x="2990215" y="0"/>
                  </a:lnTo>
                  <a:lnTo>
                    <a:pt x="2990215" y="313690"/>
                  </a:lnTo>
                  <a:lnTo>
                    <a:pt x="3987037" y="313690"/>
                  </a:lnTo>
                  <a:lnTo>
                    <a:pt x="1993518" y="860679"/>
                  </a:lnTo>
                  <a:lnTo>
                    <a:pt x="0" y="313690"/>
                  </a:lnTo>
                  <a:close/>
                </a:path>
              </a:pathLst>
            </a:custGeom>
            <a:ln w="25400">
              <a:solidFill>
                <a:srgbClr val="C00000"/>
              </a:solidFill>
            </a:ln>
          </p:spPr>
          <p:txBody>
            <a:bodyPr wrap="square" lIns="0" tIns="0" rIns="0" bIns="0" rtlCol="0"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endParaRPr b="1" spc="5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</p:grpSp>
      <p:sp>
        <p:nvSpPr>
          <p:cNvPr id="10" name="object 10"/>
          <p:cNvSpPr txBox="1"/>
          <p:nvPr/>
        </p:nvSpPr>
        <p:spPr>
          <a:xfrm>
            <a:off x="6755765" y="2705557"/>
            <a:ext cx="1915160" cy="462915"/>
          </a:xfrm>
          <a:prstGeom prst="rect">
            <a:avLst/>
          </a:prstGeom>
          <a:solidFill>
            <a:srgbClr val="009587"/>
          </a:solidFill>
          <a:ln w="25400">
            <a:solidFill>
              <a:srgbClr val="006C6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0" tIns="0" rIns="0" bIns="0" rtlCol="0">
            <a:spAutoFit/>
          </a:bodyPr>
          <a:lstStyle/>
          <a:p>
            <a:pPr marL="770890" marR="310515" indent="-268605">
              <a:lnSpc>
                <a:spcPct val="114999"/>
              </a:lnSpc>
            </a:pPr>
            <a:r>
              <a:rPr sz="1200" b="1" dirty="0">
                <a:latin typeface="Arial"/>
                <a:cs typeface="Arial"/>
              </a:rPr>
              <a:t>об</a:t>
            </a:r>
            <a:r>
              <a:rPr sz="1200" b="1" spc="-20" dirty="0">
                <a:latin typeface="Arial"/>
                <a:cs typeface="Arial"/>
              </a:rPr>
              <a:t>щ</a:t>
            </a:r>
            <a:r>
              <a:rPr sz="1200" b="1" spc="-10" dirty="0">
                <a:latin typeface="Arial"/>
                <a:cs typeface="Arial"/>
              </a:rPr>
              <a:t>е</a:t>
            </a:r>
            <a:r>
              <a:rPr sz="1200" b="1" dirty="0">
                <a:latin typeface="Arial"/>
                <a:cs typeface="Arial"/>
              </a:rPr>
              <a:t>с</a:t>
            </a:r>
            <a:r>
              <a:rPr sz="1200" b="1" spc="-15" dirty="0">
                <a:latin typeface="Arial"/>
                <a:cs typeface="Arial"/>
              </a:rPr>
              <a:t>т</a:t>
            </a:r>
            <a:r>
              <a:rPr sz="1200" b="1" spc="-20" dirty="0">
                <a:latin typeface="Arial"/>
                <a:cs typeface="Arial"/>
              </a:rPr>
              <a:t>в</a:t>
            </a:r>
            <a:r>
              <a:rPr sz="1200" b="1" dirty="0">
                <a:latin typeface="Arial"/>
                <a:cs typeface="Arial"/>
              </a:rPr>
              <a:t>е</a:t>
            </a:r>
            <a:r>
              <a:rPr sz="1200" b="1" spc="-5" dirty="0">
                <a:latin typeface="Arial"/>
                <a:cs typeface="Arial"/>
              </a:rPr>
              <a:t>нн</a:t>
            </a:r>
            <a:r>
              <a:rPr sz="1200" b="1" dirty="0">
                <a:latin typeface="Arial"/>
                <a:cs typeface="Arial"/>
              </a:rPr>
              <a:t>ое  </a:t>
            </a:r>
            <a:r>
              <a:rPr sz="1200" b="1" spc="-10" dirty="0">
                <a:latin typeface="Arial"/>
                <a:cs typeface="Arial"/>
              </a:rPr>
              <a:t>мнение</a:t>
            </a:r>
            <a:endParaRPr sz="12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810000" y="3105150"/>
            <a:ext cx="1915160" cy="462915"/>
          </a:xfrm>
          <a:prstGeom prst="rect">
            <a:avLst/>
          </a:prstGeom>
          <a:solidFill>
            <a:srgbClr val="009587"/>
          </a:solidFill>
          <a:ln w="25400">
            <a:solidFill>
              <a:srgbClr val="006C6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0" tIns="635" rIns="0" bIns="0" rtlCol="0">
            <a:spAutoFit/>
          </a:bodyPr>
          <a:lstStyle/>
          <a:p>
            <a:pPr marL="634365" marR="243204" indent="-201295">
              <a:lnSpc>
                <a:spcPct val="114999"/>
              </a:lnSpc>
              <a:spcBef>
                <a:spcPts val="5"/>
              </a:spcBef>
            </a:pPr>
            <a:r>
              <a:rPr sz="1200" b="1" spc="-15" dirty="0">
                <a:latin typeface="Arial"/>
                <a:cs typeface="Arial"/>
              </a:rPr>
              <a:t>м</a:t>
            </a:r>
            <a:r>
              <a:rPr sz="1200" b="1" spc="-10" dirty="0">
                <a:latin typeface="Arial"/>
                <a:cs typeface="Arial"/>
              </a:rPr>
              <a:t>е</a:t>
            </a:r>
            <a:r>
              <a:rPr sz="1200" b="1" spc="10" dirty="0">
                <a:latin typeface="Arial"/>
                <a:cs typeface="Arial"/>
              </a:rPr>
              <a:t>ж</a:t>
            </a:r>
            <a:r>
              <a:rPr sz="1200" b="1" dirty="0">
                <a:latin typeface="Arial"/>
                <a:cs typeface="Arial"/>
              </a:rPr>
              <a:t>л</a:t>
            </a:r>
            <a:r>
              <a:rPr sz="1200" b="1" spc="-10" dirty="0">
                <a:latin typeface="Arial"/>
                <a:cs typeface="Arial"/>
              </a:rPr>
              <a:t>и</a:t>
            </a:r>
            <a:r>
              <a:rPr sz="1200" b="1" dirty="0">
                <a:latin typeface="Arial"/>
                <a:cs typeface="Arial"/>
              </a:rPr>
              <a:t>ч</a:t>
            </a:r>
            <a:r>
              <a:rPr sz="1200" b="1" spc="-10" dirty="0">
                <a:latin typeface="Arial"/>
                <a:cs typeface="Arial"/>
              </a:rPr>
              <a:t>н</a:t>
            </a:r>
            <a:r>
              <a:rPr sz="1200" b="1" spc="-15" dirty="0">
                <a:latin typeface="Arial"/>
                <a:cs typeface="Arial"/>
              </a:rPr>
              <a:t>о</a:t>
            </a:r>
            <a:r>
              <a:rPr sz="1200" b="1" dirty="0">
                <a:latin typeface="Arial"/>
                <a:cs typeface="Arial"/>
              </a:rPr>
              <a:t>с</a:t>
            </a:r>
            <a:r>
              <a:rPr sz="1200" b="1" spc="-15" dirty="0">
                <a:latin typeface="Arial"/>
                <a:cs typeface="Arial"/>
              </a:rPr>
              <a:t>т</a:t>
            </a:r>
            <a:r>
              <a:rPr sz="1200" b="1" spc="-5" dirty="0">
                <a:latin typeface="Arial"/>
                <a:cs typeface="Arial"/>
              </a:rPr>
              <a:t>ны</a:t>
            </a:r>
            <a:r>
              <a:rPr sz="1200" b="1" dirty="0">
                <a:latin typeface="Arial"/>
                <a:cs typeface="Arial"/>
              </a:rPr>
              <a:t>е  </a:t>
            </a:r>
            <a:r>
              <a:rPr sz="1200" b="1" spc="-10" dirty="0">
                <a:latin typeface="Arial"/>
                <a:cs typeface="Arial"/>
              </a:rPr>
              <a:t>отношения</a:t>
            </a:r>
            <a:endParaRPr sz="12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90105" y="2705557"/>
            <a:ext cx="1915160" cy="462915"/>
          </a:xfrm>
          <a:prstGeom prst="rect">
            <a:avLst/>
          </a:prstGeom>
          <a:solidFill>
            <a:srgbClr val="009587"/>
          </a:solidFill>
          <a:ln w="25400">
            <a:solidFill>
              <a:srgbClr val="006C6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0" tIns="0" rIns="0" bIns="0" rtlCol="0">
            <a:spAutoFit/>
          </a:bodyPr>
          <a:lstStyle/>
          <a:p>
            <a:pPr marL="405130" marR="213360" indent="115570">
              <a:lnSpc>
                <a:spcPct val="114999"/>
              </a:lnSpc>
            </a:pPr>
            <a:r>
              <a:rPr sz="1200" b="1" spc="-10" dirty="0">
                <a:latin typeface="Arial"/>
                <a:cs typeface="Arial"/>
              </a:rPr>
              <a:t>нравственное </a:t>
            </a:r>
            <a:r>
              <a:rPr sz="1200" b="1" spc="-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с</a:t>
            </a:r>
            <a:r>
              <a:rPr sz="1200" b="1" spc="-15" dirty="0">
                <a:latin typeface="Arial"/>
                <a:cs typeface="Arial"/>
              </a:rPr>
              <a:t>о</a:t>
            </a:r>
            <a:r>
              <a:rPr sz="1200" b="1" spc="-5" dirty="0">
                <a:latin typeface="Arial"/>
                <a:cs typeface="Arial"/>
              </a:rPr>
              <a:t>зн</a:t>
            </a:r>
            <a:r>
              <a:rPr sz="1200" b="1" dirty="0">
                <a:latin typeface="Arial"/>
                <a:cs typeface="Arial"/>
              </a:rPr>
              <a:t>а</a:t>
            </a:r>
            <a:r>
              <a:rPr sz="1200" b="1" spc="-5" dirty="0">
                <a:latin typeface="Arial"/>
                <a:cs typeface="Arial"/>
              </a:rPr>
              <a:t>н</a:t>
            </a:r>
            <a:r>
              <a:rPr sz="1200" b="1" spc="-10" dirty="0">
                <a:latin typeface="Arial"/>
                <a:cs typeface="Arial"/>
              </a:rPr>
              <a:t>и</a:t>
            </a:r>
            <a:r>
              <a:rPr sz="1200" b="1" dirty="0">
                <a:latin typeface="Arial"/>
                <a:cs typeface="Arial"/>
              </a:rPr>
              <a:t>е</a:t>
            </a:r>
            <a:r>
              <a:rPr sz="1200" b="1" spc="-2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г</a:t>
            </a:r>
            <a:r>
              <a:rPr sz="1200" b="1" spc="-10" dirty="0">
                <a:latin typeface="Arial"/>
                <a:cs typeface="Arial"/>
              </a:rPr>
              <a:t>р</a:t>
            </a:r>
            <a:r>
              <a:rPr sz="1200" b="1" spc="-35" dirty="0">
                <a:latin typeface="Arial"/>
                <a:cs typeface="Arial"/>
              </a:rPr>
              <a:t>у</a:t>
            </a:r>
            <a:r>
              <a:rPr sz="1200" b="1" spc="-5" dirty="0">
                <a:latin typeface="Arial"/>
                <a:cs typeface="Arial"/>
              </a:rPr>
              <a:t>пп</a:t>
            </a:r>
            <a:r>
              <a:rPr sz="1200" b="1" dirty="0">
                <a:latin typeface="Arial"/>
                <a:cs typeface="Arial"/>
              </a:rPr>
              <a:t>ы</a:t>
            </a:r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/>
          <p:nvPr/>
        </p:nvSpPr>
        <p:spPr>
          <a:xfrm>
            <a:off x="447090" y="1165733"/>
            <a:ext cx="6445250" cy="635"/>
          </a:xfrm>
          <a:custGeom>
            <a:avLst/>
            <a:gdLst/>
            <a:ahLst/>
            <a:cxnLst/>
            <a:rect l="l" t="t" r="r" b="b"/>
            <a:pathLst>
              <a:path w="6445250" h="634">
                <a:moveTo>
                  <a:pt x="0" y="0"/>
                </a:moveTo>
                <a:lnTo>
                  <a:pt x="6445072" y="253"/>
                </a:lnTo>
              </a:path>
            </a:pathLst>
          </a:custGeom>
          <a:ln w="19050">
            <a:solidFill>
              <a:srgbClr val="4480C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6" name="object 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577581" y="220624"/>
            <a:ext cx="1020965" cy="945362"/>
          </a:xfrm>
          <a:prstGeom prst="rect">
            <a:avLst/>
          </a:prstGeom>
        </p:spPr>
      </p:pic>
      <p:sp>
        <p:nvSpPr>
          <p:cNvPr id="7" name="object 7"/>
          <p:cNvSpPr txBox="1"/>
          <p:nvPr/>
        </p:nvSpPr>
        <p:spPr>
          <a:xfrm>
            <a:off x="498449" y="1194943"/>
            <a:ext cx="8311515" cy="371538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1106170">
              <a:lnSpc>
                <a:spcPct val="100000"/>
              </a:lnSpc>
              <a:spcBef>
                <a:spcPts val="105"/>
              </a:spcBef>
            </a:pPr>
            <a:r>
              <a:rPr sz="1100" spc="-15" dirty="0">
                <a:latin typeface="Microsoft Sans Serif"/>
                <a:cs typeface="Microsoft Sans Serif"/>
              </a:rPr>
              <a:t>Круглый</a:t>
            </a:r>
            <a:r>
              <a:rPr sz="1100" spc="-20" dirty="0">
                <a:latin typeface="Microsoft Sans Serif"/>
                <a:cs typeface="Microsoft Sans Serif"/>
              </a:rPr>
              <a:t> </a:t>
            </a:r>
            <a:r>
              <a:rPr sz="1100" dirty="0">
                <a:latin typeface="Microsoft Sans Serif"/>
                <a:cs typeface="Microsoft Sans Serif"/>
              </a:rPr>
              <a:t>стол</a:t>
            </a:r>
            <a:r>
              <a:rPr sz="1100" spc="5" dirty="0">
                <a:latin typeface="Microsoft Sans Serif"/>
                <a:cs typeface="Microsoft Sans Serif"/>
              </a:rPr>
              <a:t> для</a:t>
            </a:r>
            <a:r>
              <a:rPr sz="1100" spc="-5" dirty="0">
                <a:latin typeface="Microsoft Sans Serif"/>
                <a:cs typeface="Microsoft Sans Serif"/>
              </a:rPr>
              <a:t> </a:t>
            </a:r>
            <a:r>
              <a:rPr sz="1100" spc="-10" dirty="0">
                <a:latin typeface="Microsoft Sans Serif"/>
                <a:cs typeface="Microsoft Sans Serif"/>
              </a:rPr>
              <a:t>педагогов </a:t>
            </a:r>
            <a:r>
              <a:rPr sz="1100" spc="-5" dirty="0">
                <a:latin typeface="Microsoft Sans Serif"/>
                <a:cs typeface="Microsoft Sans Serif"/>
              </a:rPr>
              <a:t>«Эмоциональное</a:t>
            </a:r>
            <a:r>
              <a:rPr sz="1100" dirty="0">
                <a:latin typeface="Microsoft Sans Serif"/>
                <a:cs typeface="Microsoft Sans Serif"/>
              </a:rPr>
              <a:t> </a:t>
            </a:r>
            <a:r>
              <a:rPr sz="1100" spc="-5" dirty="0">
                <a:latin typeface="Microsoft Sans Serif"/>
                <a:cs typeface="Microsoft Sans Serif"/>
              </a:rPr>
              <a:t>«выгорание» </a:t>
            </a:r>
            <a:r>
              <a:rPr sz="1100" spc="-10" dirty="0">
                <a:latin typeface="Microsoft Sans Serif"/>
                <a:cs typeface="Microsoft Sans Serif"/>
              </a:rPr>
              <a:t>педагога:</a:t>
            </a:r>
            <a:r>
              <a:rPr sz="1100" spc="-20" dirty="0">
                <a:latin typeface="Microsoft Sans Serif"/>
                <a:cs typeface="Microsoft Sans Serif"/>
              </a:rPr>
              <a:t> </a:t>
            </a:r>
            <a:r>
              <a:rPr sz="1100" spc="-5" dirty="0">
                <a:latin typeface="Microsoft Sans Serif"/>
                <a:cs typeface="Microsoft Sans Serif"/>
              </a:rPr>
              <a:t>причины,</a:t>
            </a:r>
            <a:r>
              <a:rPr sz="1100" spc="10" dirty="0">
                <a:latin typeface="Microsoft Sans Serif"/>
                <a:cs typeface="Microsoft Sans Serif"/>
              </a:rPr>
              <a:t> </a:t>
            </a:r>
            <a:r>
              <a:rPr sz="1100" spc="-5" dirty="0">
                <a:latin typeface="Microsoft Sans Serif"/>
                <a:cs typeface="Microsoft Sans Serif"/>
              </a:rPr>
              <a:t>пути</a:t>
            </a:r>
            <a:r>
              <a:rPr sz="1100" spc="10" dirty="0">
                <a:latin typeface="Microsoft Sans Serif"/>
                <a:cs typeface="Microsoft Sans Serif"/>
              </a:rPr>
              <a:t> </a:t>
            </a:r>
            <a:r>
              <a:rPr sz="1100" spc="-5" dirty="0">
                <a:latin typeface="Microsoft Sans Serif"/>
                <a:cs typeface="Microsoft Sans Serif"/>
              </a:rPr>
              <a:t>решения,</a:t>
            </a:r>
            <a:r>
              <a:rPr sz="1100" spc="10" dirty="0">
                <a:latin typeface="Microsoft Sans Serif"/>
                <a:cs typeface="Microsoft Sans Serif"/>
              </a:rPr>
              <a:t> </a:t>
            </a:r>
            <a:r>
              <a:rPr sz="1100" spc="-15" dirty="0">
                <a:latin typeface="Microsoft Sans Serif"/>
                <a:cs typeface="Microsoft Sans Serif"/>
              </a:rPr>
              <a:t>профилактика» </a:t>
            </a:r>
            <a:r>
              <a:rPr sz="1100" spc="-10" dirty="0">
                <a:latin typeface="Microsoft Sans Serif"/>
                <a:cs typeface="Microsoft Sans Serif"/>
              </a:rPr>
              <a:t> </a:t>
            </a:r>
            <a:r>
              <a:rPr sz="1100" spc="-5" dirty="0">
                <a:latin typeface="Microsoft Sans Serif"/>
                <a:cs typeface="Microsoft Sans Serif"/>
              </a:rPr>
              <a:t>Тренинг</a:t>
            </a:r>
            <a:r>
              <a:rPr sz="1100" dirty="0">
                <a:latin typeface="Microsoft Sans Serif"/>
                <a:cs typeface="Microsoft Sans Serif"/>
              </a:rPr>
              <a:t> </a:t>
            </a:r>
            <a:r>
              <a:rPr sz="1100" spc="5" dirty="0">
                <a:latin typeface="Microsoft Sans Serif"/>
                <a:cs typeface="Microsoft Sans Serif"/>
              </a:rPr>
              <a:t>для</a:t>
            </a:r>
            <a:r>
              <a:rPr sz="1100" spc="-15" dirty="0">
                <a:latin typeface="Microsoft Sans Serif"/>
                <a:cs typeface="Microsoft Sans Serif"/>
              </a:rPr>
              <a:t> </a:t>
            </a:r>
            <a:r>
              <a:rPr sz="1100" spc="-10" dirty="0">
                <a:latin typeface="Microsoft Sans Serif"/>
                <a:cs typeface="Microsoft Sans Serif"/>
              </a:rPr>
              <a:t>педагогов</a:t>
            </a:r>
            <a:r>
              <a:rPr sz="1100" spc="-20" dirty="0">
                <a:latin typeface="Microsoft Sans Serif"/>
                <a:cs typeface="Microsoft Sans Serif"/>
              </a:rPr>
              <a:t> </a:t>
            </a:r>
            <a:r>
              <a:rPr sz="1100" spc="-45" dirty="0">
                <a:latin typeface="Microsoft Sans Serif"/>
                <a:cs typeface="Microsoft Sans Serif"/>
              </a:rPr>
              <a:t>«Как</a:t>
            </a:r>
            <a:r>
              <a:rPr sz="1100" dirty="0">
                <a:latin typeface="Microsoft Sans Serif"/>
                <a:cs typeface="Microsoft Sans Serif"/>
              </a:rPr>
              <a:t> </a:t>
            </a:r>
            <a:r>
              <a:rPr sz="1100" spc="-5" dirty="0">
                <a:latin typeface="Microsoft Sans Serif"/>
                <a:cs typeface="Microsoft Sans Serif"/>
              </a:rPr>
              <a:t>сохранить</a:t>
            </a:r>
            <a:r>
              <a:rPr sz="1100" spc="5" dirty="0">
                <a:latin typeface="Microsoft Sans Serif"/>
                <a:cs typeface="Microsoft Sans Serif"/>
              </a:rPr>
              <a:t> </a:t>
            </a:r>
            <a:r>
              <a:rPr sz="1100" spc="-5" dirty="0">
                <a:latin typeface="Microsoft Sans Serif"/>
                <a:cs typeface="Microsoft Sans Serif"/>
              </a:rPr>
              <a:t>душевное</a:t>
            </a:r>
            <a:r>
              <a:rPr sz="1100" dirty="0">
                <a:latin typeface="Microsoft Sans Serif"/>
                <a:cs typeface="Microsoft Sans Serif"/>
              </a:rPr>
              <a:t> </a:t>
            </a:r>
            <a:r>
              <a:rPr sz="1100" spc="-5" dirty="0">
                <a:latin typeface="Microsoft Sans Serif"/>
                <a:cs typeface="Microsoft Sans Serif"/>
              </a:rPr>
              <a:t>равновесие</a:t>
            </a:r>
            <a:r>
              <a:rPr sz="1100" spc="5" dirty="0">
                <a:latin typeface="Microsoft Sans Serif"/>
                <a:cs typeface="Microsoft Sans Serif"/>
              </a:rPr>
              <a:t> </a:t>
            </a:r>
            <a:r>
              <a:rPr sz="1100" spc="-10" dirty="0">
                <a:latin typeface="Microsoft Sans Serif"/>
                <a:cs typeface="Microsoft Sans Serif"/>
              </a:rPr>
              <a:t>педагога»</a:t>
            </a:r>
            <a:endParaRPr sz="1100">
              <a:latin typeface="Microsoft Sans Serif"/>
              <a:cs typeface="Microsoft Sans Serif"/>
            </a:endParaRPr>
          </a:p>
          <a:p>
            <a:pPr marL="12700" marR="2450465">
              <a:lnSpc>
                <a:spcPct val="100000"/>
              </a:lnSpc>
            </a:pPr>
            <a:r>
              <a:rPr sz="1100" spc="-5" dirty="0">
                <a:latin typeface="Microsoft Sans Serif"/>
                <a:cs typeface="Microsoft Sans Serif"/>
              </a:rPr>
              <a:t>Тренинг</a:t>
            </a:r>
            <a:r>
              <a:rPr sz="1100" dirty="0">
                <a:latin typeface="Microsoft Sans Serif"/>
                <a:cs typeface="Microsoft Sans Serif"/>
              </a:rPr>
              <a:t> </a:t>
            </a:r>
            <a:r>
              <a:rPr sz="1100" spc="-5" dirty="0">
                <a:latin typeface="Microsoft Sans Serif"/>
                <a:cs typeface="Microsoft Sans Serif"/>
              </a:rPr>
              <a:t>эмоционального</a:t>
            </a:r>
            <a:r>
              <a:rPr sz="1100" spc="-20" dirty="0">
                <a:latin typeface="Microsoft Sans Serif"/>
                <a:cs typeface="Microsoft Sans Serif"/>
              </a:rPr>
              <a:t> </a:t>
            </a:r>
            <a:r>
              <a:rPr sz="1100" spc="-5" dirty="0">
                <a:latin typeface="Microsoft Sans Serif"/>
                <a:cs typeface="Microsoft Sans Serif"/>
              </a:rPr>
              <a:t>выгорания</a:t>
            </a:r>
            <a:r>
              <a:rPr sz="1100" dirty="0">
                <a:latin typeface="Microsoft Sans Serif"/>
                <a:cs typeface="Microsoft Sans Serif"/>
              </a:rPr>
              <a:t> и </a:t>
            </a:r>
            <a:r>
              <a:rPr sz="1100" spc="-5" dirty="0">
                <a:latin typeface="Microsoft Sans Serif"/>
                <a:cs typeface="Microsoft Sans Serif"/>
              </a:rPr>
              <a:t>психоэмоциональной</a:t>
            </a:r>
            <a:r>
              <a:rPr sz="1100" dirty="0">
                <a:latin typeface="Microsoft Sans Serif"/>
                <a:cs typeface="Microsoft Sans Serif"/>
              </a:rPr>
              <a:t> </a:t>
            </a:r>
            <a:r>
              <a:rPr sz="1100" spc="-5" dirty="0">
                <a:latin typeface="Microsoft Sans Serif"/>
                <a:cs typeface="Microsoft Sans Serif"/>
              </a:rPr>
              <a:t>устойчивости</a:t>
            </a:r>
            <a:r>
              <a:rPr sz="1100" spc="5" dirty="0">
                <a:latin typeface="Microsoft Sans Serif"/>
                <a:cs typeface="Microsoft Sans Serif"/>
              </a:rPr>
              <a:t> </a:t>
            </a:r>
            <a:r>
              <a:rPr sz="1100" spc="-10" dirty="0">
                <a:latin typeface="Microsoft Sans Serif"/>
                <a:cs typeface="Microsoft Sans Serif"/>
              </a:rPr>
              <a:t>педагогов</a:t>
            </a:r>
            <a:r>
              <a:rPr sz="1100" spc="-20" dirty="0">
                <a:latin typeface="Microsoft Sans Serif"/>
                <a:cs typeface="Microsoft Sans Serif"/>
              </a:rPr>
              <a:t> </a:t>
            </a:r>
            <a:r>
              <a:rPr sz="1100" spc="-40" dirty="0">
                <a:latin typeface="Microsoft Sans Serif"/>
                <a:cs typeface="Microsoft Sans Serif"/>
              </a:rPr>
              <a:t>ДОУ </a:t>
            </a:r>
            <a:r>
              <a:rPr sz="1100" spc="-275" dirty="0">
                <a:latin typeface="Microsoft Sans Serif"/>
                <a:cs typeface="Microsoft Sans Serif"/>
              </a:rPr>
              <a:t> </a:t>
            </a:r>
            <a:r>
              <a:rPr sz="1100" spc="-5" dirty="0">
                <a:latin typeface="Microsoft Sans Serif"/>
                <a:cs typeface="Microsoft Sans Serif"/>
              </a:rPr>
              <a:t>ЧАСЫ</a:t>
            </a:r>
            <a:r>
              <a:rPr sz="1100" spc="15" dirty="0">
                <a:latin typeface="Microsoft Sans Serif"/>
                <a:cs typeface="Microsoft Sans Serif"/>
              </a:rPr>
              <a:t> </a:t>
            </a:r>
            <a:r>
              <a:rPr sz="1100" spc="-20" dirty="0">
                <a:latin typeface="Microsoft Sans Serif"/>
                <a:cs typeface="Microsoft Sans Serif"/>
              </a:rPr>
              <a:t>Сказкотерапевтическая</a:t>
            </a:r>
            <a:r>
              <a:rPr sz="1100" spc="20" dirty="0">
                <a:latin typeface="Microsoft Sans Serif"/>
                <a:cs typeface="Microsoft Sans Serif"/>
              </a:rPr>
              <a:t> </a:t>
            </a:r>
            <a:r>
              <a:rPr sz="1100" spc="-10" dirty="0">
                <a:latin typeface="Microsoft Sans Serif"/>
                <a:cs typeface="Microsoft Sans Serif"/>
              </a:rPr>
              <a:t>игра</a:t>
            </a:r>
            <a:endParaRPr sz="1100">
              <a:latin typeface="Microsoft Sans Serif"/>
              <a:cs typeface="Microsoft Sans Serif"/>
            </a:endParaRPr>
          </a:p>
          <a:p>
            <a:pPr marL="12700">
              <a:lnSpc>
                <a:spcPct val="100000"/>
              </a:lnSpc>
            </a:pPr>
            <a:r>
              <a:rPr sz="1100" spc="-10" dirty="0">
                <a:latin typeface="Microsoft Sans Serif"/>
                <a:cs typeface="Microsoft Sans Serif"/>
              </a:rPr>
              <a:t>«Тренинг</a:t>
            </a:r>
            <a:r>
              <a:rPr sz="1100" spc="-5" dirty="0">
                <a:latin typeface="Microsoft Sans Serif"/>
                <a:cs typeface="Microsoft Sans Serif"/>
              </a:rPr>
              <a:t> на</a:t>
            </a:r>
            <a:r>
              <a:rPr sz="1100" dirty="0">
                <a:latin typeface="Microsoft Sans Serif"/>
                <a:cs typeface="Microsoft Sans Serif"/>
              </a:rPr>
              <a:t> </a:t>
            </a:r>
            <a:r>
              <a:rPr sz="1100" spc="-5" dirty="0">
                <a:latin typeface="Microsoft Sans Serif"/>
                <a:cs typeface="Microsoft Sans Serif"/>
              </a:rPr>
              <a:t>эмоциональное</a:t>
            </a:r>
            <a:r>
              <a:rPr sz="1100" spc="-15" dirty="0">
                <a:latin typeface="Microsoft Sans Serif"/>
                <a:cs typeface="Microsoft Sans Serif"/>
              </a:rPr>
              <a:t> </a:t>
            </a:r>
            <a:r>
              <a:rPr sz="1100" spc="-5" dirty="0">
                <a:latin typeface="Microsoft Sans Serif"/>
                <a:cs typeface="Microsoft Sans Serif"/>
              </a:rPr>
              <a:t>выгорание</a:t>
            </a:r>
            <a:r>
              <a:rPr sz="1100" spc="-10" dirty="0">
                <a:latin typeface="Microsoft Sans Serif"/>
                <a:cs typeface="Microsoft Sans Serif"/>
              </a:rPr>
              <a:t> </a:t>
            </a:r>
            <a:r>
              <a:rPr sz="1100" spc="-5" dirty="0">
                <a:latin typeface="Microsoft Sans Serif"/>
                <a:cs typeface="Microsoft Sans Serif"/>
              </a:rPr>
              <a:t>педагогов»</a:t>
            </a:r>
            <a:endParaRPr sz="1100">
              <a:latin typeface="Microsoft Sans Serif"/>
              <a:cs typeface="Microsoft Sans Serif"/>
            </a:endParaRPr>
          </a:p>
          <a:p>
            <a:pPr marL="12700" marR="2919095">
              <a:lnSpc>
                <a:spcPct val="100000"/>
              </a:lnSpc>
            </a:pPr>
            <a:r>
              <a:rPr sz="1100" spc="-5" dirty="0">
                <a:latin typeface="Microsoft Sans Serif"/>
                <a:cs typeface="Microsoft Sans Serif"/>
              </a:rPr>
              <a:t>Арт-тренинг</a:t>
            </a:r>
            <a:r>
              <a:rPr sz="1100" spc="5" dirty="0">
                <a:latin typeface="Microsoft Sans Serif"/>
                <a:cs typeface="Microsoft Sans Serif"/>
              </a:rPr>
              <a:t> для</a:t>
            </a:r>
            <a:r>
              <a:rPr sz="1100" spc="-10" dirty="0">
                <a:latin typeface="Microsoft Sans Serif"/>
                <a:cs typeface="Microsoft Sans Serif"/>
              </a:rPr>
              <a:t> сотрудников</a:t>
            </a:r>
            <a:r>
              <a:rPr sz="1100" spc="10" dirty="0">
                <a:latin typeface="Microsoft Sans Serif"/>
                <a:cs typeface="Microsoft Sans Serif"/>
              </a:rPr>
              <a:t> </a:t>
            </a:r>
            <a:r>
              <a:rPr sz="1100" spc="-15" dirty="0">
                <a:latin typeface="Microsoft Sans Serif"/>
                <a:cs typeface="Microsoft Sans Serif"/>
              </a:rPr>
              <a:t>детского</a:t>
            </a:r>
            <a:r>
              <a:rPr sz="1100" dirty="0">
                <a:latin typeface="Microsoft Sans Serif"/>
                <a:cs typeface="Microsoft Sans Serif"/>
              </a:rPr>
              <a:t> сада </a:t>
            </a:r>
            <a:r>
              <a:rPr sz="1100" spc="-5" dirty="0">
                <a:latin typeface="Microsoft Sans Serif"/>
                <a:cs typeface="Microsoft Sans Serif"/>
              </a:rPr>
              <a:t>«В</a:t>
            </a:r>
            <a:r>
              <a:rPr sz="1100" spc="10" dirty="0">
                <a:latin typeface="Microsoft Sans Serif"/>
                <a:cs typeface="Microsoft Sans Serif"/>
              </a:rPr>
              <a:t> </a:t>
            </a:r>
            <a:r>
              <a:rPr sz="1100" spc="-5" dirty="0">
                <a:latin typeface="Microsoft Sans Serif"/>
                <a:cs typeface="Microsoft Sans Serif"/>
              </a:rPr>
              <a:t>преддверии Старого</a:t>
            </a:r>
            <a:r>
              <a:rPr sz="1100" spc="10" dirty="0">
                <a:latin typeface="Microsoft Sans Serif"/>
                <a:cs typeface="Microsoft Sans Serif"/>
              </a:rPr>
              <a:t> </a:t>
            </a:r>
            <a:r>
              <a:rPr sz="1100" spc="-10" dirty="0">
                <a:latin typeface="Microsoft Sans Serif"/>
                <a:cs typeface="Microsoft Sans Serif"/>
              </a:rPr>
              <a:t>Нового</a:t>
            </a:r>
            <a:r>
              <a:rPr sz="1100" spc="10" dirty="0">
                <a:latin typeface="Microsoft Sans Serif"/>
                <a:cs typeface="Microsoft Sans Serif"/>
              </a:rPr>
              <a:t> </a:t>
            </a:r>
            <a:r>
              <a:rPr sz="1100" spc="-10" dirty="0">
                <a:latin typeface="Microsoft Sans Serif"/>
                <a:cs typeface="Microsoft Sans Serif"/>
              </a:rPr>
              <a:t>Года» </a:t>
            </a:r>
            <a:r>
              <a:rPr sz="1100" spc="-275" dirty="0">
                <a:latin typeface="Microsoft Sans Serif"/>
                <a:cs typeface="Microsoft Sans Serif"/>
              </a:rPr>
              <a:t> </a:t>
            </a:r>
            <a:r>
              <a:rPr sz="1100" spc="-5" dirty="0">
                <a:latin typeface="Microsoft Sans Serif"/>
                <a:cs typeface="Microsoft Sans Serif"/>
              </a:rPr>
              <a:t>Новогодний</a:t>
            </a:r>
            <a:r>
              <a:rPr sz="1100" spc="-20" dirty="0">
                <a:latin typeface="Microsoft Sans Serif"/>
                <a:cs typeface="Microsoft Sans Serif"/>
              </a:rPr>
              <a:t> </a:t>
            </a:r>
            <a:r>
              <a:rPr sz="1100" spc="-10" dirty="0">
                <a:latin typeface="Microsoft Sans Serif"/>
                <a:cs typeface="Microsoft Sans Serif"/>
              </a:rPr>
              <a:t>тренинг</a:t>
            </a:r>
            <a:endParaRPr sz="1100">
              <a:latin typeface="Microsoft Sans Serif"/>
              <a:cs typeface="Microsoft Sans Serif"/>
            </a:endParaRPr>
          </a:p>
          <a:p>
            <a:pPr marL="12700">
              <a:lnSpc>
                <a:spcPct val="100000"/>
              </a:lnSpc>
            </a:pPr>
            <a:r>
              <a:rPr sz="1100" spc="-5" dirty="0">
                <a:latin typeface="Microsoft Sans Serif"/>
                <a:cs typeface="Microsoft Sans Serif"/>
              </a:rPr>
              <a:t>Тренинг</a:t>
            </a:r>
            <a:r>
              <a:rPr sz="1100" dirty="0">
                <a:latin typeface="Microsoft Sans Serif"/>
                <a:cs typeface="Microsoft Sans Serif"/>
              </a:rPr>
              <a:t> </a:t>
            </a:r>
            <a:r>
              <a:rPr sz="1100" spc="5" dirty="0">
                <a:latin typeface="Microsoft Sans Serif"/>
                <a:cs typeface="Microsoft Sans Serif"/>
              </a:rPr>
              <a:t>для</a:t>
            </a:r>
            <a:r>
              <a:rPr sz="1100" spc="-10" dirty="0">
                <a:latin typeface="Microsoft Sans Serif"/>
                <a:cs typeface="Microsoft Sans Serif"/>
              </a:rPr>
              <a:t> педагогов</a:t>
            </a:r>
            <a:r>
              <a:rPr sz="1100" spc="310" dirty="0">
                <a:latin typeface="Microsoft Sans Serif"/>
                <a:cs typeface="Microsoft Sans Serif"/>
              </a:rPr>
              <a:t> </a:t>
            </a:r>
            <a:r>
              <a:rPr sz="1100" spc="-5" dirty="0">
                <a:latin typeface="Microsoft Sans Serif"/>
                <a:cs typeface="Microsoft Sans Serif"/>
              </a:rPr>
              <a:t>«Утро начинается</a:t>
            </a:r>
            <a:r>
              <a:rPr sz="1100" spc="5" dirty="0">
                <a:latin typeface="Microsoft Sans Serif"/>
                <a:cs typeface="Microsoft Sans Serif"/>
              </a:rPr>
              <a:t> </a:t>
            </a:r>
            <a:r>
              <a:rPr sz="1100" dirty="0">
                <a:latin typeface="Microsoft Sans Serif"/>
                <a:cs typeface="Microsoft Sans Serif"/>
              </a:rPr>
              <a:t>с</a:t>
            </a:r>
            <a:r>
              <a:rPr sz="1100" spc="20" dirty="0">
                <a:latin typeface="Microsoft Sans Serif"/>
                <a:cs typeface="Microsoft Sans Serif"/>
              </a:rPr>
              <a:t> </a:t>
            </a:r>
            <a:r>
              <a:rPr sz="1100" spc="-5" dirty="0">
                <a:latin typeface="Microsoft Sans Serif"/>
                <a:cs typeface="Microsoft Sans Serif"/>
              </a:rPr>
              <a:t>добрых</a:t>
            </a:r>
            <a:r>
              <a:rPr sz="1100" spc="-30" dirty="0">
                <a:latin typeface="Microsoft Sans Serif"/>
                <a:cs typeface="Microsoft Sans Serif"/>
              </a:rPr>
              <a:t> </a:t>
            </a:r>
            <a:r>
              <a:rPr sz="1100" spc="-10" dirty="0">
                <a:latin typeface="Microsoft Sans Serif"/>
                <a:cs typeface="Microsoft Sans Serif"/>
              </a:rPr>
              <a:t>пожеланий»</a:t>
            </a:r>
            <a:endParaRPr sz="1100">
              <a:latin typeface="Microsoft Sans Serif"/>
              <a:cs typeface="Microsoft Sans Serif"/>
            </a:endParaRPr>
          </a:p>
          <a:p>
            <a:pPr marL="12700" marR="5080">
              <a:lnSpc>
                <a:spcPct val="100000"/>
              </a:lnSpc>
            </a:pPr>
            <a:r>
              <a:rPr sz="1100" spc="-10" dirty="0">
                <a:latin typeface="Microsoft Sans Serif"/>
                <a:cs typeface="Microsoft Sans Serif"/>
              </a:rPr>
              <a:t>Семинар</a:t>
            </a:r>
            <a:r>
              <a:rPr sz="1100" spc="60" dirty="0">
                <a:latin typeface="Microsoft Sans Serif"/>
                <a:cs typeface="Microsoft Sans Serif"/>
              </a:rPr>
              <a:t> </a:t>
            </a:r>
            <a:r>
              <a:rPr sz="1100" spc="-5" dirty="0">
                <a:latin typeface="Microsoft Sans Serif"/>
                <a:cs typeface="Microsoft Sans Serif"/>
              </a:rPr>
              <a:t>«Использование рисуночных</a:t>
            </a:r>
            <a:r>
              <a:rPr sz="1100" spc="10" dirty="0">
                <a:latin typeface="Microsoft Sans Serif"/>
                <a:cs typeface="Microsoft Sans Serif"/>
              </a:rPr>
              <a:t> </a:t>
            </a:r>
            <a:r>
              <a:rPr sz="1100" spc="-20" dirty="0">
                <a:latin typeface="Microsoft Sans Serif"/>
                <a:cs typeface="Microsoft Sans Serif"/>
              </a:rPr>
              <a:t>методик</a:t>
            </a:r>
            <a:r>
              <a:rPr sz="1100" spc="10" dirty="0">
                <a:latin typeface="Microsoft Sans Serif"/>
                <a:cs typeface="Microsoft Sans Serif"/>
              </a:rPr>
              <a:t> </a:t>
            </a:r>
            <a:r>
              <a:rPr sz="1100" dirty="0">
                <a:latin typeface="Microsoft Sans Serif"/>
                <a:cs typeface="Microsoft Sans Serif"/>
              </a:rPr>
              <a:t>в</a:t>
            </a:r>
            <a:r>
              <a:rPr sz="1100" spc="20" dirty="0">
                <a:latin typeface="Microsoft Sans Serif"/>
                <a:cs typeface="Microsoft Sans Serif"/>
              </a:rPr>
              <a:t> </a:t>
            </a:r>
            <a:r>
              <a:rPr sz="1100" spc="-15" dirty="0">
                <a:latin typeface="Microsoft Sans Serif"/>
                <a:cs typeface="Microsoft Sans Serif"/>
              </a:rPr>
              <a:t>качестве</a:t>
            </a:r>
            <a:r>
              <a:rPr sz="1100" spc="10" dirty="0">
                <a:latin typeface="Microsoft Sans Serif"/>
                <a:cs typeface="Microsoft Sans Serif"/>
              </a:rPr>
              <a:t> </a:t>
            </a:r>
            <a:r>
              <a:rPr sz="1100" spc="-15" dirty="0">
                <a:latin typeface="Microsoft Sans Serif"/>
                <a:cs typeface="Microsoft Sans Serif"/>
              </a:rPr>
              <a:t>диагностики</a:t>
            </a:r>
            <a:r>
              <a:rPr sz="1100" spc="5" dirty="0">
                <a:latin typeface="Microsoft Sans Serif"/>
                <a:cs typeface="Microsoft Sans Serif"/>
              </a:rPr>
              <a:t> </a:t>
            </a:r>
            <a:r>
              <a:rPr sz="1100" dirty="0">
                <a:latin typeface="Microsoft Sans Serif"/>
                <a:cs typeface="Microsoft Sans Serif"/>
              </a:rPr>
              <a:t>и</a:t>
            </a:r>
            <a:r>
              <a:rPr sz="1100" spc="5" dirty="0">
                <a:latin typeface="Microsoft Sans Serif"/>
                <a:cs typeface="Microsoft Sans Serif"/>
              </a:rPr>
              <a:t> </a:t>
            </a:r>
            <a:r>
              <a:rPr sz="1100" spc="-15" dirty="0">
                <a:latin typeface="Microsoft Sans Serif"/>
                <a:cs typeface="Microsoft Sans Serif"/>
              </a:rPr>
              <a:t>профилактики</a:t>
            </a:r>
            <a:r>
              <a:rPr sz="1100" spc="-5" dirty="0">
                <a:latin typeface="Microsoft Sans Serif"/>
                <a:cs typeface="Microsoft Sans Serif"/>
              </a:rPr>
              <a:t> синдрома</a:t>
            </a:r>
            <a:r>
              <a:rPr sz="1100" spc="15" dirty="0">
                <a:latin typeface="Microsoft Sans Serif"/>
                <a:cs typeface="Microsoft Sans Serif"/>
              </a:rPr>
              <a:t> </a:t>
            </a:r>
            <a:r>
              <a:rPr sz="1100" spc="-5" dirty="0">
                <a:latin typeface="Microsoft Sans Serif"/>
                <a:cs typeface="Microsoft Sans Serif"/>
              </a:rPr>
              <a:t>эмоционального</a:t>
            </a:r>
            <a:r>
              <a:rPr sz="1100" spc="-15" dirty="0">
                <a:latin typeface="Microsoft Sans Serif"/>
                <a:cs typeface="Microsoft Sans Serif"/>
              </a:rPr>
              <a:t> </a:t>
            </a:r>
            <a:r>
              <a:rPr sz="1100" spc="-5" dirty="0">
                <a:latin typeface="Microsoft Sans Serif"/>
                <a:cs typeface="Microsoft Sans Serif"/>
              </a:rPr>
              <a:t>выгорания </a:t>
            </a:r>
            <a:r>
              <a:rPr sz="1100" dirty="0">
                <a:latin typeface="Microsoft Sans Serif"/>
                <a:cs typeface="Microsoft Sans Serif"/>
              </a:rPr>
              <a:t> </a:t>
            </a:r>
            <a:r>
              <a:rPr sz="1100" spc="-10" dirty="0">
                <a:latin typeface="Microsoft Sans Serif"/>
                <a:cs typeface="Microsoft Sans Serif"/>
              </a:rPr>
              <a:t>педагогов»</a:t>
            </a:r>
            <a:endParaRPr sz="1100">
              <a:latin typeface="Microsoft Sans Serif"/>
              <a:cs typeface="Microsoft Sans Serif"/>
            </a:endParaRPr>
          </a:p>
          <a:p>
            <a:pPr marL="12700">
              <a:lnSpc>
                <a:spcPct val="100000"/>
              </a:lnSpc>
            </a:pPr>
            <a:r>
              <a:rPr sz="1100" spc="-5" dirty="0">
                <a:latin typeface="Microsoft Sans Serif"/>
                <a:cs typeface="Microsoft Sans Serif"/>
              </a:rPr>
              <a:t>Тренинг</a:t>
            </a:r>
            <a:r>
              <a:rPr sz="1100" spc="-15" dirty="0">
                <a:latin typeface="Microsoft Sans Serif"/>
                <a:cs typeface="Microsoft Sans Serif"/>
              </a:rPr>
              <a:t> </a:t>
            </a:r>
            <a:r>
              <a:rPr sz="1100" spc="5" dirty="0">
                <a:latin typeface="Microsoft Sans Serif"/>
                <a:cs typeface="Microsoft Sans Serif"/>
              </a:rPr>
              <a:t>для</a:t>
            </a:r>
            <a:r>
              <a:rPr sz="1100" spc="-20" dirty="0">
                <a:latin typeface="Microsoft Sans Serif"/>
                <a:cs typeface="Microsoft Sans Serif"/>
              </a:rPr>
              <a:t> </a:t>
            </a:r>
            <a:r>
              <a:rPr sz="1100" spc="-5" dirty="0">
                <a:latin typeface="Microsoft Sans Serif"/>
                <a:cs typeface="Microsoft Sans Serif"/>
              </a:rPr>
              <a:t>педагогов</a:t>
            </a:r>
            <a:r>
              <a:rPr sz="1100" spc="-25" dirty="0">
                <a:latin typeface="Microsoft Sans Serif"/>
                <a:cs typeface="Microsoft Sans Serif"/>
              </a:rPr>
              <a:t> </a:t>
            </a:r>
            <a:r>
              <a:rPr sz="1100" spc="-40" dirty="0">
                <a:latin typeface="Microsoft Sans Serif"/>
                <a:cs typeface="Microsoft Sans Serif"/>
              </a:rPr>
              <a:t>ДОУ</a:t>
            </a:r>
            <a:r>
              <a:rPr sz="1100" spc="-10" dirty="0">
                <a:latin typeface="Microsoft Sans Serif"/>
                <a:cs typeface="Microsoft Sans Serif"/>
              </a:rPr>
              <a:t> </a:t>
            </a:r>
            <a:r>
              <a:rPr sz="1100" spc="-5" dirty="0">
                <a:latin typeface="Microsoft Sans Serif"/>
                <a:cs typeface="Microsoft Sans Serif"/>
              </a:rPr>
              <a:t>«Мы одна</a:t>
            </a:r>
            <a:r>
              <a:rPr sz="1100" dirty="0">
                <a:latin typeface="Microsoft Sans Serif"/>
                <a:cs typeface="Microsoft Sans Serif"/>
              </a:rPr>
              <a:t> </a:t>
            </a:r>
            <a:r>
              <a:rPr sz="1100" spc="-15" dirty="0">
                <a:latin typeface="Microsoft Sans Serif"/>
                <a:cs typeface="Microsoft Sans Serif"/>
              </a:rPr>
              <a:t>команда»</a:t>
            </a:r>
            <a:endParaRPr sz="1100">
              <a:latin typeface="Microsoft Sans Serif"/>
              <a:cs typeface="Microsoft Sans Serif"/>
            </a:endParaRPr>
          </a:p>
          <a:p>
            <a:pPr marL="12700" marR="2160270">
              <a:lnSpc>
                <a:spcPct val="100000"/>
              </a:lnSpc>
              <a:spcBef>
                <a:spcPts val="5"/>
              </a:spcBef>
            </a:pPr>
            <a:r>
              <a:rPr sz="1100" spc="-10" dirty="0">
                <a:latin typeface="Microsoft Sans Serif"/>
                <a:cs typeface="Microsoft Sans Serif"/>
              </a:rPr>
              <a:t>Мини-тренинг</a:t>
            </a:r>
            <a:r>
              <a:rPr sz="1100" spc="25" dirty="0">
                <a:latin typeface="Microsoft Sans Serif"/>
                <a:cs typeface="Microsoft Sans Serif"/>
              </a:rPr>
              <a:t> </a:t>
            </a:r>
            <a:r>
              <a:rPr sz="1100" spc="5" dirty="0">
                <a:latin typeface="Microsoft Sans Serif"/>
                <a:cs typeface="Microsoft Sans Serif"/>
              </a:rPr>
              <a:t>для</a:t>
            </a:r>
            <a:r>
              <a:rPr sz="1100" dirty="0">
                <a:latin typeface="Microsoft Sans Serif"/>
                <a:cs typeface="Microsoft Sans Serif"/>
              </a:rPr>
              <a:t> </a:t>
            </a:r>
            <a:r>
              <a:rPr sz="1100" spc="-10" dirty="0">
                <a:latin typeface="Microsoft Sans Serif"/>
                <a:cs typeface="Microsoft Sans Serif"/>
              </a:rPr>
              <a:t>педагогов</a:t>
            </a:r>
            <a:r>
              <a:rPr sz="1100" dirty="0">
                <a:latin typeface="Microsoft Sans Serif"/>
                <a:cs typeface="Microsoft Sans Serif"/>
              </a:rPr>
              <a:t> </a:t>
            </a:r>
            <a:r>
              <a:rPr sz="1100" spc="-5" dirty="0">
                <a:latin typeface="Microsoft Sans Serif"/>
                <a:cs typeface="Microsoft Sans Serif"/>
              </a:rPr>
              <a:t>«Повышение</a:t>
            </a:r>
            <a:r>
              <a:rPr sz="1100" spc="5" dirty="0">
                <a:latin typeface="Microsoft Sans Serif"/>
                <a:cs typeface="Microsoft Sans Serif"/>
              </a:rPr>
              <a:t> </a:t>
            </a:r>
            <a:r>
              <a:rPr sz="1100" spc="-5" dirty="0">
                <a:latin typeface="Microsoft Sans Serif"/>
                <a:cs typeface="Microsoft Sans Serif"/>
              </a:rPr>
              <a:t>уровня</a:t>
            </a:r>
            <a:r>
              <a:rPr sz="1100" spc="50" dirty="0">
                <a:latin typeface="Microsoft Sans Serif"/>
                <a:cs typeface="Microsoft Sans Serif"/>
              </a:rPr>
              <a:t> </a:t>
            </a:r>
            <a:r>
              <a:rPr sz="1100" spc="-5" dirty="0">
                <a:latin typeface="Microsoft Sans Serif"/>
                <a:cs typeface="Microsoft Sans Serif"/>
              </a:rPr>
              <a:t>сплоченности</a:t>
            </a:r>
            <a:r>
              <a:rPr sz="1100" dirty="0">
                <a:latin typeface="Microsoft Sans Serif"/>
                <a:cs typeface="Microsoft Sans Serif"/>
              </a:rPr>
              <a:t> </a:t>
            </a:r>
            <a:r>
              <a:rPr sz="1100" spc="-15" dirty="0">
                <a:latin typeface="Microsoft Sans Serif"/>
                <a:cs typeface="Microsoft Sans Serif"/>
              </a:rPr>
              <a:t>педагогического</a:t>
            </a:r>
            <a:r>
              <a:rPr sz="1100" spc="5" dirty="0">
                <a:latin typeface="Microsoft Sans Serif"/>
                <a:cs typeface="Microsoft Sans Serif"/>
              </a:rPr>
              <a:t> </a:t>
            </a:r>
            <a:r>
              <a:rPr sz="1100" spc="-15" dirty="0">
                <a:latin typeface="Microsoft Sans Serif"/>
                <a:cs typeface="Microsoft Sans Serif"/>
              </a:rPr>
              <a:t>коллектива» </a:t>
            </a:r>
            <a:r>
              <a:rPr sz="1100" spc="-10" dirty="0">
                <a:latin typeface="Microsoft Sans Serif"/>
                <a:cs typeface="Microsoft Sans Serif"/>
              </a:rPr>
              <a:t> </a:t>
            </a:r>
            <a:r>
              <a:rPr sz="1100" spc="-5" dirty="0">
                <a:latin typeface="Microsoft Sans Serif"/>
                <a:cs typeface="Microsoft Sans Serif"/>
              </a:rPr>
              <a:t>Тренинг</a:t>
            </a:r>
            <a:r>
              <a:rPr sz="1100" dirty="0">
                <a:latin typeface="Microsoft Sans Serif"/>
                <a:cs typeface="Microsoft Sans Serif"/>
              </a:rPr>
              <a:t> </a:t>
            </a:r>
            <a:r>
              <a:rPr sz="1100" spc="5" dirty="0">
                <a:latin typeface="Microsoft Sans Serif"/>
                <a:cs typeface="Microsoft Sans Serif"/>
              </a:rPr>
              <a:t>для</a:t>
            </a:r>
            <a:r>
              <a:rPr sz="1100" spc="-15" dirty="0">
                <a:latin typeface="Microsoft Sans Serif"/>
                <a:cs typeface="Microsoft Sans Serif"/>
              </a:rPr>
              <a:t> </a:t>
            </a:r>
            <a:r>
              <a:rPr sz="1100" spc="-10" dirty="0">
                <a:latin typeface="Microsoft Sans Serif"/>
                <a:cs typeface="Microsoft Sans Serif"/>
              </a:rPr>
              <a:t>педагогов</a:t>
            </a:r>
            <a:r>
              <a:rPr sz="1100" spc="-15" dirty="0">
                <a:latin typeface="Microsoft Sans Serif"/>
                <a:cs typeface="Microsoft Sans Serif"/>
              </a:rPr>
              <a:t> </a:t>
            </a:r>
            <a:r>
              <a:rPr sz="1100" spc="-40" dirty="0">
                <a:latin typeface="Microsoft Sans Serif"/>
                <a:cs typeface="Microsoft Sans Serif"/>
              </a:rPr>
              <a:t>ДОУ</a:t>
            </a:r>
            <a:r>
              <a:rPr sz="1100" dirty="0">
                <a:latin typeface="Microsoft Sans Serif"/>
                <a:cs typeface="Microsoft Sans Serif"/>
              </a:rPr>
              <a:t> </a:t>
            </a:r>
            <a:r>
              <a:rPr sz="1100" spc="-45" dirty="0">
                <a:latin typeface="Microsoft Sans Serif"/>
                <a:cs typeface="Microsoft Sans Serif"/>
              </a:rPr>
              <a:t>«Как</a:t>
            </a:r>
            <a:r>
              <a:rPr sz="1100" spc="-10" dirty="0">
                <a:latin typeface="Microsoft Sans Serif"/>
                <a:cs typeface="Microsoft Sans Serif"/>
              </a:rPr>
              <a:t> </a:t>
            </a:r>
            <a:r>
              <a:rPr sz="1100" spc="-5" dirty="0">
                <a:latin typeface="Microsoft Sans Serif"/>
                <a:cs typeface="Microsoft Sans Serif"/>
              </a:rPr>
              <a:t>сохранить</a:t>
            </a:r>
            <a:r>
              <a:rPr sz="1100" spc="20" dirty="0">
                <a:latin typeface="Microsoft Sans Serif"/>
                <a:cs typeface="Microsoft Sans Serif"/>
              </a:rPr>
              <a:t> </a:t>
            </a:r>
            <a:r>
              <a:rPr sz="1100" spc="-5" dirty="0">
                <a:latin typeface="Microsoft Sans Serif"/>
                <a:cs typeface="Microsoft Sans Serif"/>
              </a:rPr>
              <a:t>душевное</a:t>
            </a:r>
            <a:r>
              <a:rPr sz="1100" spc="20" dirty="0">
                <a:latin typeface="Microsoft Sans Serif"/>
                <a:cs typeface="Microsoft Sans Serif"/>
              </a:rPr>
              <a:t> </a:t>
            </a:r>
            <a:r>
              <a:rPr sz="1100" spc="-5" dirty="0">
                <a:latin typeface="Microsoft Sans Serif"/>
                <a:cs typeface="Microsoft Sans Serif"/>
              </a:rPr>
              <a:t>равновесие</a:t>
            </a:r>
            <a:r>
              <a:rPr sz="1100" spc="10" dirty="0">
                <a:latin typeface="Microsoft Sans Serif"/>
                <a:cs typeface="Microsoft Sans Serif"/>
              </a:rPr>
              <a:t> </a:t>
            </a:r>
            <a:r>
              <a:rPr sz="1100" spc="-10" dirty="0">
                <a:latin typeface="Microsoft Sans Serif"/>
                <a:cs typeface="Microsoft Sans Serif"/>
              </a:rPr>
              <a:t>педагога»</a:t>
            </a:r>
            <a:endParaRPr sz="1100">
              <a:latin typeface="Microsoft Sans Serif"/>
              <a:cs typeface="Microsoft Sans Serif"/>
            </a:endParaRPr>
          </a:p>
          <a:p>
            <a:pPr marL="12700" marR="1503680">
              <a:lnSpc>
                <a:spcPct val="100000"/>
              </a:lnSpc>
            </a:pPr>
            <a:r>
              <a:rPr sz="1100" spc="-5" dirty="0">
                <a:latin typeface="Microsoft Sans Serif"/>
                <a:cs typeface="Microsoft Sans Serif"/>
              </a:rPr>
              <a:t>Тренинг</a:t>
            </a:r>
            <a:r>
              <a:rPr sz="1100" spc="15" dirty="0">
                <a:latin typeface="Microsoft Sans Serif"/>
                <a:cs typeface="Microsoft Sans Serif"/>
              </a:rPr>
              <a:t> </a:t>
            </a:r>
            <a:r>
              <a:rPr sz="1100" dirty="0">
                <a:latin typeface="Microsoft Sans Serif"/>
                <a:cs typeface="Microsoft Sans Serif"/>
              </a:rPr>
              <a:t>с</a:t>
            </a:r>
            <a:r>
              <a:rPr sz="1100" spc="25" dirty="0">
                <a:latin typeface="Microsoft Sans Serif"/>
                <a:cs typeface="Microsoft Sans Serif"/>
              </a:rPr>
              <a:t> </a:t>
            </a:r>
            <a:r>
              <a:rPr sz="1100" spc="-10" dirty="0">
                <a:latin typeface="Microsoft Sans Serif"/>
                <a:cs typeface="Microsoft Sans Serif"/>
              </a:rPr>
              <a:t>элементами</a:t>
            </a:r>
            <a:r>
              <a:rPr sz="1100" spc="15" dirty="0">
                <a:latin typeface="Microsoft Sans Serif"/>
                <a:cs typeface="Microsoft Sans Serif"/>
              </a:rPr>
              <a:t> </a:t>
            </a:r>
            <a:r>
              <a:rPr sz="1100" spc="-5" dirty="0">
                <a:latin typeface="Microsoft Sans Serif"/>
                <a:cs typeface="Microsoft Sans Serif"/>
              </a:rPr>
              <a:t>АРТ-терапии</a:t>
            </a:r>
            <a:r>
              <a:rPr sz="1100" spc="5" dirty="0">
                <a:latin typeface="Microsoft Sans Serif"/>
                <a:cs typeface="Microsoft Sans Serif"/>
              </a:rPr>
              <a:t> для </a:t>
            </a:r>
            <a:r>
              <a:rPr sz="1100" spc="-10" dirty="0">
                <a:latin typeface="Microsoft Sans Serif"/>
                <a:cs typeface="Microsoft Sans Serif"/>
              </a:rPr>
              <a:t>педагогов</a:t>
            </a:r>
            <a:r>
              <a:rPr sz="1100" spc="-5" dirty="0">
                <a:latin typeface="Microsoft Sans Serif"/>
                <a:cs typeface="Microsoft Sans Serif"/>
              </a:rPr>
              <a:t> «Стрессоустойчивость</a:t>
            </a:r>
            <a:r>
              <a:rPr sz="1100" spc="25" dirty="0">
                <a:latin typeface="Microsoft Sans Serif"/>
                <a:cs typeface="Microsoft Sans Serif"/>
              </a:rPr>
              <a:t> </a:t>
            </a:r>
            <a:r>
              <a:rPr sz="1100" spc="-15" dirty="0">
                <a:latin typeface="Microsoft Sans Serif"/>
                <a:cs typeface="Microsoft Sans Serif"/>
              </a:rPr>
              <a:t>педагогического</a:t>
            </a:r>
            <a:r>
              <a:rPr sz="1100" dirty="0">
                <a:latin typeface="Microsoft Sans Serif"/>
                <a:cs typeface="Microsoft Sans Serif"/>
              </a:rPr>
              <a:t> </a:t>
            </a:r>
            <a:r>
              <a:rPr sz="1100" spc="-15" dirty="0">
                <a:latin typeface="Microsoft Sans Serif"/>
                <a:cs typeface="Microsoft Sans Serif"/>
              </a:rPr>
              <a:t>коллектива» </a:t>
            </a:r>
            <a:r>
              <a:rPr sz="1100" spc="-10" dirty="0">
                <a:latin typeface="Microsoft Sans Serif"/>
                <a:cs typeface="Microsoft Sans Serif"/>
              </a:rPr>
              <a:t> </a:t>
            </a:r>
            <a:r>
              <a:rPr sz="1100" spc="-5" dirty="0">
                <a:latin typeface="Microsoft Sans Serif"/>
                <a:cs typeface="Microsoft Sans Serif"/>
              </a:rPr>
              <a:t>Тренинг</a:t>
            </a:r>
            <a:r>
              <a:rPr sz="1100" dirty="0">
                <a:latin typeface="Microsoft Sans Serif"/>
                <a:cs typeface="Microsoft Sans Serif"/>
              </a:rPr>
              <a:t> </a:t>
            </a:r>
            <a:r>
              <a:rPr sz="1100" spc="5" dirty="0">
                <a:latin typeface="Microsoft Sans Serif"/>
                <a:cs typeface="Microsoft Sans Serif"/>
              </a:rPr>
              <a:t>для</a:t>
            </a:r>
            <a:r>
              <a:rPr sz="1100" spc="-15" dirty="0">
                <a:latin typeface="Microsoft Sans Serif"/>
                <a:cs typeface="Microsoft Sans Serif"/>
              </a:rPr>
              <a:t> </a:t>
            </a:r>
            <a:r>
              <a:rPr sz="1100" spc="-10" dirty="0">
                <a:latin typeface="Microsoft Sans Serif"/>
                <a:cs typeface="Microsoft Sans Serif"/>
              </a:rPr>
              <a:t>педагогов</a:t>
            </a:r>
            <a:r>
              <a:rPr sz="1100" spc="-20" dirty="0">
                <a:latin typeface="Microsoft Sans Serif"/>
                <a:cs typeface="Microsoft Sans Serif"/>
              </a:rPr>
              <a:t> </a:t>
            </a:r>
            <a:r>
              <a:rPr sz="1100" spc="-15" dirty="0">
                <a:latin typeface="Microsoft Sans Serif"/>
                <a:cs typeface="Microsoft Sans Serif"/>
              </a:rPr>
              <a:t>«Профилактика</a:t>
            </a:r>
            <a:r>
              <a:rPr sz="1100" dirty="0">
                <a:latin typeface="Microsoft Sans Serif"/>
                <a:cs typeface="Microsoft Sans Serif"/>
              </a:rPr>
              <a:t> </a:t>
            </a:r>
            <a:r>
              <a:rPr sz="1100" spc="-5" dirty="0">
                <a:latin typeface="Microsoft Sans Serif"/>
                <a:cs typeface="Microsoft Sans Serif"/>
              </a:rPr>
              <a:t>синдрома</a:t>
            </a:r>
            <a:r>
              <a:rPr sz="1100" spc="5" dirty="0">
                <a:latin typeface="Microsoft Sans Serif"/>
                <a:cs typeface="Microsoft Sans Serif"/>
              </a:rPr>
              <a:t> </a:t>
            </a:r>
            <a:r>
              <a:rPr sz="1100" spc="-5" dirty="0">
                <a:latin typeface="Microsoft Sans Serif"/>
                <a:cs typeface="Microsoft Sans Serif"/>
              </a:rPr>
              <a:t>психоэмоционального</a:t>
            </a:r>
            <a:r>
              <a:rPr sz="1100" spc="5" dirty="0">
                <a:latin typeface="Microsoft Sans Serif"/>
                <a:cs typeface="Microsoft Sans Serif"/>
              </a:rPr>
              <a:t> </a:t>
            </a:r>
            <a:r>
              <a:rPr sz="1100" spc="-5" dirty="0">
                <a:latin typeface="Microsoft Sans Serif"/>
                <a:cs typeface="Microsoft Sans Serif"/>
              </a:rPr>
              <a:t>выгорания»</a:t>
            </a:r>
            <a:endParaRPr sz="1100">
              <a:latin typeface="Microsoft Sans Serif"/>
              <a:cs typeface="Microsoft Sans Serif"/>
            </a:endParaRPr>
          </a:p>
          <a:p>
            <a:pPr marL="12700" marR="558165">
              <a:lnSpc>
                <a:spcPct val="100000"/>
              </a:lnSpc>
            </a:pPr>
            <a:r>
              <a:rPr sz="1100" spc="-5" dirty="0">
                <a:latin typeface="Microsoft Sans Serif"/>
                <a:cs typeface="Microsoft Sans Serif"/>
              </a:rPr>
              <a:t>Игровое </a:t>
            </a:r>
            <a:r>
              <a:rPr sz="1100" spc="-10" dirty="0">
                <a:latin typeface="Microsoft Sans Serif"/>
                <a:cs typeface="Microsoft Sans Serif"/>
              </a:rPr>
              <a:t>занятие </a:t>
            </a:r>
            <a:r>
              <a:rPr sz="1100" spc="290" dirty="0">
                <a:latin typeface="Microsoft Sans Serif"/>
                <a:cs typeface="Microsoft Sans Serif"/>
              </a:rPr>
              <a:t>– </a:t>
            </a:r>
            <a:r>
              <a:rPr sz="1100" spc="-10" dirty="0">
                <a:latin typeface="Microsoft Sans Serif"/>
                <a:cs typeface="Microsoft Sans Serif"/>
              </a:rPr>
              <a:t>тренинг </a:t>
            </a:r>
            <a:r>
              <a:rPr sz="1100" dirty="0">
                <a:latin typeface="Microsoft Sans Serif"/>
                <a:cs typeface="Microsoft Sans Serif"/>
              </a:rPr>
              <a:t>с </a:t>
            </a:r>
            <a:r>
              <a:rPr sz="1100" spc="-10" dirty="0">
                <a:latin typeface="Microsoft Sans Serif"/>
                <a:cs typeface="Microsoft Sans Serif"/>
              </a:rPr>
              <a:t>педагогами </a:t>
            </a:r>
            <a:r>
              <a:rPr sz="1100" spc="-15" dirty="0">
                <a:latin typeface="Microsoft Sans Serif"/>
                <a:cs typeface="Microsoft Sans Serif"/>
              </a:rPr>
              <a:t>«Формирование </a:t>
            </a:r>
            <a:r>
              <a:rPr sz="1100" spc="-5" dirty="0">
                <a:latin typeface="Microsoft Sans Serif"/>
                <a:cs typeface="Microsoft Sans Serif"/>
              </a:rPr>
              <a:t>благоприятного </a:t>
            </a:r>
            <a:r>
              <a:rPr sz="1100" spc="-10" dirty="0">
                <a:latin typeface="Microsoft Sans Serif"/>
                <a:cs typeface="Microsoft Sans Serif"/>
              </a:rPr>
              <a:t>психологического </a:t>
            </a:r>
            <a:r>
              <a:rPr sz="1100" spc="-15" dirty="0">
                <a:latin typeface="Microsoft Sans Serif"/>
                <a:cs typeface="Microsoft Sans Serif"/>
              </a:rPr>
              <a:t>климата </a:t>
            </a:r>
            <a:r>
              <a:rPr sz="1100" dirty="0">
                <a:latin typeface="Microsoft Sans Serif"/>
                <a:cs typeface="Microsoft Sans Serif"/>
              </a:rPr>
              <a:t>в </a:t>
            </a:r>
            <a:r>
              <a:rPr sz="1100" spc="-15" dirty="0">
                <a:latin typeface="Microsoft Sans Serif"/>
                <a:cs typeface="Microsoft Sans Serif"/>
              </a:rPr>
              <a:t>педагогическом </a:t>
            </a:r>
            <a:r>
              <a:rPr sz="1100" spc="-280" dirty="0">
                <a:latin typeface="Microsoft Sans Serif"/>
                <a:cs typeface="Microsoft Sans Serif"/>
              </a:rPr>
              <a:t> </a:t>
            </a:r>
            <a:r>
              <a:rPr sz="1100" spc="-15" dirty="0">
                <a:latin typeface="Microsoft Sans Serif"/>
                <a:cs typeface="Microsoft Sans Serif"/>
              </a:rPr>
              <a:t>коллективе»</a:t>
            </a:r>
            <a:endParaRPr sz="1100">
              <a:latin typeface="Microsoft Sans Serif"/>
              <a:cs typeface="Microsoft Sans Serif"/>
            </a:endParaRPr>
          </a:p>
          <a:p>
            <a:pPr marL="12700" marR="3945890">
              <a:lnSpc>
                <a:spcPct val="100000"/>
              </a:lnSpc>
            </a:pPr>
            <a:r>
              <a:rPr sz="1100" spc="-10" dirty="0">
                <a:latin typeface="Microsoft Sans Serif"/>
                <a:cs typeface="Microsoft Sans Serif"/>
              </a:rPr>
              <a:t>Психологический тренинг </a:t>
            </a:r>
            <a:r>
              <a:rPr sz="1100" spc="5" dirty="0">
                <a:latin typeface="Microsoft Sans Serif"/>
                <a:cs typeface="Microsoft Sans Serif"/>
              </a:rPr>
              <a:t>для </a:t>
            </a:r>
            <a:r>
              <a:rPr sz="1100" spc="-5" dirty="0">
                <a:latin typeface="Microsoft Sans Serif"/>
                <a:cs typeface="Microsoft Sans Serif"/>
              </a:rPr>
              <a:t>педагогов «Сильная </a:t>
            </a:r>
            <a:r>
              <a:rPr sz="1100" spc="-15" dirty="0">
                <a:latin typeface="Microsoft Sans Serif"/>
                <a:cs typeface="Microsoft Sans Serif"/>
              </a:rPr>
              <a:t>команда!» </a:t>
            </a:r>
            <a:r>
              <a:rPr sz="1100" spc="-10" dirty="0">
                <a:latin typeface="Microsoft Sans Serif"/>
                <a:cs typeface="Microsoft Sans Serif"/>
              </a:rPr>
              <a:t> </a:t>
            </a:r>
            <a:r>
              <a:rPr sz="1100" spc="-5" dirty="0">
                <a:latin typeface="Microsoft Sans Serif"/>
                <a:cs typeface="Microsoft Sans Serif"/>
              </a:rPr>
              <a:t>Тренинг</a:t>
            </a:r>
            <a:r>
              <a:rPr sz="1100" spc="-10" dirty="0">
                <a:latin typeface="Microsoft Sans Serif"/>
                <a:cs typeface="Microsoft Sans Serif"/>
              </a:rPr>
              <a:t> </a:t>
            </a:r>
            <a:r>
              <a:rPr sz="1100" spc="-5" dirty="0">
                <a:latin typeface="Microsoft Sans Serif"/>
                <a:cs typeface="Microsoft Sans Serif"/>
              </a:rPr>
              <a:t>на</a:t>
            </a:r>
            <a:r>
              <a:rPr sz="1100" dirty="0">
                <a:latin typeface="Microsoft Sans Serif"/>
                <a:cs typeface="Microsoft Sans Serif"/>
              </a:rPr>
              <a:t> </a:t>
            </a:r>
            <a:r>
              <a:rPr sz="1100" spc="-5" dirty="0">
                <a:latin typeface="Microsoft Sans Serif"/>
                <a:cs typeface="Microsoft Sans Serif"/>
              </a:rPr>
              <a:t>снятие</a:t>
            </a:r>
            <a:r>
              <a:rPr sz="1100" spc="-15" dirty="0">
                <a:latin typeface="Microsoft Sans Serif"/>
                <a:cs typeface="Microsoft Sans Serif"/>
              </a:rPr>
              <a:t> </a:t>
            </a:r>
            <a:r>
              <a:rPr sz="1100" spc="-5" dirty="0">
                <a:latin typeface="Microsoft Sans Serif"/>
                <a:cs typeface="Microsoft Sans Serif"/>
              </a:rPr>
              <a:t>психоэмоционального</a:t>
            </a:r>
            <a:r>
              <a:rPr sz="1100" spc="-10" dirty="0">
                <a:latin typeface="Microsoft Sans Serif"/>
                <a:cs typeface="Microsoft Sans Serif"/>
              </a:rPr>
              <a:t> напряжения</a:t>
            </a:r>
            <a:r>
              <a:rPr sz="1100" spc="20" dirty="0">
                <a:latin typeface="Microsoft Sans Serif"/>
                <a:cs typeface="Microsoft Sans Serif"/>
              </a:rPr>
              <a:t> </a:t>
            </a:r>
            <a:r>
              <a:rPr sz="1100" dirty="0">
                <a:latin typeface="Microsoft Sans Serif"/>
                <a:cs typeface="Microsoft Sans Serif"/>
              </a:rPr>
              <a:t>у </a:t>
            </a:r>
            <a:r>
              <a:rPr sz="1100" spc="-5" dirty="0">
                <a:latin typeface="Microsoft Sans Serif"/>
                <a:cs typeface="Microsoft Sans Serif"/>
              </a:rPr>
              <a:t>педагогов. </a:t>
            </a:r>
            <a:r>
              <a:rPr sz="1100" spc="-280" dirty="0">
                <a:latin typeface="Microsoft Sans Serif"/>
                <a:cs typeface="Microsoft Sans Serif"/>
              </a:rPr>
              <a:t> </a:t>
            </a:r>
            <a:r>
              <a:rPr sz="1100" spc="-5" dirty="0">
                <a:latin typeface="Microsoft Sans Serif"/>
                <a:cs typeface="Microsoft Sans Serif"/>
              </a:rPr>
              <a:t>Тренинг </a:t>
            </a:r>
            <a:r>
              <a:rPr sz="1100" spc="-15" dirty="0">
                <a:latin typeface="Microsoft Sans Serif"/>
                <a:cs typeface="Microsoft Sans Serif"/>
              </a:rPr>
              <a:t>командообразования</a:t>
            </a:r>
            <a:endParaRPr sz="1100">
              <a:latin typeface="Microsoft Sans Serif"/>
              <a:cs typeface="Microsoft Sans Serif"/>
            </a:endParaRPr>
          </a:p>
          <a:p>
            <a:pPr marL="12700" marR="1523365">
              <a:lnSpc>
                <a:spcPct val="100000"/>
              </a:lnSpc>
            </a:pPr>
            <a:r>
              <a:rPr sz="1100" spc="-20" dirty="0">
                <a:latin typeface="Microsoft Sans Serif"/>
                <a:cs typeface="Microsoft Sans Serif"/>
              </a:rPr>
              <a:t>Семинар-практикум</a:t>
            </a:r>
            <a:r>
              <a:rPr sz="1100" spc="-15" dirty="0">
                <a:latin typeface="Microsoft Sans Serif"/>
                <a:cs typeface="Microsoft Sans Serif"/>
              </a:rPr>
              <a:t> </a:t>
            </a:r>
            <a:r>
              <a:rPr sz="1100" spc="-10" dirty="0">
                <a:latin typeface="Microsoft Sans Serif"/>
                <a:cs typeface="Microsoft Sans Serif"/>
              </a:rPr>
              <a:t>«Раскрытие </a:t>
            </a:r>
            <a:r>
              <a:rPr sz="1100" spc="-5" dirty="0">
                <a:latin typeface="Microsoft Sans Serif"/>
                <a:cs typeface="Microsoft Sans Serif"/>
              </a:rPr>
              <a:t>индивидуальности </a:t>
            </a:r>
            <a:r>
              <a:rPr sz="1100" spc="-10" dirty="0">
                <a:latin typeface="Microsoft Sans Serif"/>
                <a:cs typeface="Microsoft Sans Serif"/>
              </a:rPr>
              <a:t>педагога </a:t>
            </a:r>
            <a:r>
              <a:rPr sz="1100" dirty="0">
                <a:latin typeface="Microsoft Sans Serif"/>
                <a:cs typeface="Microsoft Sans Serif"/>
              </a:rPr>
              <a:t>и </a:t>
            </a:r>
            <a:r>
              <a:rPr sz="1100" spc="-5" dirty="0">
                <a:latin typeface="Microsoft Sans Serif"/>
                <a:cs typeface="Microsoft Sans Serif"/>
              </a:rPr>
              <a:t>сплочение </a:t>
            </a:r>
            <a:r>
              <a:rPr sz="1100" spc="-15" dirty="0">
                <a:latin typeface="Microsoft Sans Serif"/>
                <a:cs typeface="Microsoft Sans Serif"/>
              </a:rPr>
              <a:t>педагогического коллектива» </a:t>
            </a:r>
            <a:r>
              <a:rPr sz="1100" spc="-280" dirty="0">
                <a:latin typeface="Microsoft Sans Serif"/>
                <a:cs typeface="Microsoft Sans Serif"/>
              </a:rPr>
              <a:t> </a:t>
            </a:r>
            <a:r>
              <a:rPr sz="1100" spc="-20" dirty="0">
                <a:latin typeface="Microsoft Sans Serif"/>
                <a:cs typeface="Microsoft Sans Serif"/>
              </a:rPr>
              <a:t>Семинар-практикум</a:t>
            </a:r>
            <a:r>
              <a:rPr sz="1100" spc="35" dirty="0">
                <a:latin typeface="Microsoft Sans Serif"/>
                <a:cs typeface="Microsoft Sans Serif"/>
              </a:rPr>
              <a:t> </a:t>
            </a:r>
            <a:r>
              <a:rPr sz="1100" spc="-10" dirty="0">
                <a:latin typeface="Microsoft Sans Serif"/>
                <a:cs typeface="Microsoft Sans Serif"/>
              </a:rPr>
              <a:t>«Значение </a:t>
            </a:r>
            <a:r>
              <a:rPr sz="1100" spc="-5" dirty="0">
                <a:latin typeface="Microsoft Sans Serif"/>
                <a:cs typeface="Microsoft Sans Serif"/>
              </a:rPr>
              <a:t>цвета</a:t>
            </a:r>
            <a:r>
              <a:rPr sz="1100" spc="-10" dirty="0">
                <a:latin typeface="Microsoft Sans Serif"/>
                <a:cs typeface="Microsoft Sans Serif"/>
              </a:rPr>
              <a:t> </a:t>
            </a:r>
            <a:r>
              <a:rPr sz="1100" dirty="0">
                <a:latin typeface="Microsoft Sans Serif"/>
                <a:cs typeface="Microsoft Sans Serif"/>
              </a:rPr>
              <a:t>в</a:t>
            </a:r>
            <a:r>
              <a:rPr sz="1100" spc="5" dirty="0">
                <a:latin typeface="Microsoft Sans Serif"/>
                <a:cs typeface="Microsoft Sans Serif"/>
              </a:rPr>
              <a:t> </a:t>
            </a:r>
            <a:r>
              <a:rPr sz="1100" spc="-25" dirty="0">
                <a:latin typeface="Microsoft Sans Serif"/>
                <a:cs typeface="Microsoft Sans Serif"/>
              </a:rPr>
              <a:t>жизни</a:t>
            </a:r>
            <a:r>
              <a:rPr sz="1100" spc="-10" dirty="0">
                <a:latin typeface="Microsoft Sans Serif"/>
                <a:cs typeface="Microsoft Sans Serif"/>
              </a:rPr>
              <a:t> человека»</a:t>
            </a:r>
            <a:endParaRPr sz="1100">
              <a:latin typeface="Microsoft Sans Serif"/>
              <a:cs typeface="Microsoft Sans Serif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003795" y="154051"/>
            <a:ext cx="2063114" cy="7575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1200" spc="-10" dirty="0">
                <a:solidFill>
                  <a:srgbClr val="FF0000"/>
                </a:solidFill>
                <a:latin typeface="Microsoft Sans Serif"/>
                <a:cs typeface="Microsoft Sans Serif"/>
                <a:hlinkClick r:id="rId3"/>
              </a:rPr>
              <a:t>http://www.171orensad.ru/files</a:t>
            </a:r>
            <a:endParaRPr sz="1200">
              <a:latin typeface="Microsoft Sans Serif"/>
              <a:cs typeface="Microsoft Sans Serif"/>
            </a:endParaRPr>
          </a:p>
          <a:p>
            <a:pPr marL="18415" marR="10795" indent="635" algn="ctr">
              <a:lnSpc>
                <a:spcPct val="100000"/>
              </a:lnSpc>
            </a:pPr>
            <a:r>
              <a:rPr sz="1200" dirty="0">
                <a:solidFill>
                  <a:srgbClr val="FF0000"/>
                </a:solidFill>
                <a:latin typeface="Microsoft Sans Serif"/>
                <a:cs typeface="Microsoft Sans Serif"/>
              </a:rPr>
              <a:t>/mo- </a:t>
            </a:r>
            <a:r>
              <a:rPr sz="1200" spc="5" dirty="0">
                <a:solidFill>
                  <a:srgbClr val="FF0000"/>
                </a:solidFill>
                <a:latin typeface="Microsoft Sans Serif"/>
                <a:cs typeface="Microsoft Sans Serif"/>
              </a:rPr>
              <a:t> </a:t>
            </a:r>
            <a:r>
              <a:rPr sz="1200" spc="-10" dirty="0">
                <a:solidFill>
                  <a:srgbClr val="FF0000"/>
                </a:solidFill>
                <a:latin typeface="Microsoft Sans Serif"/>
                <a:cs typeface="Microsoft Sans Serif"/>
              </a:rPr>
              <a:t>psihologi/1metod23.11.2021.p </a:t>
            </a:r>
            <a:r>
              <a:rPr sz="1200" spc="-305" dirty="0">
                <a:solidFill>
                  <a:srgbClr val="FF0000"/>
                </a:solidFill>
                <a:latin typeface="Microsoft Sans Serif"/>
                <a:cs typeface="Microsoft Sans Serif"/>
              </a:rPr>
              <a:t> </a:t>
            </a:r>
            <a:r>
              <a:rPr sz="1200" dirty="0">
                <a:solidFill>
                  <a:srgbClr val="FF0000"/>
                </a:solidFill>
                <a:latin typeface="Microsoft Sans Serif"/>
                <a:cs typeface="Microsoft Sans Serif"/>
              </a:rPr>
              <a:t>df</a:t>
            </a:r>
            <a:endParaRPr sz="1200">
              <a:latin typeface="Microsoft Sans Serif"/>
              <a:cs typeface="Microsoft Sans Serif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228600" y="133351"/>
            <a:ext cx="6629400" cy="1145598"/>
          </a:xfrm>
        </p:spPr>
        <p:txBody>
          <a:bodyPr/>
          <a:lstStyle/>
          <a:p>
            <a:pPr algn="ctr"/>
            <a:r>
              <a:rPr lang="ru-RU" sz="1400" spc="-5" dirty="0" smtClean="0"/>
              <a:t>Организация </a:t>
            </a:r>
            <a:r>
              <a:rPr lang="ru-RU" sz="1400" dirty="0" smtClean="0"/>
              <a:t>и </a:t>
            </a:r>
            <a:r>
              <a:rPr lang="ru-RU" sz="1400" spc="-5" dirty="0" smtClean="0"/>
              <a:t>проведение мер</a:t>
            </a:r>
            <a:r>
              <a:rPr lang="ru-RU" sz="1400" spc="-20" dirty="0" smtClean="0"/>
              <a:t>о</a:t>
            </a:r>
            <a:r>
              <a:rPr lang="ru-RU" sz="1400" spc="5" dirty="0" smtClean="0"/>
              <a:t>п</a:t>
            </a:r>
            <a:r>
              <a:rPr lang="ru-RU" sz="1400" dirty="0" smtClean="0"/>
              <a:t>рия</a:t>
            </a:r>
            <a:r>
              <a:rPr lang="ru-RU" sz="1400" spc="-15" dirty="0" smtClean="0"/>
              <a:t>т</a:t>
            </a:r>
            <a:r>
              <a:rPr lang="ru-RU" sz="1400" dirty="0" smtClean="0"/>
              <a:t>ий, </a:t>
            </a:r>
            <a:r>
              <a:rPr lang="ru-RU" sz="1400" spc="-10" dirty="0" smtClean="0"/>
              <a:t>н</a:t>
            </a:r>
            <a:r>
              <a:rPr lang="ru-RU" sz="1400" spc="-5" dirty="0" smtClean="0"/>
              <a:t>а</a:t>
            </a:r>
            <a:r>
              <a:rPr lang="ru-RU" sz="1400" spc="5" dirty="0" smtClean="0"/>
              <a:t>п</a:t>
            </a:r>
            <a:r>
              <a:rPr lang="ru-RU" sz="1400" spc="-20" dirty="0" smtClean="0"/>
              <a:t>р</a:t>
            </a:r>
            <a:r>
              <a:rPr lang="ru-RU" sz="1400" spc="-5" dirty="0" smtClean="0"/>
              <a:t>а</a:t>
            </a:r>
            <a:r>
              <a:rPr lang="ru-RU" sz="1400" spc="-20" dirty="0" smtClean="0"/>
              <a:t>в</a:t>
            </a:r>
            <a:r>
              <a:rPr lang="ru-RU" sz="1400" spc="-30" dirty="0" smtClean="0"/>
              <a:t>л</a:t>
            </a:r>
            <a:r>
              <a:rPr lang="ru-RU" sz="1400" spc="-5" dirty="0" smtClean="0"/>
              <a:t>е</a:t>
            </a:r>
            <a:r>
              <a:rPr lang="ru-RU" sz="1400" spc="5" dirty="0" smtClean="0"/>
              <a:t>нн</a:t>
            </a:r>
            <a:r>
              <a:rPr lang="ru-RU" sz="1400" spc="-10" dirty="0" smtClean="0"/>
              <a:t>ы</a:t>
            </a:r>
            <a:r>
              <a:rPr lang="ru-RU" sz="1400" dirty="0" smtClean="0"/>
              <a:t>х </a:t>
            </a:r>
            <a:r>
              <a:rPr lang="ru-RU" sz="1400" spc="-10" dirty="0" smtClean="0"/>
              <a:t>на формирование</a:t>
            </a:r>
            <a:r>
              <a:rPr lang="ru-RU" sz="1400" spc="-5" dirty="0" smtClean="0"/>
              <a:t> </a:t>
            </a:r>
            <a:r>
              <a:rPr lang="ru-RU" sz="1400" dirty="0" smtClean="0"/>
              <a:t>в</a:t>
            </a:r>
            <a:r>
              <a:rPr lang="ru-RU" sz="1400" spc="5" dirty="0" smtClean="0"/>
              <a:t> </a:t>
            </a:r>
            <a:r>
              <a:rPr lang="ru-RU" sz="1400" spc="-10" dirty="0" smtClean="0"/>
              <a:t>образовательной</a:t>
            </a:r>
            <a:r>
              <a:rPr lang="ru-RU" sz="1400" spc="-5" dirty="0" smtClean="0"/>
              <a:t> организации</a:t>
            </a:r>
            <a:r>
              <a:rPr lang="ru-RU" sz="1400" dirty="0" smtClean="0"/>
              <a:t> </a:t>
            </a:r>
            <a:r>
              <a:rPr lang="ru-RU" sz="1400" spc="-15" dirty="0" smtClean="0"/>
              <a:t>необходимого </a:t>
            </a:r>
            <a:r>
              <a:rPr lang="ru-RU" sz="1400" spc="-10" dirty="0" smtClean="0"/>
              <a:t> </a:t>
            </a:r>
            <a:r>
              <a:rPr lang="ru-RU" sz="1400" spc="-15" dirty="0" smtClean="0"/>
              <a:t>психологического</a:t>
            </a:r>
            <a:r>
              <a:rPr lang="ru-RU" sz="1400" spc="-10" dirty="0" smtClean="0"/>
              <a:t> </a:t>
            </a:r>
            <a:r>
              <a:rPr lang="ru-RU" sz="1400" spc="-5" dirty="0" smtClean="0"/>
              <a:t>климата</a:t>
            </a:r>
            <a:r>
              <a:rPr lang="ru-RU" sz="1400" dirty="0" smtClean="0"/>
              <a:t> </a:t>
            </a:r>
            <a:r>
              <a:rPr lang="ru-RU" sz="1400" spc="-5" dirty="0" smtClean="0"/>
              <a:t>для</a:t>
            </a:r>
            <a:r>
              <a:rPr lang="ru-RU" sz="1400" dirty="0" smtClean="0"/>
              <a:t> </a:t>
            </a:r>
            <a:r>
              <a:rPr lang="ru-RU" sz="1400" spc="-10" dirty="0" smtClean="0"/>
              <a:t>сохранения</a:t>
            </a:r>
            <a:r>
              <a:rPr lang="ru-RU" sz="1400" spc="-5" dirty="0" smtClean="0"/>
              <a:t> </a:t>
            </a:r>
            <a:r>
              <a:rPr lang="ru-RU" sz="1400" dirty="0" smtClean="0"/>
              <a:t>и</a:t>
            </a:r>
            <a:r>
              <a:rPr lang="ru-RU" sz="1400" spc="5" dirty="0" smtClean="0"/>
              <a:t> </a:t>
            </a:r>
            <a:r>
              <a:rPr lang="ru-RU" sz="1400" spc="-5" dirty="0" smtClean="0"/>
              <a:t>(или)</a:t>
            </a:r>
            <a:r>
              <a:rPr lang="ru-RU" sz="1400" dirty="0" smtClean="0"/>
              <a:t> </a:t>
            </a:r>
            <a:r>
              <a:rPr lang="ru-RU" sz="1400" spc="-10" dirty="0" smtClean="0"/>
              <a:t>восстановления </a:t>
            </a:r>
            <a:r>
              <a:rPr lang="ru-RU" sz="1400" spc="-5" dirty="0" smtClean="0"/>
              <a:t> </a:t>
            </a:r>
            <a:r>
              <a:rPr lang="ru-RU" sz="1400" spc="-10" dirty="0" smtClean="0"/>
              <a:t>психологического</a:t>
            </a:r>
            <a:r>
              <a:rPr lang="ru-RU" sz="1400" spc="-80" dirty="0" smtClean="0"/>
              <a:t> </a:t>
            </a:r>
            <a:r>
              <a:rPr lang="ru-RU" sz="1400" spc="-5" dirty="0" smtClean="0"/>
              <a:t>здоровья</a:t>
            </a:r>
            <a:r>
              <a:rPr lang="ru-RU" sz="1400" spc="-35" dirty="0" smtClean="0"/>
              <a:t> </a:t>
            </a:r>
            <a:r>
              <a:rPr lang="ru-RU" sz="1400" spc="-10" dirty="0" smtClean="0"/>
              <a:t>детей</a:t>
            </a:r>
            <a:r>
              <a:rPr lang="ru-RU" sz="1400" spc="-15" dirty="0" smtClean="0"/>
              <a:t> </a:t>
            </a:r>
            <a:r>
              <a:rPr lang="ru-RU" sz="1400" spc="-10" dirty="0" smtClean="0"/>
              <a:t>ветеранов</a:t>
            </a:r>
            <a:r>
              <a:rPr lang="ru-RU" sz="1400" spc="-25" dirty="0" smtClean="0"/>
              <a:t> </a:t>
            </a:r>
            <a:r>
              <a:rPr lang="ru-RU" sz="1400" spc="-5" dirty="0" smtClean="0"/>
              <a:t>(участников)</a:t>
            </a:r>
            <a:r>
              <a:rPr lang="ru-RU" sz="1400" spc="-15" dirty="0" smtClean="0"/>
              <a:t> СВО</a:t>
            </a:r>
            <a:r>
              <a:rPr lang="ru-RU" sz="1200" dirty="0" smtClean="0"/>
              <a:t/>
            </a:r>
            <a:br>
              <a:rPr lang="ru-RU" sz="1200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447090" y="1165733"/>
            <a:ext cx="6445250" cy="635"/>
          </a:xfrm>
          <a:custGeom>
            <a:avLst/>
            <a:gdLst/>
            <a:ahLst/>
            <a:cxnLst/>
            <a:rect l="l" t="t" r="r" b="b"/>
            <a:pathLst>
              <a:path w="6445250" h="634">
                <a:moveTo>
                  <a:pt x="0" y="0"/>
                </a:moveTo>
                <a:lnTo>
                  <a:pt x="6445072" y="253"/>
                </a:lnTo>
              </a:path>
            </a:pathLst>
          </a:custGeom>
          <a:ln w="19050">
            <a:solidFill>
              <a:srgbClr val="4480C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577581" y="220624"/>
            <a:ext cx="1020965" cy="945362"/>
          </a:xfrm>
          <a:prstGeom prst="rect">
            <a:avLst/>
          </a:prstGeom>
        </p:spPr>
      </p:pic>
      <p:sp>
        <p:nvSpPr>
          <p:cNvPr id="5" name="object 5"/>
          <p:cNvSpPr txBox="1"/>
          <p:nvPr/>
        </p:nvSpPr>
        <p:spPr>
          <a:xfrm>
            <a:off x="304800" y="438150"/>
            <a:ext cx="8486775" cy="271420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45"/>
              </a:spcBef>
            </a:pPr>
            <a:endParaRPr lang="ru-RU" sz="1800" dirty="0" smtClean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lang="ru-RU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800" smtClean="0">
              <a:latin typeface="Arial"/>
              <a:cs typeface="Arial"/>
            </a:endParaRPr>
          </a:p>
          <a:p>
            <a:pPr marL="1898014" marR="5080" indent="-1669414">
              <a:lnSpc>
                <a:spcPct val="100000"/>
              </a:lnSpc>
            </a:pPr>
            <a:r>
              <a:rPr sz="1100" spc="-10" smtClean="0">
                <a:latin typeface="Microsoft Sans Serif"/>
                <a:cs typeface="Microsoft Sans Serif"/>
              </a:rPr>
              <a:t>Психолого-педагогические</a:t>
            </a:r>
            <a:r>
              <a:rPr sz="1100" spc="-5" smtClean="0">
                <a:latin typeface="Microsoft Sans Serif"/>
                <a:cs typeface="Microsoft Sans Serif"/>
              </a:rPr>
              <a:t> </a:t>
            </a:r>
            <a:r>
              <a:rPr sz="1100" spc="-10" dirty="0">
                <a:latin typeface="Microsoft Sans Serif"/>
                <a:cs typeface="Microsoft Sans Serif"/>
              </a:rPr>
              <a:t>программы,</a:t>
            </a:r>
            <a:r>
              <a:rPr sz="1100" spc="15" dirty="0">
                <a:latin typeface="Microsoft Sans Serif"/>
                <a:cs typeface="Microsoft Sans Serif"/>
              </a:rPr>
              <a:t> </a:t>
            </a:r>
            <a:r>
              <a:rPr sz="1100" spc="-15" dirty="0">
                <a:latin typeface="Microsoft Sans Serif"/>
                <a:cs typeface="Microsoft Sans Serif"/>
              </a:rPr>
              <a:t>рекомендуемых</a:t>
            </a:r>
            <a:r>
              <a:rPr sz="1100" spc="45" dirty="0">
                <a:latin typeface="Microsoft Sans Serif"/>
                <a:cs typeface="Microsoft Sans Serif"/>
              </a:rPr>
              <a:t> </a:t>
            </a:r>
            <a:r>
              <a:rPr sz="1100" spc="5" dirty="0">
                <a:latin typeface="Microsoft Sans Serif"/>
                <a:cs typeface="Microsoft Sans Serif"/>
              </a:rPr>
              <a:t>для </a:t>
            </a:r>
            <a:r>
              <a:rPr sz="1100" spc="-10" dirty="0">
                <a:latin typeface="Microsoft Sans Serif"/>
                <a:cs typeface="Microsoft Sans Serif"/>
              </a:rPr>
              <a:t>организации</a:t>
            </a:r>
            <a:r>
              <a:rPr sz="1100" spc="10" dirty="0">
                <a:latin typeface="Microsoft Sans Serif"/>
                <a:cs typeface="Microsoft Sans Serif"/>
              </a:rPr>
              <a:t> </a:t>
            </a:r>
            <a:r>
              <a:rPr sz="1100" spc="-5" dirty="0">
                <a:latin typeface="Microsoft Sans Serif"/>
                <a:cs typeface="Microsoft Sans Serif"/>
              </a:rPr>
              <a:t>воспитательной,</a:t>
            </a:r>
            <a:r>
              <a:rPr sz="1100" spc="-10" dirty="0">
                <a:latin typeface="Microsoft Sans Serif"/>
                <a:cs typeface="Microsoft Sans Serif"/>
              </a:rPr>
              <a:t> </a:t>
            </a:r>
            <a:r>
              <a:rPr sz="1100" spc="-15" dirty="0">
                <a:latin typeface="Microsoft Sans Serif"/>
                <a:cs typeface="Microsoft Sans Serif"/>
              </a:rPr>
              <a:t>профилактической</a:t>
            </a:r>
            <a:r>
              <a:rPr sz="1100" spc="5" dirty="0">
                <a:latin typeface="Microsoft Sans Serif"/>
                <a:cs typeface="Microsoft Sans Serif"/>
              </a:rPr>
              <a:t> </a:t>
            </a:r>
            <a:r>
              <a:rPr sz="1100" dirty="0">
                <a:latin typeface="Microsoft Sans Serif"/>
                <a:cs typeface="Microsoft Sans Serif"/>
              </a:rPr>
              <a:t>и</a:t>
            </a:r>
            <a:r>
              <a:rPr sz="1100" spc="20" dirty="0">
                <a:latin typeface="Microsoft Sans Serif"/>
                <a:cs typeface="Microsoft Sans Serif"/>
              </a:rPr>
              <a:t> </a:t>
            </a:r>
            <a:r>
              <a:rPr sz="1100" spc="-15" dirty="0">
                <a:latin typeface="Microsoft Sans Serif"/>
                <a:cs typeface="Microsoft Sans Serif"/>
              </a:rPr>
              <a:t>коррекционно- </a:t>
            </a:r>
            <a:r>
              <a:rPr sz="1100" spc="-10" dirty="0">
                <a:latin typeface="Microsoft Sans Serif"/>
                <a:cs typeface="Microsoft Sans Serif"/>
              </a:rPr>
              <a:t> развивающей</a:t>
            </a:r>
            <a:r>
              <a:rPr sz="1100" spc="-15" dirty="0">
                <a:latin typeface="Microsoft Sans Serif"/>
                <a:cs typeface="Microsoft Sans Serif"/>
              </a:rPr>
              <a:t> </a:t>
            </a:r>
            <a:r>
              <a:rPr sz="1100" spc="-5" dirty="0">
                <a:latin typeface="Microsoft Sans Serif"/>
                <a:cs typeface="Microsoft Sans Serif"/>
              </a:rPr>
              <a:t>работы</a:t>
            </a:r>
            <a:r>
              <a:rPr sz="1100" spc="-20" dirty="0">
                <a:latin typeface="Microsoft Sans Serif"/>
                <a:cs typeface="Microsoft Sans Serif"/>
              </a:rPr>
              <a:t> </a:t>
            </a:r>
            <a:r>
              <a:rPr sz="1100" dirty="0">
                <a:latin typeface="Microsoft Sans Serif"/>
                <a:cs typeface="Microsoft Sans Serif"/>
              </a:rPr>
              <a:t>среди</a:t>
            </a:r>
            <a:r>
              <a:rPr sz="1100" spc="-10" dirty="0">
                <a:latin typeface="Microsoft Sans Serif"/>
                <a:cs typeface="Microsoft Sans Serif"/>
              </a:rPr>
              <a:t> </a:t>
            </a:r>
            <a:r>
              <a:rPr sz="1100" spc="-5" dirty="0">
                <a:latin typeface="Microsoft Sans Serif"/>
                <a:cs typeface="Microsoft Sans Serif"/>
              </a:rPr>
              <a:t>обучающихся</a:t>
            </a:r>
            <a:r>
              <a:rPr sz="1100" spc="5" dirty="0">
                <a:latin typeface="Microsoft Sans Serif"/>
                <a:cs typeface="Microsoft Sans Serif"/>
              </a:rPr>
              <a:t> </a:t>
            </a:r>
            <a:r>
              <a:rPr sz="1100" dirty="0">
                <a:latin typeface="Microsoft Sans Serif"/>
                <a:cs typeface="Microsoft Sans Serif"/>
              </a:rPr>
              <a:t>в</a:t>
            </a:r>
            <a:r>
              <a:rPr sz="1100" spc="5" dirty="0">
                <a:latin typeface="Microsoft Sans Serif"/>
                <a:cs typeface="Microsoft Sans Serif"/>
              </a:rPr>
              <a:t> </a:t>
            </a:r>
            <a:r>
              <a:rPr sz="1100" spc="-5" dirty="0">
                <a:latin typeface="Microsoft Sans Serif"/>
                <a:cs typeface="Microsoft Sans Serif"/>
              </a:rPr>
              <a:t>образовательной</a:t>
            </a:r>
            <a:r>
              <a:rPr sz="1100" spc="-20" dirty="0">
                <a:latin typeface="Microsoft Sans Serif"/>
                <a:cs typeface="Microsoft Sans Serif"/>
              </a:rPr>
              <a:t> </a:t>
            </a:r>
            <a:r>
              <a:rPr sz="1100" spc="-10" dirty="0">
                <a:latin typeface="Microsoft Sans Serif"/>
                <a:cs typeface="Microsoft Sans Serif"/>
              </a:rPr>
              <a:t>организации</a:t>
            </a:r>
            <a:endParaRPr sz="1100">
              <a:latin typeface="Microsoft Sans Serif"/>
              <a:cs typeface="Microsoft Sans Serif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150">
              <a:latin typeface="Microsoft Sans Serif"/>
              <a:cs typeface="Microsoft Sans Serif"/>
            </a:endParaRPr>
          </a:p>
          <a:p>
            <a:pPr marL="148590">
              <a:lnSpc>
                <a:spcPct val="100000"/>
              </a:lnSpc>
            </a:pPr>
            <a:r>
              <a:rPr sz="1100" spc="-15" dirty="0">
                <a:latin typeface="Microsoft Sans Serif"/>
                <a:cs typeface="Microsoft Sans Serif"/>
              </a:rPr>
              <a:t>Программа</a:t>
            </a:r>
            <a:r>
              <a:rPr sz="1100" spc="10" dirty="0">
                <a:latin typeface="Microsoft Sans Serif"/>
                <a:cs typeface="Microsoft Sans Serif"/>
              </a:rPr>
              <a:t> </a:t>
            </a:r>
            <a:r>
              <a:rPr sz="1100" spc="-20" dirty="0">
                <a:latin typeface="Microsoft Sans Serif"/>
                <a:cs typeface="Microsoft Sans Serif"/>
              </a:rPr>
              <a:t>коррекции</a:t>
            </a:r>
            <a:r>
              <a:rPr sz="1100" spc="20" dirty="0">
                <a:latin typeface="Microsoft Sans Serif"/>
                <a:cs typeface="Microsoft Sans Serif"/>
              </a:rPr>
              <a:t> </a:t>
            </a:r>
            <a:r>
              <a:rPr sz="1100" spc="-10" dirty="0">
                <a:latin typeface="Microsoft Sans Serif"/>
                <a:cs typeface="Microsoft Sans Serif"/>
              </a:rPr>
              <a:t>школьной</a:t>
            </a:r>
            <a:r>
              <a:rPr sz="1100" spc="15" dirty="0">
                <a:latin typeface="Microsoft Sans Serif"/>
                <a:cs typeface="Microsoft Sans Serif"/>
              </a:rPr>
              <a:t> </a:t>
            </a:r>
            <a:r>
              <a:rPr sz="1100" spc="-10" dirty="0">
                <a:latin typeface="Microsoft Sans Serif"/>
                <a:cs typeface="Microsoft Sans Serif"/>
              </a:rPr>
              <a:t>дезадаптации </a:t>
            </a:r>
            <a:r>
              <a:rPr sz="1100" spc="-5" dirty="0">
                <a:latin typeface="Microsoft Sans Serif"/>
                <a:cs typeface="Microsoft Sans Serif"/>
              </a:rPr>
              <a:t>детей</a:t>
            </a:r>
            <a:r>
              <a:rPr sz="1100" spc="-15" dirty="0">
                <a:latin typeface="Microsoft Sans Serif"/>
                <a:cs typeface="Microsoft Sans Serif"/>
              </a:rPr>
              <a:t> </a:t>
            </a:r>
            <a:r>
              <a:rPr sz="1100" spc="-5" dirty="0">
                <a:latin typeface="Microsoft Sans Serif"/>
                <a:cs typeface="Microsoft Sans Serif"/>
              </a:rPr>
              <a:t>младшего</a:t>
            </a:r>
            <a:r>
              <a:rPr sz="1100" spc="5" dirty="0">
                <a:latin typeface="Microsoft Sans Serif"/>
                <a:cs typeface="Microsoft Sans Serif"/>
              </a:rPr>
              <a:t> </a:t>
            </a:r>
            <a:r>
              <a:rPr sz="1100" spc="-15" dirty="0">
                <a:latin typeface="Microsoft Sans Serif"/>
                <a:cs typeface="Microsoft Sans Serif"/>
              </a:rPr>
              <a:t>школьного</a:t>
            </a:r>
            <a:r>
              <a:rPr sz="1100" spc="10" dirty="0">
                <a:latin typeface="Microsoft Sans Serif"/>
                <a:cs typeface="Microsoft Sans Serif"/>
              </a:rPr>
              <a:t> </a:t>
            </a:r>
            <a:r>
              <a:rPr sz="1100" spc="-10" dirty="0">
                <a:latin typeface="Microsoft Sans Serif"/>
                <a:cs typeface="Microsoft Sans Serif"/>
              </a:rPr>
              <a:t>возраста</a:t>
            </a:r>
            <a:r>
              <a:rPr sz="1100" dirty="0">
                <a:latin typeface="Microsoft Sans Serif"/>
                <a:cs typeface="Microsoft Sans Serif"/>
              </a:rPr>
              <a:t> </a:t>
            </a:r>
            <a:r>
              <a:rPr sz="1100" spc="-5" dirty="0">
                <a:latin typeface="Microsoft Sans Serif"/>
                <a:cs typeface="Microsoft Sans Serif"/>
              </a:rPr>
              <a:t>средствами</a:t>
            </a:r>
            <a:r>
              <a:rPr sz="1100" dirty="0">
                <a:latin typeface="Microsoft Sans Serif"/>
                <a:cs typeface="Microsoft Sans Serif"/>
              </a:rPr>
              <a:t> </a:t>
            </a:r>
            <a:r>
              <a:rPr sz="1100" spc="-5" dirty="0">
                <a:latin typeface="Microsoft Sans Serif"/>
                <a:cs typeface="Microsoft Sans Serif"/>
              </a:rPr>
              <a:t>арт-терапии </a:t>
            </a:r>
            <a:r>
              <a:rPr sz="1100" dirty="0">
                <a:latin typeface="Microsoft Sans Serif"/>
                <a:cs typeface="Microsoft Sans Serif"/>
              </a:rPr>
              <a:t>«Я</a:t>
            </a:r>
            <a:r>
              <a:rPr sz="1100" spc="20" dirty="0">
                <a:latin typeface="Microsoft Sans Serif"/>
                <a:cs typeface="Microsoft Sans Serif"/>
              </a:rPr>
              <a:t> </a:t>
            </a:r>
            <a:r>
              <a:rPr sz="1100" dirty="0">
                <a:latin typeface="Microsoft Sans Serif"/>
                <a:cs typeface="Microsoft Sans Serif"/>
              </a:rPr>
              <a:t>и</a:t>
            </a:r>
            <a:r>
              <a:rPr sz="1100" spc="10" dirty="0">
                <a:latin typeface="Microsoft Sans Serif"/>
                <a:cs typeface="Microsoft Sans Serif"/>
              </a:rPr>
              <a:t> </a:t>
            </a:r>
            <a:r>
              <a:rPr sz="1100" spc="-5" dirty="0">
                <a:latin typeface="Microsoft Sans Serif"/>
                <a:cs typeface="Microsoft Sans Serif"/>
              </a:rPr>
              <a:t>Мы»</a:t>
            </a:r>
            <a:endParaRPr sz="1100">
              <a:latin typeface="Microsoft Sans Serif"/>
              <a:cs typeface="Microsoft Sans Serif"/>
            </a:endParaRPr>
          </a:p>
          <a:p>
            <a:pPr marL="148590">
              <a:lnSpc>
                <a:spcPct val="100000"/>
              </a:lnSpc>
            </a:pPr>
            <a:r>
              <a:rPr sz="1100" spc="-15" dirty="0">
                <a:latin typeface="Microsoft Sans Serif"/>
                <a:cs typeface="Microsoft Sans Serif"/>
              </a:rPr>
              <a:t>Методика</a:t>
            </a:r>
            <a:r>
              <a:rPr sz="1100" spc="15" dirty="0">
                <a:latin typeface="Microsoft Sans Serif"/>
                <a:cs typeface="Microsoft Sans Serif"/>
              </a:rPr>
              <a:t> </a:t>
            </a:r>
            <a:r>
              <a:rPr sz="1100" spc="-10" dirty="0">
                <a:latin typeface="Microsoft Sans Serif"/>
                <a:cs typeface="Microsoft Sans Serif"/>
              </a:rPr>
              <a:t>развития</a:t>
            </a:r>
            <a:r>
              <a:rPr sz="1100" spc="-5" dirty="0">
                <a:latin typeface="Microsoft Sans Serif"/>
                <a:cs typeface="Microsoft Sans Serif"/>
              </a:rPr>
              <a:t> эмоционального</a:t>
            </a:r>
            <a:r>
              <a:rPr sz="1100" spc="-20" dirty="0">
                <a:latin typeface="Microsoft Sans Serif"/>
                <a:cs typeface="Microsoft Sans Serif"/>
              </a:rPr>
              <a:t> </a:t>
            </a:r>
            <a:r>
              <a:rPr sz="1100" spc="-10" dirty="0">
                <a:latin typeface="Microsoft Sans Serif"/>
                <a:cs typeface="Microsoft Sans Serif"/>
              </a:rPr>
              <a:t>интеллекта </a:t>
            </a:r>
            <a:r>
              <a:rPr sz="1100" spc="-5" dirty="0">
                <a:latin typeface="Microsoft Sans Serif"/>
                <a:cs typeface="Microsoft Sans Serif"/>
              </a:rPr>
              <a:t>младших </a:t>
            </a:r>
            <a:r>
              <a:rPr sz="1100" spc="-15" dirty="0">
                <a:latin typeface="Microsoft Sans Serif"/>
                <a:cs typeface="Microsoft Sans Serif"/>
              </a:rPr>
              <a:t>школьников</a:t>
            </a:r>
            <a:r>
              <a:rPr sz="1100" spc="15" dirty="0">
                <a:latin typeface="Microsoft Sans Serif"/>
                <a:cs typeface="Microsoft Sans Serif"/>
              </a:rPr>
              <a:t> </a:t>
            </a:r>
            <a:r>
              <a:rPr sz="1100" spc="-15" dirty="0">
                <a:latin typeface="Microsoft Sans Serif"/>
                <a:cs typeface="Microsoft Sans Serif"/>
              </a:rPr>
              <a:t>«Сказочный</a:t>
            </a:r>
            <a:r>
              <a:rPr sz="1100" dirty="0">
                <a:latin typeface="Microsoft Sans Serif"/>
                <a:cs typeface="Microsoft Sans Serif"/>
              </a:rPr>
              <a:t> </a:t>
            </a:r>
            <a:r>
              <a:rPr sz="1100" spc="-5" dirty="0">
                <a:latin typeface="Microsoft Sans Serif"/>
                <a:cs typeface="Microsoft Sans Serif"/>
              </a:rPr>
              <a:t>сюжет»</a:t>
            </a:r>
            <a:endParaRPr sz="1100">
              <a:latin typeface="Microsoft Sans Serif"/>
              <a:cs typeface="Microsoft Sans Serif"/>
            </a:endParaRPr>
          </a:p>
          <a:p>
            <a:pPr marL="148590" marR="1577975">
              <a:lnSpc>
                <a:spcPct val="100000"/>
              </a:lnSpc>
            </a:pPr>
            <a:r>
              <a:rPr sz="1100" spc="-20" dirty="0">
                <a:latin typeface="Microsoft Sans Serif"/>
                <a:cs typeface="Microsoft Sans Serif"/>
              </a:rPr>
              <a:t>Комплексная</a:t>
            </a:r>
            <a:r>
              <a:rPr sz="1100" dirty="0">
                <a:latin typeface="Microsoft Sans Serif"/>
                <a:cs typeface="Microsoft Sans Serif"/>
              </a:rPr>
              <a:t> </a:t>
            </a:r>
            <a:r>
              <a:rPr sz="1100" spc="-10" dirty="0">
                <a:latin typeface="Microsoft Sans Serif"/>
                <a:cs typeface="Microsoft Sans Serif"/>
              </a:rPr>
              <a:t>программа</a:t>
            </a:r>
            <a:r>
              <a:rPr sz="1100" spc="15" dirty="0">
                <a:latin typeface="Microsoft Sans Serif"/>
                <a:cs typeface="Microsoft Sans Serif"/>
              </a:rPr>
              <a:t> </a:t>
            </a:r>
            <a:r>
              <a:rPr sz="1100" spc="-10" dirty="0">
                <a:latin typeface="Microsoft Sans Serif"/>
                <a:cs typeface="Microsoft Sans Serif"/>
              </a:rPr>
              <a:t>развития</a:t>
            </a:r>
            <a:r>
              <a:rPr sz="1100" spc="15" dirty="0">
                <a:latin typeface="Microsoft Sans Serif"/>
                <a:cs typeface="Microsoft Sans Serif"/>
              </a:rPr>
              <a:t> </a:t>
            </a:r>
            <a:r>
              <a:rPr sz="1100" spc="-10" dirty="0">
                <a:latin typeface="Microsoft Sans Serif"/>
                <a:cs typeface="Microsoft Sans Serif"/>
              </a:rPr>
              <a:t>субъектной</a:t>
            </a:r>
            <a:r>
              <a:rPr sz="1100" dirty="0">
                <a:latin typeface="Microsoft Sans Serif"/>
                <a:cs typeface="Microsoft Sans Serif"/>
              </a:rPr>
              <a:t> </a:t>
            </a:r>
            <a:r>
              <a:rPr sz="1100" spc="-5" dirty="0">
                <a:latin typeface="Microsoft Sans Serif"/>
                <a:cs typeface="Microsoft Sans Serif"/>
              </a:rPr>
              <a:t>ресурсности</a:t>
            </a:r>
            <a:r>
              <a:rPr sz="1100" spc="5" dirty="0">
                <a:latin typeface="Microsoft Sans Serif"/>
                <a:cs typeface="Microsoft Sans Serif"/>
              </a:rPr>
              <a:t> </a:t>
            </a:r>
            <a:r>
              <a:rPr sz="1100" spc="-5" dirty="0">
                <a:latin typeface="Microsoft Sans Serif"/>
                <a:cs typeface="Microsoft Sans Serif"/>
              </a:rPr>
              <a:t>обучающихся</a:t>
            </a:r>
            <a:r>
              <a:rPr sz="1100" spc="10" dirty="0">
                <a:latin typeface="Microsoft Sans Serif"/>
                <a:cs typeface="Microsoft Sans Serif"/>
              </a:rPr>
              <a:t> </a:t>
            </a:r>
            <a:r>
              <a:rPr sz="1100" spc="-5" dirty="0">
                <a:latin typeface="Microsoft Sans Serif"/>
                <a:cs typeface="Microsoft Sans Serif"/>
              </a:rPr>
              <a:t>на</a:t>
            </a:r>
            <a:r>
              <a:rPr sz="1100" spc="15" dirty="0">
                <a:latin typeface="Microsoft Sans Serif"/>
                <a:cs typeface="Microsoft Sans Serif"/>
              </a:rPr>
              <a:t> </a:t>
            </a:r>
            <a:r>
              <a:rPr sz="1100" spc="-10" dirty="0">
                <a:latin typeface="Microsoft Sans Serif"/>
                <a:cs typeface="Microsoft Sans Serif"/>
              </a:rPr>
              <a:t>разных</a:t>
            </a:r>
            <a:r>
              <a:rPr sz="1100" spc="-5" dirty="0">
                <a:latin typeface="Microsoft Sans Serif"/>
                <a:cs typeface="Microsoft Sans Serif"/>
              </a:rPr>
              <a:t> </a:t>
            </a:r>
            <a:r>
              <a:rPr sz="1100" spc="-10" dirty="0">
                <a:latin typeface="Microsoft Sans Serif"/>
                <a:cs typeface="Microsoft Sans Serif"/>
              </a:rPr>
              <a:t>возрастных</a:t>
            </a:r>
            <a:r>
              <a:rPr sz="1100" dirty="0">
                <a:latin typeface="Microsoft Sans Serif"/>
                <a:cs typeface="Microsoft Sans Serif"/>
              </a:rPr>
              <a:t> </a:t>
            </a:r>
            <a:r>
              <a:rPr sz="1100" spc="-5" dirty="0">
                <a:latin typeface="Microsoft Sans Serif"/>
                <a:cs typeface="Microsoft Sans Serif"/>
              </a:rPr>
              <a:t>этапах </a:t>
            </a:r>
            <a:r>
              <a:rPr sz="1100" spc="-280" dirty="0">
                <a:latin typeface="Microsoft Sans Serif"/>
                <a:cs typeface="Microsoft Sans Serif"/>
              </a:rPr>
              <a:t> </a:t>
            </a:r>
            <a:r>
              <a:rPr sz="1100" spc="-15" dirty="0">
                <a:latin typeface="Microsoft Sans Serif"/>
                <a:cs typeface="Microsoft Sans Serif"/>
              </a:rPr>
              <a:t>Профилактическая</a:t>
            </a:r>
            <a:r>
              <a:rPr sz="1100" spc="-5" dirty="0">
                <a:latin typeface="Microsoft Sans Serif"/>
                <a:cs typeface="Microsoft Sans Serif"/>
              </a:rPr>
              <a:t> психолого-</a:t>
            </a:r>
            <a:r>
              <a:rPr sz="1100" spc="-15" dirty="0">
                <a:latin typeface="Microsoft Sans Serif"/>
                <a:cs typeface="Microsoft Sans Serif"/>
              </a:rPr>
              <a:t> </a:t>
            </a:r>
            <a:r>
              <a:rPr sz="1100" spc="-10" dirty="0">
                <a:latin typeface="Microsoft Sans Serif"/>
                <a:cs typeface="Microsoft Sans Serif"/>
              </a:rPr>
              <a:t>педагогическая</a:t>
            </a:r>
            <a:r>
              <a:rPr sz="1100" dirty="0">
                <a:latin typeface="Microsoft Sans Serif"/>
                <a:cs typeface="Microsoft Sans Serif"/>
              </a:rPr>
              <a:t> </a:t>
            </a:r>
            <a:r>
              <a:rPr sz="1100" spc="-10" dirty="0">
                <a:latin typeface="Microsoft Sans Serif"/>
                <a:cs typeface="Microsoft Sans Serif"/>
              </a:rPr>
              <a:t>программа</a:t>
            </a:r>
            <a:r>
              <a:rPr sz="1100" spc="5" dirty="0">
                <a:latin typeface="Microsoft Sans Serif"/>
                <a:cs typeface="Microsoft Sans Serif"/>
              </a:rPr>
              <a:t> </a:t>
            </a:r>
            <a:r>
              <a:rPr sz="1100" dirty="0">
                <a:latin typeface="Microsoft Sans Serif"/>
                <a:cs typeface="Microsoft Sans Serif"/>
              </a:rPr>
              <a:t>«Я</a:t>
            </a:r>
            <a:r>
              <a:rPr sz="1100" spc="5" dirty="0">
                <a:latin typeface="Microsoft Sans Serif"/>
                <a:cs typeface="Microsoft Sans Serif"/>
              </a:rPr>
              <a:t> </a:t>
            </a:r>
            <a:r>
              <a:rPr sz="1100" dirty="0">
                <a:latin typeface="Microsoft Sans Serif"/>
                <a:cs typeface="Microsoft Sans Serif"/>
              </a:rPr>
              <a:t>- </a:t>
            </a:r>
            <a:r>
              <a:rPr sz="1100" spc="-15" dirty="0">
                <a:latin typeface="Microsoft Sans Serif"/>
                <a:cs typeface="Microsoft Sans Serif"/>
              </a:rPr>
              <a:t>пятиклассник»</a:t>
            </a:r>
            <a:endParaRPr sz="1100">
              <a:latin typeface="Microsoft Sans Serif"/>
              <a:cs typeface="Microsoft Sans Serif"/>
            </a:endParaRPr>
          </a:p>
          <a:p>
            <a:pPr marL="148590" marR="1665605">
              <a:lnSpc>
                <a:spcPct val="100000"/>
              </a:lnSpc>
            </a:pPr>
            <a:r>
              <a:rPr sz="1100" spc="-10" dirty="0">
                <a:latin typeface="Microsoft Sans Serif"/>
                <a:cs typeface="Microsoft Sans Serif"/>
              </a:rPr>
              <a:t>Психолого-педагогическая</a:t>
            </a:r>
            <a:r>
              <a:rPr sz="1100" spc="-15" dirty="0">
                <a:latin typeface="Microsoft Sans Serif"/>
                <a:cs typeface="Microsoft Sans Serif"/>
              </a:rPr>
              <a:t> </a:t>
            </a:r>
            <a:r>
              <a:rPr sz="1100" spc="-10" dirty="0">
                <a:latin typeface="Microsoft Sans Serif"/>
                <a:cs typeface="Microsoft Sans Serif"/>
              </a:rPr>
              <a:t>программа</a:t>
            </a:r>
            <a:r>
              <a:rPr sz="1100" spc="15" dirty="0">
                <a:latin typeface="Microsoft Sans Serif"/>
                <a:cs typeface="Microsoft Sans Serif"/>
              </a:rPr>
              <a:t> </a:t>
            </a:r>
            <a:r>
              <a:rPr sz="1100" spc="-10" dirty="0">
                <a:latin typeface="Microsoft Sans Serif"/>
                <a:cs typeface="Microsoft Sans Serif"/>
              </a:rPr>
              <a:t>«Эффективное взаимодействие»</a:t>
            </a:r>
            <a:r>
              <a:rPr sz="1100" dirty="0">
                <a:latin typeface="Microsoft Sans Serif"/>
                <a:cs typeface="Microsoft Sans Serif"/>
              </a:rPr>
              <a:t> </a:t>
            </a:r>
            <a:r>
              <a:rPr sz="1100" spc="5" dirty="0">
                <a:latin typeface="Microsoft Sans Serif"/>
                <a:cs typeface="Microsoft Sans Serif"/>
              </a:rPr>
              <a:t>(для</a:t>
            </a:r>
            <a:r>
              <a:rPr sz="1100" spc="-5" dirty="0">
                <a:latin typeface="Microsoft Sans Serif"/>
                <a:cs typeface="Microsoft Sans Serif"/>
              </a:rPr>
              <a:t> обучающихся</a:t>
            </a:r>
            <a:r>
              <a:rPr sz="1100" spc="5" dirty="0">
                <a:latin typeface="Microsoft Sans Serif"/>
                <a:cs typeface="Microsoft Sans Serif"/>
              </a:rPr>
              <a:t> </a:t>
            </a:r>
            <a:r>
              <a:rPr sz="1100" dirty="0">
                <a:latin typeface="Microsoft Sans Serif"/>
                <a:cs typeface="Microsoft Sans Serif"/>
              </a:rPr>
              <a:t>5</a:t>
            </a:r>
            <a:r>
              <a:rPr sz="1100" spc="15" dirty="0">
                <a:latin typeface="Microsoft Sans Serif"/>
                <a:cs typeface="Microsoft Sans Serif"/>
              </a:rPr>
              <a:t> </a:t>
            </a:r>
            <a:r>
              <a:rPr sz="1100" spc="-10" dirty="0">
                <a:latin typeface="Microsoft Sans Serif"/>
                <a:cs typeface="Microsoft Sans Serif"/>
              </a:rPr>
              <a:t>классов) </a:t>
            </a:r>
            <a:r>
              <a:rPr sz="1100" spc="-275" dirty="0">
                <a:latin typeface="Microsoft Sans Serif"/>
                <a:cs typeface="Microsoft Sans Serif"/>
              </a:rPr>
              <a:t> </a:t>
            </a:r>
            <a:r>
              <a:rPr sz="1100" spc="-5" dirty="0">
                <a:latin typeface="Microsoft Sans Serif"/>
                <a:cs typeface="Microsoft Sans Serif"/>
              </a:rPr>
              <a:t>Развивающая психолого-</a:t>
            </a:r>
            <a:r>
              <a:rPr sz="1100" spc="-15" dirty="0">
                <a:latin typeface="Microsoft Sans Serif"/>
                <a:cs typeface="Microsoft Sans Serif"/>
              </a:rPr>
              <a:t> </a:t>
            </a:r>
            <a:r>
              <a:rPr sz="1100" spc="-10" dirty="0">
                <a:latin typeface="Microsoft Sans Serif"/>
                <a:cs typeface="Microsoft Sans Serif"/>
              </a:rPr>
              <a:t>педагогическая</a:t>
            </a:r>
            <a:r>
              <a:rPr sz="1100" spc="-5" dirty="0">
                <a:latin typeface="Microsoft Sans Serif"/>
                <a:cs typeface="Microsoft Sans Serif"/>
              </a:rPr>
              <a:t> </a:t>
            </a:r>
            <a:r>
              <a:rPr sz="1100" spc="-10" dirty="0">
                <a:latin typeface="Microsoft Sans Serif"/>
                <a:cs typeface="Microsoft Sans Serif"/>
              </a:rPr>
              <a:t>программа</a:t>
            </a:r>
            <a:r>
              <a:rPr sz="1100" spc="10" dirty="0">
                <a:latin typeface="Microsoft Sans Serif"/>
                <a:cs typeface="Microsoft Sans Serif"/>
              </a:rPr>
              <a:t> </a:t>
            </a:r>
            <a:r>
              <a:rPr sz="1100" spc="-10" dirty="0">
                <a:latin typeface="Microsoft Sans Serif"/>
                <a:cs typeface="Microsoft Sans Serif"/>
              </a:rPr>
              <a:t>«Познаю</a:t>
            </a:r>
            <a:r>
              <a:rPr sz="1100" spc="-5" dirty="0">
                <a:latin typeface="Microsoft Sans Serif"/>
                <a:cs typeface="Microsoft Sans Serif"/>
              </a:rPr>
              <a:t> </a:t>
            </a:r>
            <a:r>
              <a:rPr sz="1100" dirty="0">
                <a:latin typeface="Microsoft Sans Serif"/>
                <a:cs typeface="Microsoft Sans Serif"/>
              </a:rPr>
              <a:t>себя.</a:t>
            </a:r>
            <a:r>
              <a:rPr sz="1100" spc="-10" dirty="0">
                <a:latin typeface="Microsoft Sans Serif"/>
                <a:cs typeface="Microsoft Sans Serif"/>
              </a:rPr>
              <a:t> Развиваюсь.</a:t>
            </a:r>
            <a:r>
              <a:rPr sz="1100" spc="-15" dirty="0">
                <a:latin typeface="Microsoft Sans Serif"/>
                <a:cs typeface="Microsoft Sans Serif"/>
              </a:rPr>
              <a:t> </a:t>
            </a:r>
            <a:r>
              <a:rPr sz="1100" spc="-5" dirty="0">
                <a:latin typeface="Microsoft Sans Serif"/>
                <a:cs typeface="Microsoft Sans Serif"/>
              </a:rPr>
              <a:t>Стремлюсь» </a:t>
            </a:r>
            <a:r>
              <a:rPr sz="1100" dirty="0">
                <a:latin typeface="Microsoft Sans Serif"/>
                <a:cs typeface="Microsoft Sans Serif"/>
              </a:rPr>
              <a:t> </a:t>
            </a:r>
            <a:r>
              <a:rPr sz="1100" spc="-5" dirty="0">
                <a:latin typeface="Microsoft Sans Serif"/>
                <a:cs typeface="Microsoft Sans Serif"/>
              </a:rPr>
              <a:t>Вторичная</a:t>
            </a:r>
            <a:r>
              <a:rPr sz="1100" spc="5" dirty="0">
                <a:latin typeface="Microsoft Sans Serif"/>
                <a:cs typeface="Microsoft Sans Serif"/>
              </a:rPr>
              <a:t> </a:t>
            </a:r>
            <a:r>
              <a:rPr sz="1100" spc="-10" dirty="0">
                <a:latin typeface="Microsoft Sans Serif"/>
                <a:cs typeface="Microsoft Sans Serif"/>
              </a:rPr>
              <a:t>психологическая</a:t>
            </a:r>
            <a:r>
              <a:rPr sz="1100" spc="10" dirty="0">
                <a:latin typeface="Microsoft Sans Serif"/>
                <a:cs typeface="Microsoft Sans Serif"/>
              </a:rPr>
              <a:t> </a:t>
            </a:r>
            <a:r>
              <a:rPr sz="1100" spc="-15" dirty="0">
                <a:latin typeface="Microsoft Sans Serif"/>
                <a:cs typeface="Microsoft Sans Serif"/>
              </a:rPr>
              <a:t>профилактика</a:t>
            </a:r>
            <a:r>
              <a:rPr sz="1100" dirty="0">
                <a:latin typeface="Microsoft Sans Serif"/>
                <a:cs typeface="Microsoft Sans Serif"/>
              </a:rPr>
              <a:t> </a:t>
            </a:r>
            <a:r>
              <a:rPr sz="1100" spc="-10" dirty="0">
                <a:latin typeface="Microsoft Sans Serif"/>
                <a:cs typeface="Microsoft Sans Serif"/>
              </a:rPr>
              <a:t>самоповреждающего </a:t>
            </a:r>
            <a:r>
              <a:rPr sz="1100" spc="-5" dirty="0">
                <a:latin typeface="Microsoft Sans Serif"/>
                <a:cs typeface="Microsoft Sans Serif"/>
              </a:rPr>
              <a:t>поведения</a:t>
            </a:r>
            <a:r>
              <a:rPr sz="1100" dirty="0">
                <a:latin typeface="Microsoft Sans Serif"/>
                <a:cs typeface="Microsoft Sans Serif"/>
              </a:rPr>
              <a:t> </a:t>
            </a:r>
            <a:r>
              <a:rPr sz="1100" spc="-20" dirty="0">
                <a:latin typeface="Microsoft Sans Serif"/>
                <a:cs typeface="Microsoft Sans Serif"/>
              </a:rPr>
              <a:t>школьников</a:t>
            </a:r>
            <a:endParaRPr sz="1100">
              <a:latin typeface="Microsoft Sans Serif"/>
              <a:cs typeface="Microsoft Sans Serif"/>
            </a:endParaRPr>
          </a:p>
          <a:p>
            <a:pPr marL="148590">
              <a:lnSpc>
                <a:spcPct val="100000"/>
              </a:lnSpc>
              <a:spcBef>
                <a:spcPts val="5"/>
              </a:spcBef>
            </a:pPr>
            <a:r>
              <a:rPr sz="1100" spc="-10" dirty="0">
                <a:latin typeface="Microsoft Sans Serif"/>
                <a:cs typeface="Microsoft Sans Serif"/>
              </a:rPr>
              <a:t>Психолого-педагогическая</a:t>
            </a:r>
            <a:r>
              <a:rPr sz="1100" spc="-15" dirty="0">
                <a:latin typeface="Microsoft Sans Serif"/>
                <a:cs typeface="Microsoft Sans Serif"/>
              </a:rPr>
              <a:t> программа</a:t>
            </a:r>
            <a:r>
              <a:rPr sz="1100" spc="10" dirty="0">
                <a:latin typeface="Microsoft Sans Serif"/>
                <a:cs typeface="Microsoft Sans Serif"/>
              </a:rPr>
              <a:t> </a:t>
            </a:r>
            <a:r>
              <a:rPr sz="1100" spc="-45" dirty="0">
                <a:latin typeface="Microsoft Sans Serif"/>
                <a:cs typeface="Microsoft Sans Serif"/>
              </a:rPr>
              <a:t>«Как</a:t>
            </a:r>
            <a:r>
              <a:rPr sz="1100" spc="10" dirty="0">
                <a:latin typeface="Microsoft Sans Serif"/>
                <a:cs typeface="Microsoft Sans Serif"/>
              </a:rPr>
              <a:t> </a:t>
            </a:r>
            <a:r>
              <a:rPr sz="1100" spc="-5" dirty="0">
                <a:latin typeface="Microsoft Sans Serif"/>
                <a:cs typeface="Microsoft Sans Serif"/>
              </a:rPr>
              <a:t>не</a:t>
            </a:r>
            <a:r>
              <a:rPr sz="1100" spc="10" dirty="0">
                <a:latin typeface="Microsoft Sans Serif"/>
                <a:cs typeface="Microsoft Sans Serif"/>
              </a:rPr>
              <a:t> </a:t>
            </a:r>
            <a:r>
              <a:rPr sz="1100" spc="-5" dirty="0">
                <a:latin typeface="Microsoft Sans Serif"/>
                <a:cs typeface="Microsoft Sans Serif"/>
              </a:rPr>
              <a:t>просмотреть</a:t>
            </a:r>
            <a:r>
              <a:rPr sz="1100" spc="10" dirty="0">
                <a:latin typeface="Microsoft Sans Serif"/>
                <a:cs typeface="Microsoft Sans Serif"/>
              </a:rPr>
              <a:t> </a:t>
            </a:r>
            <a:r>
              <a:rPr sz="1100" spc="80" dirty="0">
                <a:latin typeface="Microsoft Sans Serif"/>
                <a:cs typeface="Microsoft Sans Serif"/>
              </a:rPr>
              <a:t>беду…»</a:t>
            </a:r>
            <a:endParaRPr sz="1100">
              <a:latin typeface="Microsoft Sans Serif"/>
              <a:cs typeface="Microsoft Sans Serif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94208" y="4632147"/>
            <a:ext cx="8536940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r>
              <a:rPr sz="800" spc="-10" dirty="0">
                <a:solidFill>
                  <a:srgbClr val="FF0000"/>
                </a:solidFill>
                <a:latin typeface="Microsoft Sans Serif"/>
                <a:cs typeface="Microsoft Sans Serif"/>
              </a:rPr>
              <a:t>Программы</a:t>
            </a:r>
            <a:r>
              <a:rPr sz="800" spc="-5" dirty="0">
                <a:solidFill>
                  <a:srgbClr val="FF0000"/>
                </a:solidFill>
                <a:latin typeface="Microsoft Sans Serif"/>
                <a:cs typeface="Microsoft Sans Serif"/>
              </a:rPr>
              <a:t> </a:t>
            </a:r>
            <a:r>
              <a:rPr sz="800" dirty="0">
                <a:solidFill>
                  <a:srgbClr val="FF0000"/>
                </a:solidFill>
                <a:latin typeface="Microsoft Sans Serif"/>
                <a:cs typeface="Microsoft Sans Serif"/>
              </a:rPr>
              <a:t>прошли</a:t>
            </a:r>
            <a:r>
              <a:rPr sz="800" spc="5" dirty="0">
                <a:solidFill>
                  <a:srgbClr val="FF0000"/>
                </a:solidFill>
                <a:latin typeface="Microsoft Sans Serif"/>
                <a:cs typeface="Microsoft Sans Serif"/>
              </a:rPr>
              <a:t> </a:t>
            </a:r>
            <a:r>
              <a:rPr sz="800" spc="-10" dirty="0">
                <a:solidFill>
                  <a:srgbClr val="FF0000"/>
                </a:solidFill>
                <a:latin typeface="Microsoft Sans Serif"/>
                <a:cs typeface="Microsoft Sans Serif"/>
              </a:rPr>
              <a:t>экспертную</a:t>
            </a:r>
            <a:r>
              <a:rPr sz="800" spc="-5" dirty="0">
                <a:solidFill>
                  <a:srgbClr val="FF0000"/>
                </a:solidFill>
                <a:latin typeface="Microsoft Sans Serif"/>
                <a:cs typeface="Microsoft Sans Serif"/>
              </a:rPr>
              <a:t> </a:t>
            </a:r>
            <a:r>
              <a:rPr sz="800" spc="-10" dirty="0">
                <a:solidFill>
                  <a:srgbClr val="FF0000"/>
                </a:solidFill>
                <a:latin typeface="Microsoft Sans Serif"/>
                <a:cs typeface="Microsoft Sans Serif"/>
              </a:rPr>
              <a:t>оценку</a:t>
            </a:r>
            <a:r>
              <a:rPr sz="800" spc="-5" dirty="0">
                <a:solidFill>
                  <a:srgbClr val="FF0000"/>
                </a:solidFill>
                <a:latin typeface="Microsoft Sans Serif"/>
                <a:cs typeface="Microsoft Sans Serif"/>
              </a:rPr>
              <a:t> общероссийской</a:t>
            </a:r>
            <a:r>
              <a:rPr sz="800" dirty="0">
                <a:solidFill>
                  <a:srgbClr val="FF0000"/>
                </a:solidFill>
                <a:latin typeface="Microsoft Sans Serif"/>
                <a:cs typeface="Microsoft Sans Serif"/>
              </a:rPr>
              <a:t> </a:t>
            </a:r>
            <a:r>
              <a:rPr sz="800" spc="-5" dirty="0">
                <a:solidFill>
                  <a:srgbClr val="FF0000"/>
                </a:solidFill>
                <a:latin typeface="Microsoft Sans Serif"/>
                <a:cs typeface="Microsoft Sans Serif"/>
              </a:rPr>
              <a:t>общественной</a:t>
            </a:r>
            <a:r>
              <a:rPr sz="800" dirty="0">
                <a:solidFill>
                  <a:srgbClr val="FF0000"/>
                </a:solidFill>
                <a:latin typeface="Microsoft Sans Serif"/>
                <a:cs typeface="Microsoft Sans Serif"/>
              </a:rPr>
              <a:t> </a:t>
            </a:r>
            <a:r>
              <a:rPr sz="800" spc="-10" dirty="0">
                <a:solidFill>
                  <a:srgbClr val="FF0000"/>
                </a:solidFill>
                <a:latin typeface="Microsoft Sans Serif"/>
                <a:cs typeface="Microsoft Sans Serif"/>
              </a:rPr>
              <a:t>организации</a:t>
            </a:r>
            <a:r>
              <a:rPr sz="800" spc="-5" dirty="0">
                <a:solidFill>
                  <a:srgbClr val="FF0000"/>
                </a:solidFill>
                <a:latin typeface="Microsoft Sans Serif"/>
                <a:cs typeface="Microsoft Sans Serif"/>
              </a:rPr>
              <a:t> </a:t>
            </a:r>
            <a:r>
              <a:rPr sz="800" spc="-10" dirty="0">
                <a:solidFill>
                  <a:srgbClr val="FF0000"/>
                </a:solidFill>
                <a:latin typeface="Microsoft Sans Serif"/>
                <a:cs typeface="Microsoft Sans Serif"/>
              </a:rPr>
              <a:t>«Федерация</a:t>
            </a:r>
            <a:r>
              <a:rPr sz="800" spc="-5" dirty="0">
                <a:solidFill>
                  <a:srgbClr val="FF0000"/>
                </a:solidFill>
                <a:latin typeface="Microsoft Sans Serif"/>
                <a:cs typeface="Microsoft Sans Serif"/>
              </a:rPr>
              <a:t> психологов</a:t>
            </a:r>
            <a:r>
              <a:rPr sz="800" dirty="0">
                <a:solidFill>
                  <a:srgbClr val="FF0000"/>
                </a:solidFill>
                <a:latin typeface="Microsoft Sans Serif"/>
                <a:cs typeface="Microsoft Sans Serif"/>
              </a:rPr>
              <a:t> </a:t>
            </a:r>
            <a:r>
              <a:rPr sz="800" spc="-5" dirty="0">
                <a:solidFill>
                  <a:srgbClr val="FF0000"/>
                </a:solidFill>
                <a:latin typeface="Microsoft Sans Serif"/>
                <a:cs typeface="Microsoft Sans Serif"/>
              </a:rPr>
              <a:t>образования</a:t>
            </a:r>
            <a:r>
              <a:rPr sz="800" dirty="0">
                <a:solidFill>
                  <a:srgbClr val="FF0000"/>
                </a:solidFill>
                <a:latin typeface="Microsoft Sans Serif"/>
                <a:cs typeface="Microsoft Sans Serif"/>
              </a:rPr>
              <a:t> </a:t>
            </a:r>
            <a:r>
              <a:rPr sz="800" spc="-5" dirty="0">
                <a:solidFill>
                  <a:srgbClr val="FF0000"/>
                </a:solidFill>
                <a:latin typeface="Microsoft Sans Serif"/>
                <a:cs typeface="Microsoft Sans Serif"/>
              </a:rPr>
              <a:t>России»</a:t>
            </a:r>
            <a:r>
              <a:rPr sz="800" dirty="0">
                <a:solidFill>
                  <a:srgbClr val="FF0000"/>
                </a:solidFill>
                <a:latin typeface="Microsoft Sans Serif"/>
                <a:cs typeface="Microsoft Sans Serif"/>
              </a:rPr>
              <a:t> и</a:t>
            </a:r>
            <a:r>
              <a:rPr sz="800" spc="5" dirty="0">
                <a:solidFill>
                  <a:srgbClr val="FF0000"/>
                </a:solidFill>
                <a:latin typeface="Microsoft Sans Serif"/>
                <a:cs typeface="Microsoft Sans Serif"/>
              </a:rPr>
              <a:t> </a:t>
            </a:r>
            <a:r>
              <a:rPr sz="800" spc="-10" dirty="0">
                <a:solidFill>
                  <a:srgbClr val="FF0000"/>
                </a:solidFill>
                <a:latin typeface="Microsoft Sans Serif"/>
                <a:cs typeface="Microsoft Sans Serif"/>
              </a:rPr>
              <a:t>рекомендованы</a:t>
            </a:r>
            <a:r>
              <a:rPr sz="800" spc="-5" dirty="0">
                <a:solidFill>
                  <a:srgbClr val="FF0000"/>
                </a:solidFill>
                <a:latin typeface="Microsoft Sans Serif"/>
                <a:cs typeface="Microsoft Sans Serif"/>
              </a:rPr>
              <a:t> </a:t>
            </a:r>
            <a:r>
              <a:rPr sz="800" dirty="0">
                <a:solidFill>
                  <a:srgbClr val="FF0000"/>
                </a:solidFill>
                <a:latin typeface="Microsoft Sans Serif"/>
                <a:cs typeface="Microsoft Sans Serif"/>
              </a:rPr>
              <a:t>для</a:t>
            </a:r>
            <a:r>
              <a:rPr sz="800" spc="5" dirty="0">
                <a:solidFill>
                  <a:srgbClr val="FF0000"/>
                </a:solidFill>
                <a:latin typeface="Microsoft Sans Serif"/>
                <a:cs typeface="Microsoft Sans Serif"/>
              </a:rPr>
              <a:t> </a:t>
            </a:r>
            <a:r>
              <a:rPr sz="800" spc="-5" dirty="0">
                <a:solidFill>
                  <a:srgbClr val="FF0000"/>
                </a:solidFill>
                <a:latin typeface="Microsoft Sans Serif"/>
                <a:cs typeface="Microsoft Sans Serif"/>
              </a:rPr>
              <a:t>реализации</a:t>
            </a:r>
            <a:r>
              <a:rPr sz="800" dirty="0">
                <a:solidFill>
                  <a:srgbClr val="FF0000"/>
                </a:solidFill>
                <a:latin typeface="Microsoft Sans Serif"/>
                <a:cs typeface="Microsoft Sans Serif"/>
              </a:rPr>
              <a:t> в </a:t>
            </a:r>
            <a:r>
              <a:rPr sz="800" spc="5" dirty="0">
                <a:solidFill>
                  <a:srgbClr val="FF0000"/>
                </a:solidFill>
                <a:latin typeface="Microsoft Sans Serif"/>
                <a:cs typeface="Microsoft Sans Serif"/>
              </a:rPr>
              <a:t> </a:t>
            </a:r>
            <a:r>
              <a:rPr sz="800" spc="-5" dirty="0">
                <a:solidFill>
                  <a:srgbClr val="FF0000"/>
                </a:solidFill>
                <a:latin typeface="Microsoft Sans Serif"/>
                <a:cs typeface="Microsoft Sans Serif"/>
              </a:rPr>
              <a:t>образовательных</a:t>
            </a:r>
            <a:r>
              <a:rPr sz="800" dirty="0">
                <a:solidFill>
                  <a:srgbClr val="FF0000"/>
                </a:solidFill>
                <a:latin typeface="Microsoft Sans Serif"/>
                <a:cs typeface="Microsoft Sans Serif"/>
              </a:rPr>
              <a:t> </a:t>
            </a:r>
            <a:r>
              <a:rPr sz="800" spc="-5" dirty="0">
                <a:solidFill>
                  <a:srgbClr val="FF0000"/>
                </a:solidFill>
                <a:latin typeface="Microsoft Sans Serif"/>
                <a:cs typeface="Microsoft Sans Serif"/>
              </a:rPr>
              <a:t>организациях.</a:t>
            </a:r>
            <a:r>
              <a:rPr sz="800" dirty="0">
                <a:solidFill>
                  <a:srgbClr val="FF0000"/>
                </a:solidFill>
                <a:latin typeface="Microsoft Sans Serif"/>
                <a:cs typeface="Microsoft Sans Serif"/>
              </a:rPr>
              <a:t> С</a:t>
            </a:r>
            <a:r>
              <a:rPr sz="800" spc="5" dirty="0">
                <a:solidFill>
                  <a:srgbClr val="FF0000"/>
                </a:solidFill>
                <a:latin typeface="Microsoft Sans Serif"/>
                <a:cs typeface="Microsoft Sans Serif"/>
              </a:rPr>
              <a:t> </a:t>
            </a:r>
            <a:r>
              <a:rPr sz="800" spc="-10" dirty="0">
                <a:solidFill>
                  <a:srgbClr val="FF0000"/>
                </a:solidFill>
                <a:latin typeface="Microsoft Sans Serif"/>
                <a:cs typeface="Microsoft Sans Serif"/>
              </a:rPr>
              <a:t>программами,</a:t>
            </a:r>
            <a:r>
              <a:rPr sz="800" spc="-5" dirty="0">
                <a:solidFill>
                  <a:srgbClr val="FF0000"/>
                </a:solidFill>
                <a:latin typeface="Microsoft Sans Serif"/>
                <a:cs typeface="Microsoft Sans Serif"/>
              </a:rPr>
              <a:t> </a:t>
            </a:r>
            <a:r>
              <a:rPr sz="800" dirty="0">
                <a:solidFill>
                  <a:srgbClr val="FF0000"/>
                </a:solidFill>
                <a:latin typeface="Microsoft Sans Serif"/>
                <a:cs typeface="Microsoft Sans Serif"/>
              </a:rPr>
              <a:t>в</a:t>
            </a:r>
            <a:r>
              <a:rPr sz="800" spc="5" dirty="0">
                <a:solidFill>
                  <a:srgbClr val="FF0000"/>
                </a:solidFill>
                <a:latin typeface="Microsoft Sans Serif"/>
                <a:cs typeface="Microsoft Sans Serif"/>
              </a:rPr>
              <a:t> </a:t>
            </a:r>
            <a:r>
              <a:rPr sz="800" spc="-10" dirty="0">
                <a:solidFill>
                  <a:srgbClr val="FF0000"/>
                </a:solidFill>
                <a:latin typeface="Microsoft Sans Serif"/>
                <a:cs typeface="Microsoft Sans Serif"/>
              </a:rPr>
              <a:t>том</a:t>
            </a:r>
            <a:r>
              <a:rPr sz="800" spc="-5" dirty="0">
                <a:solidFill>
                  <a:srgbClr val="FF0000"/>
                </a:solidFill>
                <a:latin typeface="Microsoft Sans Serif"/>
                <a:cs typeface="Microsoft Sans Serif"/>
              </a:rPr>
              <a:t> числе</a:t>
            </a:r>
            <a:r>
              <a:rPr sz="800" dirty="0">
                <a:solidFill>
                  <a:srgbClr val="FF0000"/>
                </a:solidFill>
                <a:latin typeface="Microsoft Sans Serif"/>
                <a:cs typeface="Microsoft Sans Serif"/>
              </a:rPr>
              <a:t> и</a:t>
            </a:r>
            <a:r>
              <a:rPr sz="800" spc="5" dirty="0">
                <a:solidFill>
                  <a:srgbClr val="FF0000"/>
                </a:solidFill>
                <a:latin typeface="Microsoft Sans Serif"/>
                <a:cs typeface="Microsoft Sans Serif"/>
              </a:rPr>
              <a:t> </a:t>
            </a:r>
            <a:r>
              <a:rPr sz="800" spc="-10" dirty="0">
                <a:solidFill>
                  <a:srgbClr val="FF0000"/>
                </a:solidFill>
                <a:latin typeface="Microsoft Sans Serif"/>
                <a:cs typeface="Microsoft Sans Serif"/>
              </a:rPr>
              <a:t>по</a:t>
            </a:r>
            <a:r>
              <a:rPr sz="800" spc="-5" dirty="0">
                <a:solidFill>
                  <a:srgbClr val="FF0000"/>
                </a:solidFill>
                <a:latin typeface="Microsoft Sans Serif"/>
                <a:cs typeface="Microsoft Sans Serif"/>
              </a:rPr>
              <a:t> </a:t>
            </a:r>
            <a:r>
              <a:rPr sz="800" spc="-10" dirty="0">
                <a:solidFill>
                  <a:srgbClr val="FF0000"/>
                </a:solidFill>
                <a:latin typeface="Microsoft Sans Serif"/>
                <a:cs typeface="Microsoft Sans Serif"/>
              </a:rPr>
              <a:t>иным</a:t>
            </a:r>
            <a:r>
              <a:rPr sz="800" spc="-5" dirty="0">
                <a:solidFill>
                  <a:srgbClr val="FF0000"/>
                </a:solidFill>
                <a:latin typeface="Microsoft Sans Serif"/>
                <a:cs typeface="Microsoft Sans Serif"/>
              </a:rPr>
              <a:t> направлениям</a:t>
            </a:r>
            <a:r>
              <a:rPr sz="800" dirty="0">
                <a:solidFill>
                  <a:srgbClr val="FF0000"/>
                </a:solidFill>
                <a:latin typeface="Microsoft Sans Serif"/>
                <a:cs typeface="Microsoft Sans Serif"/>
              </a:rPr>
              <a:t> работы</a:t>
            </a:r>
            <a:r>
              <a:rPr sz="800" spc="5" dirty="0">
                <a:solidFill>
                  <a:srgbClr val="FF0000"/>
                </a:solidFill>
                <a:latin typeface="Microsoft Sans Serif"/>
                <a:cs typeface="Microsoft Sans Serif"/>
              </a:rPr>
              <a:t> </a:t>
            </a:r>
            <a:r>
              <a:rPr sz="800" dirty="0">
                <a:solidFill>
                  <a:srgbClr val="FF0000"/>
                </a:solidFill>
                <a:latin typeface="Microsoft Sans Serif"/>
                <a:cs typeface="Microsoft Sans Serif"/>
              </a:rPr>
              <a:t>с</a:t>
            </a:r>
            <a:r>
              <a:rPr sz="800" spc="5" dirty="0">
                <a:solidFill>
                  <a:srgbClr val="FF0000"/>
                </a:solidFill>
                <a:latin typeface="Microsoft Sans Serif"/>
                <a:cs typeface="Microsoft Sans Serif"/>
              </a:rPr>
              <a:t> </a:t>
            </a:r>
            <a:r>
              <a:rPr sz="800" spc="-5" dirty="0">
                <a:solidFill>
                  <a:srgbClr val="FF0000"/>
                </a:solidFill>
                <a:latin typeface="Microsoft Sans Serif"/>
                <a:cs typeface="Microsoft Sans Serif"/>
              </a:rPr>
              <a:t>обучающимися,</a:t>
            </a:r>
            <a:r>
              <a:rPr sz="800" dirty="0">
                <a:solidFill>
                  <a:srgbClr val="FF0000"/>
                </a:solidFill>
                <a:latin typeface="Microsoft Sans Serif"/>
                <a:cs typeface="Microsoft Sans Serif"/>
              </a:rPr>
              <a:t> </a:t>
            </a:r>
            <a:r>
              <a:rPr sz="800" spc="-10" dirty="0">
                <a:solidFill>
                  <a:srgbClr val="FF0000"/>
                </a:solidFill>
                <a:latin typeface="Microsoft Sans Serif"/>
                <a:cs typeface="Microsoft Sans Serif"/>
              </a:rPr>
              <a:t>можно</a:t>
            </a:r>
            <a:r>
              <a:rPr sz="800" spc="-5" dirty="0">
                <a:solidFill>
                  <a:srgbClr val="FF0000"/>
                </a:solidFill>
                <a:latin typeface="Microsoft Sans Serif"/>
                <a:cs typeface="Microsoft Sans Serif"/>
              </a:rPr>
              <a:t> </a:t>
            </a:r>
            <a:r>
              <a:rPr sz="800" spc="-10" dirty="0">
                <a:solidFill>
                  <a:srgbClr val="FF0000"/>
                </a:solidFill>
                <a:latin typeface="Microsoft Sans Serif"/>
                <a:cs typeface="Microsoft Sans Serif"/>
              </a:rPr>
              <a:t>ознакомиться</a:t>
            </a:r>
            <a:r>
              <a:rPr sz="800" spc="190" dirty="0">
                <a:solidFill>
                  <a:srgbClr val="FF0000"/>
                </a:solidFill>
                <a:latin typeface="Microsoft Sans Serif"/>
                <a:cs typeface="Microsoft Sans Serif"/>
              </a:rPr>
              <a:t> </a:t>
            </a:r>
            <a:r>
              <a:rPr sz="800" dirty="0">
                <a:solidFill>
                  <a:srgbClr val="FF0000"/>
                </a:solidFill>
                <a:latin typeface="Microsoft Sans Serif"/>
                <a:cs typeface="Microsoft Sans Serif"/>
              </a:rPr>
              <a:t>на</a:t>
            </a:r>
            <a:r>
              <a:rPr sz="800" spc="215" dirty="0">
                <a:solidFill>
                  <a:srgbClr val="FF0000"/>
                </a:solidFill>
                <a:latin typeface="Microsoft Sans Serif"/>
                <a:cs typeface="Microsoft Sans Serif"/>
              </a:rPr>
              <a:t> </a:t>
            </a:r>
            <a:r>
              <a:rPr sz="800" spc="-5" dirty="0">
                <a:solidFill>
                  <a:srgbClr val="FF0000"/>
                </a:solidFill>
                <a:latin typeface="Microsoft Sans Serif"/>
                <a:cs typeface="Microsoft Sans Serif"/>
              </a:rPr>
              <a:t>странице</a:t>
            </a:r>
            <a:r>
              <a:rPr sz="800" spc="200" dirty="0">
                <a:solidFill>
                  <a:srgbClr val="FF0000"/>
                </a:solidFill>
                <a:latin typeface="Microsoft Sans Serif"/>
                <a:cs typeface="Microsoft Sans Serif"/>
              </a:rPr>
              <a:t> </a:t>
            </a:r>
            <a:r>
              <a:rPr sz="800" spc="-5" dirty="0">
                <a:solidFill>
                  <a:srgbClr val="FF0000"/>
                </a:solidFill>
                <a:latin typeface="Microsoft Sans Serif"/>
                <a:cs typeface="Microsoft Sans Serif"/>
              </a:rPr>
              <a:t>общероссийской </a:t>
            </a:r>
            <a:r>
              <a:rPr sz="800" dirty="0">
                <a:solidFill>
                  <a:srgbClr val="FF0000"/>
                </a:solidFill>
                <a:latin typeface="Microsoft Sans Serif"/>
                <a:cs typeface="Microsoft Sans Serif"/>
              </a:rPr>
              <a:t> </a:t>
            </a:r>
            <a:r>
              <a:rPr sz="800" spc="-5" dirty="0">
                <a:solidFill>
                  <a:srgbClr val="FF0000"/>
                </a:solidFill>
                <a:latin typeface="Microsoft Sans Serif"/>
                <a:cs typeface="Microsoft Sans Serif"/>
              </a:rPr>
              <a:t>общественной</a:t>
            </a:r>
            <a:r>
              <a:rPr sz="800" spc="15" dirty="0">
                <a:solidFill>
                  <a:srgbClr val="FF0000"/>
                </a:solidFill>
                <a:latin typeface="Microsoft Sans Serif"/>
                <a:cs typeface="Microsoft Sans Serif"/>
              </a:rPr>
              <a:t> </a:t>
            </a:r>
            <a:r>
              <a:rPr sz="800" spc="-10" dirty="0">
                <a:solidFill>
                  <a:srgbClr val="FF0000"/>
                </a:solidFill>
                <a:latin typeface="Microsoft Sans Serif"/>
                <a:cs typeface="Microsoft Sans Serif"/>
              </a:rPr>
              <a:t>организации</a:t>
            </a:r>
            <a:r>
              <a:rPr sz="800" spc="35" dirty="0">
                <a:solidFill>
                  <a:srgbClr val="FF0000"/>
                </a:solidFill>
                <a:latin typeface="Microsoft Sans Serif"/>
                <a:cs typeface="Microsoft Sans Serif"/>
              </a:rPr>
              <a:t> </a:t>
            </a:r>
            <a:r>
              <a:rPr sz="800" spc="-10" dirty="0">
                <a:solidFill>
                  <a:srgbClr val="FF0000"/>
                </a:solidFill>
                <a:latin typeface="Microsoft Sans Serif"/>
                <a:cs typeface="Microsoft Sans Serif"/>
              </a:rPr>
              <a:t>«Федерация</a:t>
            </a:r>
            <a:r>
              <a:rPr sz="800" spc="65" dirty="0">
                <a:solidFill>
                  <a:srgbClr val="FF0000"/>
                </a:solidFill>
                <a:latin typeface="Microsoft Sans Serif"/>
                <a:cs typeface="Microsoft Sans Serif"/>
              </a:rPr>
              <a:t> </a:t>
            </a:r>
            <a:r>
              <a:rPr sz="800" spc="-10" dirty="0">
                <a:solidFill>
                  <a:srgbClr val="FF0000"/>
                </a:solidFill>
                <a:latin typeface="Microsoft Sans Serif"/>
                <a:cs typeface="Microsoft Sans Serif"/>
              </a:rPr>
              <a:t>психологов</a:t>
            </a:r>
            <a:r>
              <a:rPr sz="800" spc="35" dirty="0">
                <a:solidFill>
                  <a:srgbClr val="FF0000"/>
                </a:solidFill>
                <a:latin typeface="Microsoft Sans Serif"/>
                <a:cs typeface="Microsoft Sans Serif"/>
              </a:rPr>
              <a:t> </a:t>
            </a:r>
            <a:r>
              <a:rPr sz="800" spc="-10" dirty="0">
                <a:solidFill>
                  <a:srgbClr val="FF0000"/>
                </a:solidFill>
                <a:latin typeface="Microsoft Sans Serif"/>
                <a:cs typeface="Microsoft Sans Serif"/>
              </a:rPr>
              <a:t>образования</a:t>
            </a:r>
            <a:r>
              <a:rPr sz="800" spc="35" dirty="0">
                <a:solidFill>
                  <a:srgbClr val="FF0000"/>
                </a:solidFill>
                <a:latin typeface="Microsoft Sans Serif"/>
                <a:cs typeface="Microsoft Sans Serif"/>
              </a:rPr>
              <a:t> </a:t>
            </a:r>
            <a:r>
              <a:rPr sz="800" spc="-5" dirty="0">
                <a:solidFill>
                  <a:srgbClr val="FF0000"/>
                </a:solidFill>
                <a:latin typeface="Microsoft Sans Serif"/>
                <a:cs typeface="Microsoft Sans Serif"/>
              </a:rPr>
              <a:t>России»,</a:t>
            </a:r>
            <a:r>
              <a:rPr sz="800" spc="25" dirty="0">
                <a:solidFill>
                  <a:srgbClr val="FF0000"/>
                </a:solidFill>
                <a:latin typeface="Microsoft Sans Serif"/>
                <a:cs typeface="Microsoft Sans Serif"/>
              </a:rPr>
              <a:t> </a:t>
            </a:r>
            <a:r>
              <a:rPr sz="800" spc="-5" dirty="0">
                <a:solidFill>
                  <a:srgbClr val="FF0000"/>
                </a:solidFill>
                <a:latin typeface="Microsoft Sans Serif"/>
                <a:cs typeface="Microsoft Sans Serif"/>
              </a:rPr>
              <a:t>ссылка:</a:t>
            </a:r>
            <a:r>
              <a:rPr sz="800" spc="5" dirty="0">
                <a:solidFill>
                  <a:srgbClr val="FF0000"/>
                </a:solidFill>
                <a:latin typeface="Microsoft Sans Serif"/>
                <a:cs typeface="Microsoft Sans Serif"/>
              </a:rPr>
              <a:t> </a:t>
            </a:r>
            <a:r>
              <a:rPr sz="800" spc="-5" dirty="0">
                <a:solidFill>
                  <a:srgbClr val="FF0000"/>
                </a:solidFill>
                <a:latin typeface="Microsoft Sans Serif"/>
                <a:cs typeface="Microsoft Sans Serif"/>
              </a:rPr>
              <a:t>https://rospsy.ru/KPresults</a:t>
            </a:r>
            <a:endParaRPr sz="800">
              <a:latin typeface="Microsoft Sans Serif"/>
              <a:cs typeface="Microsoft Sans Serif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091553" y="144271"/>
            <a:ext cx="1719580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spc="-10" dirty="0">
                <a:solidFill>
                  <a:srgbClr val="C00000"/>
                </a:solidFill>
                <a:latin typeface="Microsoft Sans Serif"/>
                <a:cs typeface="Microsoft Sans Serif"/>
              </a:rPr>
              <a:t>https://rospsy.ru/node</a:t>
            </a:r>
            <a:endParaRPr sz="1400">
              <a:latin typeface="Microsoft Sans Serif"/>
              <a:cs typeface="Microsoft Sans Serif"/>
            </a:endParaRPr>
          </a:p>
        </p:txBody>
      </p:sp>
      <p:pic>
        <p:nvPicPr>
          <p:cNvPr id="8" name="object 8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6400800" y="2876550"/>
            <a:ext cx="2553843" cy="164503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304800" y="133351"/>
            <a:ext cx="6781800" cy="1061829"/>
          </a:xfrm>
        </p:spPr>
        <p:txBody>
          <a:bodyPr/>
          <a:lstStyle/>
          <a:p>
            <a:pPr algn="ctr"/>
            <a:r>
              <a:rPr lang="ru-RU" sz="1400" spc="-5" dirty="0" smtClean="0"/>
              <a:t>Организация </a:t>
            </a:r>
            <a:r>
              <a:rPr lang="ru-RU" sz="1400" dirty="0" smtClean="0"/>
              <a:t>и </a:t>
            </a:r>
            <a:r>
              <a:rPr lang="ru-RU" sz="1400" spc="-5" dirty="0" smtClean="0"/>
              <a:t>проведение мер</a:t>
            </a:r>
            <a:r>
              <a:rPr lang="ru-RU" sz="1400" spc="-20" dirty="0" smtClean="0"/>
              <a:t>о</a:t>
            </a:r>
            <a:r>
              <a:rPr lang="ru-RU" sz="1400" spc="5" dirty="0" smtClean="0"/>
              <a:t>п</a:t>
            </a:r>
            <a:r>
              <a:rPr lang="ru-RU" sz="1400" dirty="0" smtClean="0"/>
              <a:t>рия</a:t>
            </a:r>
            <a:r>
              <a:rPr lang="ru-RU" sz="1400" spc="-15" dirty="0" smtClean="0"/>
              <a:t>т</a:t>
            </a:r>
            <a:r>
              <a:rPr lang="ru-RU" sz="1400" dirty="0" smtClean="0"/>
              <a:t>ий, </a:t>
            </a:r>
            <a:r>
              <a:rPr lang="ru-RU" sz="1400" spc="-10" dirty="0" smtClean="0"/>
              <a:t>н</a:t>
            </a:r>
            <a:r>
              <a:rPr lang="ru-RU" sz="1400" spc="-5" dirty="0" smtClean="0"/>
              <a:t>а</a:t>
            </a:r>
            <a:r>
              <a:rPr lang="ru-RU" sz="1400" spc="5" dirty="0" smtClean="0"/>
              <a:t>п</a:t>
            </a:r>
            <a:r>
              <a:rPr lang="ru-RU" sz="1400" spc="-20" dirty="0" smtClean="0"/>
              <a:t>р</a:t>
            </a:r>
            <a:r>
              <a:rPr lang="ru-RU" sz="1400" spc="-5" dirty="0" smtClean="0"/>
              <a:t>а</a:t>
            </a:r>
            <a:r>
              <a:rPr lang="ru-RU" sz="1400" spc="-20" dirty="0" smtClean="0"/>
              <a:t>в</a:t>
            </a:r>
            <a:r>
              <a:rPr lang="ru-RU" sz="1400" spc="-30" dirty="0" smtClean="0"/>
              <a:t>л</a:t>
            </a:r>
            <a:r>
              <a:rPr lang="ru-RU" sz="1400" spc="-5" dirty="0" smtClean="0"/>
              <a:t>е</a:t>
            </a:r>
            <a:r>
              <a:rPr lang="ru-RU" sz="1400" spc="5" dirty="0" smtClean="0"/>
              <a:t>нн</a:t>
            </a:r>
            <a:r>
              <a:rPr lang="ru-RU" sz="1400" spc="-10" dirty="0" smtClean="0"/>
              <a:t>ы</a:t>
            </a:r>
            <a:r>
              <a:rPr lang="ru-RU" sz="1400" dirty="0" smtClean="0"/>
              <a:t>х </a:t>
            </a:r>
            <a:r>
              <a:rPr lang="ru-RU" sz="1400" spc="-10" dirty="0" smtClean="0"/>
              <a:t>на формирование</a:t>
            </a:r>
            <a:r>
              <a:rPr lang="ru-RU" sz="1400" spc="-5" dirty="0" smtClean="0"/>
              <a:t> </a:t>
            </a:r>
            <a:r>
              <a:rPr lang="ru-RU" sz="1400" dirty="0" smtClean="0"/>
              <a:t>в</a:t>
            </a:r>
            <a:r>
              <a:rPr lang="ru-RU" sz="1400" spc="5" dirty="0" smtClean="0"/>
              <a:t> </a:t>
            </a:r>
            <a:r>
              <a:rPr lang="ru-RU" sz="1400" spc="-10" dirty="0" smtClean="0"/>
              <a:t>образовательной</a:t>
            </a:r>
            <a:r>
              <a:rPr lang="ru-RU" sz="1400" spc="-5" dirty="0" smtClean="0"/>
              <a:t> организации</a:t>
            </a:r>
            <a:r>
              <a:rPr lang="ru-RU" sz="1400" dirty="0" smtClean="0"/>
              <a:t> </a:t>
            </a:r>
            <a:r>
              <a:rPr lang="ru-RU" sz="1400" spc="-15" dirty="0" smtClean="0"/>
              <a:t>необходимого </a:t>
            </a:r>
            <a:r>
              <a:rPr lang="ru-RU" sz="1400" spc="-10" dirty="0" smtClean="0"/>
              <a:t> </a:t>
            </a:r>
            <a:r>
              <a:rPr lang="ru-RU" sz="1400" spc="-15" dirty="0" smtClean="0"/>
              <a:t>психологического</a:t>
            </a:r>
            <a:r>
              <a:rPr lang="ru-RU" sz="1400" spc="-10" dirty="0" smtClean="0"/>
              <a:t> </a:t>
            </a:r>
            <a:r>
              <a:rPr lang="ru-RU" sz="1400" spc="-5" dirty="0" smtClean="0"/>
              <a:t>климата</a:t>
            </a:r>
            <a:r>
              <a:rPr lang="ru-RU" sz="1400" dirty="0" smtClean="0"/>
              <a:t> </a:t>
            </a:r>
            <a:r>
              <a:rPr lang="ru-RU" sz="1400" spc="-5" dirty="0" smtClean="0"/>
              <a:t>для</a:t>
            </a:r>
            <a:r>
              <a:rPr lang="ru-RU" sz="1400" dirty="0" smtClean="0"/>
              <a:t> </a:t>
            </a:r>
            <a:r>
              <a:rPr lang="ru-RU" sz="1400" spc="-10" dirty="0" smtClean="0"/>
              <a:t>сохранения</a:t>
            </a:r>
            <a:r>
              <a:rPr lang="ru-RU" sz="1400" spc="-5" dirty="0" smtClean="0"/>
              <a:t> </a:t>
            </a:r>
            <a:r>
              <a:rPr lang="ru-RU" sz="1400" dirty="0" smtClean="0"/>
              <a:t>и</a:t>
            </a:r>
            <a:r>
              <a:rPr lang="ru-RU" sz="1400" spc="5" dirty="0" smtClean="0"/>
              <a:t> </a:t>
            </a:r>
            <a:r>
              <a:rPr lang="ru-RU" sz="1400" spc="-5" dirty="0" smtClean="0"/>
              <a:t>(или)</a:t>
            </a:r>
            <a:r>
              <a:rPr lang="ru-RU" sz="1400" dirty="0" smtClean="0"/>
              <a:t> </a:t>
            </a:r>
            <a:r>
              <a:rPr lang="ru-RU" sz="1400" spc="-10" dirty="0" smtClean="0"/>
              <a:t>восстановления </a:t>
            </a:r>
            <a:r>
              <a:rPr lang="ru-RU" sz="1400" spc="-5" dirty="0" smtClean="0"/>
              <a:t> </a:t>
            </a:r>
            <a:r>
              <a:rPr lang="ru-RU" sz="1400" spc="-10" dirty="0" smtClean="0"/>
              <a:t>психологического</a:t>
            </a:r>
            <a:r>
              <a:rPr lang="ru-RU" sz="1400" spc="-80" dirty="0" smtClean="0"/>
              <a:t> </a:t>
            </a:r>
            <a:r>
              <a:rPr lang="ru-RU" sz="1400" spc="-5" dirty="0" smtClean="0"/>
              <a:t>здоровья</a:t>
            </a:r>
            <a:r>
              <a:rPr lang="ru-RU" sz="1400" spc="-35" dirty="0" smtClean="0"/>
              <a:t> </a:t>
            </a:r>
            <a:r>
              <a:rPr lang="ru-RU" sz="1400" spc="-10" dirty="0" smtClean="0"/>
              <a:t>детей</a:t>
            </a:r>
            <a:r>
              <a:rPr lang="ru-RU" sz="1400" spc="-15" dirty="0" smtClean="0"/>
              <a:t> </a:t>
            </a:r>
            <a:r>
              <a:rPr lang="ru-RU" sz="1400" spc="-10" dirty="0" smtClean="0"/>
              <a:t>ветеранов</a:t>
            </a:r>
            <a:r>
              <a:rPr lang="ru-RU" sz="1400" spc="-25" dirty="0" smtClean="0"/>
              <a:t> </a:t>
            </a:r>
            <a:r>
              <a:rPr lang="ru-RU" sz="1400" spc="-5" dirty="0" smtClean="0"/>
              <a:t>(участников)</a:t>
            </a:r>
            <a:r>
              <a:rPr lang="ru-RU" sz="1400" spc="-15" dirty="0" smtClean="0"/>
              <a:t> СВО</a:t>
            </a:r>
            <a:r>
              <a:rPr lang="ru-RU" sz="1200" dirty="0" smtClean="0"/>
              <a:t/>
            </a:r>
            <a:br>
              <a:rPr lang="ru-RU" sz="1200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47268" y="217119"/>
            <a:ext cx="8339532" cy="65851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ctr">
              <a:spcBef>
                <a:spcPts val="105"/>
              </a:spcBef>
            </a:pPr>
            <a:r>
              <a:rPr lang="ru-RU" sz="1400" spc="-5" dirty="0" smtClean="0"/>
              <a:t>Организация </a:t>
            </a:r>
            <a:r>
              <a:rPr lang="ru-RU" sz="1400" dirty="0" smtClean="0"/>
              <a:t>и </a:t>
            </a:r>
            <a:r>
              <a:rPr lang="ru-RU" sz="1400" spc="-5" dirty="0" smtClean="0"/>
              <a:t>проведение мер</a:t>
            </a:r>
            <a:r>
              <a:rPr lang="ru-RU" sz="1400" spc="-20" dirty="0" smtClean="0"/>
              <a:t>о</a:t>
            </a:r>
            <a:r>
              <a:rPr lang="ru-RU" sz="1400" spc="5" dirty="0" smtClean="0"/>
              <a:t>п</a:t>
            </a:r>
            <a:r>
              <a:rPr lang="ru-RU" sz="1400" dirty="0" smtClean="0"/>
              <a:t>рия</a:t>
            </a:r>
            <a:r>
              <a:rPr lang="ru-RU" sz="1400" spc="-15" dirty="0" smtClean="0"/>
              <a:t>т</a:t>
            </a:r>
            <a:r>
              <a:rPr lang="ru-RU" sz="1400" dirty="0" smtClean="0"/>
              <a:t>ий, </a:t>
            </a:r>
            <a:r>
              <a:rPr lang="ru-RU" sz="1400" spc="-10" dirty="0" smtClean="0"/>
              <a:t>н</a:t>
            </a:r>
            <a:r>
              <a:rPr lang="ru-RU" sz="1400" spc="-5" dirty="0" smtClean="0"/>
              <a:t>а</a:t>
            </a:r>
            <a:r>
              <a:rPr lang="ru-RU" sz="1400" spc="5" dirty="0" smtClean="0"/>
              <a:t>п</a:t>
            </a:r>
            <a:r>
              <a:rPr lang="ru-RU" sz="1400" spc="-20" dirty="0" smtClean="0"/>
              <a:t>р</a:t>
            </a:r>
            <a:r>
              <a:rPr lang="ru-RU" sz="1400" spc="-5" dirty="0" smtClean="0"/>
              <a:t>а</a:t>
            </a:r>
            <a:r>
              <a:rPr lang="ru-RU" sz="1400" spc="-20" dirty="0" smtClean="0"/>
              <a:t>в</a:t>
            </a:r>
            <a:r>
              <a:rPr lang="ru-RU" sz="1400" spc="-30" dirty="0" smtClean="0"/>
              <a:t>л</a:t>
            </a:r>
            <a:r>
              <a:rPr lang="ru-RU" sz="1400" spc="-5" dirty="0" smtClean="0"/>
              <a:t>е</a:t>
            </a:r>
            <a:r>
              <a:rPr lang="ru-RU" sz="1400" spc="5" dirty="0" smtClean="0"/>
              <a:t>нн</a:t>
            </a:r>
            <a:r>
              <a:rPr lang="ru-RU" sz="1400" spc="-10" dirty="0" smtClean="0"/>
              <a:t>ы</a:t>
            </a:r>
            <a:r>
              <a:rPr lang="ru-RU" sz="1400" dirty="0" smtClean="0"/>
              <a:t>х </a:t>
            </a:r>
            <a:r>
              <a:rPr lang="ru-RU" sz="1400" spc="-10" dirty="0" smtClean="0"/>
              <a:t>на формирование</a:t>
            </a:r>
            <a:r>
              <a:rPr lang="ru-RU" sz="1400" spc="-5" dirty="0" smtClean="0"/>
              <a:t> </a:t>
            </a:r>
            <a:r>
              <a:rPr lang="ru-RU" sz="1400" dirty="0" smtClean="0"/>
              <a:t>в</a:t>
            </a:r>
            <a:r>
              <a:rPr lang="ru-RU" sz="1400" spc="5" dirty="0" smtClean="0"/>
              <a:t> </a:t>
            </a:r>
            <a:r>
              <a:rPr lang="ru-RU" sz="1400" spc="-10" dirty="0" smtClean="0"/>
              <a:t>образовательной</a:t>
            </a:r>
            <a:r>
              <a:rPr lang="ru-RU" sz="1400" spc="-5" dirty="0" smtClean="0"/>
              <a:t> организации</a:t>
            </a:r>
            <a:r>
              <a:rPr lang="ru-RU" sz="1400" dirty="0" smtClean="0"/>
              <a:t> </a:t>
            </a:r>
            <a:r>
              <a:rPr lang="ru-RU" sz="1400" spc="-15" dirty="0" smtClean="0"/>
              <a:t>необходимого </a:t>
            </a:r>
            <a:r>
              <a:rPr lang="ru-RU" sz="1400" spc="-10" dirty="0" smtClean="0"/>
              <a:t> </a:t>
            </a:r>
            <a:r>
              <a:rPr lang="ru-RU" sz="1400" spc="-15" dirty="0" smtClean="0"/>
              <a:t>психологического</a:t>
            </a:r>
            <a:r>
              <a:rPr lang="ru-RU" sz="1400" spc="-10" dirty="0" smtClean="0"/>
              <a:t> </a:t>
            </a:r>
            <a:r>
              <a:rPr lang="ru-RU" sz="1400" spc="-5" dirty="0" smtClean="0"/>
              <a:t>климата</a:t>
            </a:r>
            <a:r>
              <a:rPr lang="ru-RU" sz="1400" dirty="0" smtClean="0"/>
              <a:t> </a:t>
            </a:r>
            <a:r>
              <a:rPr lang="ru-RU" sz="1400" spc="-5" dirty="0" smtClean="0"/>
              <a:t>для</a:t>
            </a:r>
            <a:r>
              <a:rPr lang="ru-RU" sz="1400" dirty="0" smtClean="0"/>
              <a:t> </a:t>
            </a:r>
            <a:r>
              <a:rPr lang="ru-RU" sz="1400" spc="-10" dirty="0" smtClean="0"/>
              <a:t>сохранения</a:t>
            </a:r>
            <a:r>
              <a:rPr lang="ru-RU" sz="1400" spc="-5" dirty="0" smtClean="0"/>
              <a:t> </a:t>
            </a:r>
            <a:r>
              <a:rPr lang="ru-RU" sz="1400" dirty="0" smtClean="0"/>
              <a:t>и</a:t>
            </a:r>
            <a:r>
              <a:rPr lang="ru-RU" sz="1400" spc="5" dirty="0" smtClean="0"/>
              <a:t> </a:t>
            </a:r>
            <a:r>
              <a:rPr lang="ru-RU" sz="1400" spc="-5" dirty="0" smtClean="0"/>
              <a:t>(или)</a:t>
            </a:r>
            <a:r>
              <a:rPr lang="ru-RU" sz="1400" dirty="0" smtClean="0"/>
              <a:t> </a:t>
            </a:r>
            <a:r>
              <a:rPr lang="ru-RU" sz="1400" spc="-10" dirty="0" smtClean="0"/>
              <a:t>восстановления </a:t>
            </a:r>
            <a:r>
              <a:rPr lang="ru-RU" sz="1400" spc="-5" dirty="0" smtClean="0"/>
              <a:t> </a:t>
            </a:r>
            <a:r>
              <a:rPr lang="ru-RU" sz="1400" spc="-10" dirty="0" smtClean="0"/>
              <a:t>психологического</a:t>
            </a:r>
            <a:r>
              <a:rPr lang="ru-RU" sz="1400" spc="-80" dirty="0" smtClean="0"/>
              <a:t> </a:t>
            </a:r>
            <a:r>
              <a:rPr lang="ru-RU" sz="1400" spc="-5" dirty="0" smtClean="0"/>
              <a:t>здоровья</a:t>
            </a:r>
            <a:r>
              <a:rPr lang="ru-RU" sz="1400" spc="-35" dirty="0" smtClean="0"/>
              <a:t> </a:t>
            </a:r>
            <a:r>
              <a:rPr lang="ru-RU" sz="1400" spc="-10" dirty="0" smtClean="0"/>
              <a:t>детей</a:t>
            </a:r>
            <a:r>
              <a:rPr lang="ru-RU" sz="1400" spc="-15" dirty="0" smtClean="0"/>
              <a:t> </a:t>
            </a:r>
            <a:r>
              <a:rPr lang="ru-RU" sz="1400" spc="-10" dirty="0" smtClean="0"/>
              <a:t>ветеранов</a:t>
            </a:r>
            <a:r>
              <a:rPr lang="ru-RU" sz="1400" spc="-25" dirty="0" smtClean="0"/>
              <a:t> </a:t>
            </a:r>
            <a:r>
              <a:rPr lang="ru-RU" sz="1400" spc="-5" dirty="0" smtClean="0"/>
              <a:t>(участников)</a:t>
            </a:r>
            <a:r>
              <a:rPr lang="ru-RU" sz="1400" spc="-15" dirty="0" smtClean="0"/>
              <a:t> СВО</a:t>
            </a:r>
            <a:endParaRPr lang="ru-RU" sz="1400" dirty="0"/>
          </a:p>
        </p:txBody>
      </p:sp>
      <p:sp>
        <p:nvSpPr>
          <p:cNvPr id="53" name="object 53"/>
          <p:cNvSpPr txBox="1"/>
          <p:nvPr/>
        </p:nvSpPr>
        <p:spPr>
          <a:xfrm>
            <a:off x="304800" y="1047750"/>
            <a:ext cx="8662035" cy="373115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"/>
              </a:spcBef>
            </a:pPr>
            <a:endParaRPr sz="12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800" spc="-40" dirty="0">
                <a:solidFill>
                  <a:srgbClr val="C00000"/>
                </a:solidFill>
                <a:latin typeface="Microsoft Sans Serif"/>
                <a:cs typeface="Microsoft Sans Serif"/>
              </a:rPr>
              <a:t>Факторы,</a:t>
            </a:r>
            <a:r>
              <a:rPr sz="1800" spc="50" dirty="0">
                <a:solidFill>
                  <a:srgbClr val="C00000"/>
                </a:solidFill>
                <a:latin typeface="Microsoft Sans Serif"/>
                <a:cs typeface="Microsoft Sans Serif"/>
              </a:rPr>
              <a:t> </a:t>
            </a:r>
            <a:r>
              <a:rPr sz="1800" spc="-15" dirty="0">
                <a:solidFill>
                  <a:srgbClr val="C00000"/>
                </a:solidFill>
                <a:latin typeface="Microsoft Sans Serif"/>
                <a:cs typeface="Microsoft Sans Serif"/>
              </a:rPr>
              <a:t>определяющие</a:t>
            </a:r>
            <a:r>
              <a:rPr sz="1800" spc="40" dirty="0">
                <a:solidFill>
                  <a:srgbClr val="C00000"/>
                </a:solidFill>
                <a:latin typeface="Microsoft Sans Serif"/>
                <a:cs typeface="Microsoft Sans Serif"/>
              </a:rPr>
              <a:t> </a:t>
            </a:r>
            <a:r>
              <a:rPr sz="1800" spc="-15" dirty="0">
                <a:solidFill>
                  <a:srgbClr val="C00000"/>
                </a:solidFill>
                <a:latin typeface="Microsoft Sans Serif"/>
                <a:cs typeface="Microsoft Sans Serif"/>
              </a:rPr>
              <a:t>социально-психологический</a:t>
            </a:r>
            <a:r>
              <a:rPr sz="1800" spc="30" dirty="0">
                <a:solidFill>
                  <a:srgbClr val="C00000"/>
                </a:solidFill>
                <a:latin typeface="Microsoft Sans Serif"/>
                <a:cs typeface="Microsoft Sans Serif"/>
              </a:rPr>
              <a:t> </a:t>
            </a:r>
            <a:r>
              <a:rPr sz="1800" spc="-30" dirty="0">
                <a:solidFill>
                  <a:srgbClr val="C00000"/>
                </a:solidFill>
                <a:latin typeface="Microsoft Sans Serif"/>
                <a:cs typeface="Microsoft Sans Serif"/>
              </a:rPr>
              <a:t>климат</a:t>
            </a:r>
            <a:r>
              <a:rPr sz="1800" spc="15" dirty="0">
                <a:solidFill>
                  <a:srgbClr val="C00000"/>
                </a:solidFill>
                <a:latin typeface="Microsoft Sans Serif"/>
                <a:cs typeface="Microsoft Sans Serif"/>
              </a:rPr>
              <a:t> </a:t>
            </a:r>
            <a:r>
              <a:rPr sz="1800" dirty="0">
                <a:solidFill>
                  <a:srgbClr val="C00000"/>
                </a:solidFill>
                <a:latin typeface="Microsoft Sans Serif"/>
                <a:cs typeface="Microsoft Sans Serif"/>
              </a:rPr>
              <a:t>в</a:t>
            </a:r>
            <a:r>
              <a:rPr sz="1800" spc="65" dirty="0">
                <a:solidFill>
                  <a:srgbClr val="C00000"/>
                </a:solidFill>
                <a:latin typeface="Microsoft Sans Serif"/>
                <a:cs typeface="Microsoft Sans Serif"/>
              </a:rPr>
              <a:t> </a:t>
            </a:r>
            <a:r>
              <a:rPr sz="1800" spc="-25" dirty="0">
                <a:solidFill>
                  <a:srgbClr val="C00000"/>
                </a:solidFill>
                <a:latin typeface="Microsoft Sans Serif"/>
                <a:cs typeface="Microsoft Sans Serif"/>
              </a:rPr>
              <a:t>коллективе</a:t>
            </a:r>
            <a:endParaRPr sz="1800">
              <a:latin typeface="Microsoft Sans Serif"/>
              <a:cs typeface="Microsoft Sans Serif"/>
            </a:endParaRPr>
          </a:p>
          <a:p>
            <a:pPr marL="12700" marR="5080" algn="just">
              <a:lnSpc>
                <a:spcPct val="100000"/>
              </a:lnSpc>
              <a:spcBef>
                <a:spcPts val="1105"/>
              </a:spcBef>
              <a:buAutoNum type="arabicPeriod"/>
              <a:tabLst>
                <a:tab pos="140970" algn="l"/>
              </a:tabLst>
            </a:pPr>
            <a:r>
              <a:rPr sz="900" b="1" spc="-5" dirty="0">
                <a:solidFill>
                  <a:srgbClr val="C00000"/>
                </a:solidFill>
                <a:latin typeface="Arial"/>
                <a:cs typeface="Arial"/>
              </a:rPr>
              <a:t>Глобальная макросреда: </a:t>
            </a:r>
            <a:r>
              <a:rPr sz="900" spc="-10" dirty="0">
                <a:latin typeface="Microsoft Sans Serif"/>
                <a:cs typeface="Microsoft Sans Serif"/>
              </a:rPr>
              <a:t>обстановка </a:t>
            </a:r>
            <a:r>
              <a:rPr sz="900" dirty="0">
                <a:latin typeface="Microsoft Sans Serif"/>
                <a:cs typeface="Microsoft Sans Serif"/>
              </a:rPr>
              <a:t>в </a:t>
            </a:r>
            <a:r>
              <a:rPr sz="900" spc="-5" dirty="0">
                <a:latin typeface="Microsoft Sans Serif"/>
                <a:cs typeface="Microsoft Sans Serif"/>
              </a:rPr>
              <a:t>обществе, </a:t>
            </a:r>
            <a:r>
              <a:rPr sz="900" spc="-10" dirty="0">
                <a:latin typeface="Microsoft Sans Serif"/>
                <a:cs typeface="Microsoft Sans Serif"/>
              </a:rPr>
              <a:t>совокупность </a:t>
            </a:r>
            <a:r>
              <a:rPr sz="900" spc="-15" dirty="0">
                <a:latin typeface="Microsoft Sans Serif"/>
                <a:cs typeface="Microsoft Sans Serif"/>
              </a:rPr>
              <a:t>экономических, </a:t>
            </a:r>
            <a:r>
              <a:rPr sz="900" spc="-10" dirty="0">
                <a:latin typeface="Microsoft Sans Serif"/>
                <a:cs typeface="Microsoft Sans Serif"/>
              </a:rPr>
              <a:t>культурных, политических </a:t>
            </a:r>
            <a:r>
              <a:rPr sz="900" spc="-5" dirty="0">
                <a:latin typeface="Microsoft Sans Serif"/>
                <a:cs typeface="Microsoft Sans Serif"/>
              </a:rPr>
              <a:t>и др. условий. Стабильность </a:t>
            </a:r>
            <a:r>
              <a:rPr sz="900" dirty="0">
                <a:latin typeface="Microsoft Sans Serif"/>
                <a:cs typeface="Microsoft Sans Serif"/>
              </a:rPr>
              <a:t>в </a:t>
            </a:r>
            <a:r>
              <a:rPr sz="900" spc="-10" dirty="0">
                <a:latin typeface="Microsoft Sans Serif"/>
                <a:cs typeface="Microsoft Sans Serif"/>
              </a:rPr>
              <a:t>экономической, </a:t>
            </a:r>
            <a:r>
              <a:rPr sz="900" spc="-5" dirty="0">
                <a:latin typeface="Microsoft Sans Serif"/>
                <a:cs typeface="Microsoft Sans Serif"/>
              </a:rPr>
              <a:t> </a:t>
            </a:r>
            <a:r>
              <a:rPr sz="900" spc="-10" dirty="0">
                <a:latin typeface="Microsoft Sans Serif"/>
                <a:cs typeface="Microsoft Sans Serif"/>
              </a:rPr>
              <a:t>политической </a:t>
            </a:r>
            <a:r>
              <a:rPr sz="900" spc="-20" dirty="0">
                <a:latin typeface="Microsoft Sans Serif"/>
                <a:cs typeface="Microsoft Sans Serif"/>
              </a:rPr>
              <a:t>жизни </a:t>
            </a:r>
            <a:r>
              <a:rPr sz="900" spc="-5" dirty="0">
                <a:latin typeface="Microsoft Sans Serif"/>
                <a:cs typeface="Microsoft Sans Serif"/>
              </a:rPr>
              <a:t>общества обеспечивают социальное и </a:t>
            </a:r>
            <a:r>
              <a:rPr sz="900" spc="-10" dirty="0">
                <a:latin typeface="Microsoft Sans Serif"/>
                <a:cs typeface="Microsoft Sans Serif"/>
              </a:rPr>
              <a:t>психологическое </a:t>
            </a:r>
            <a:r>
              <a:rPr sz="900" spc="-5" dirty="0">
                <a:latin typeface="Microsoft Sans Serif"/>
                <a:cs typeface="Microsoft Sans Serif"/>
              </a:rPr>
              <a:t>благополучие </a:t>
            </a:r>
            <a:r>
              <a:rPr sz="900" spc="-10" dirty="0">
                <a:latin typeface="Microsoft Sans Serif"/>
                <a:cs typeface="Microsoft Sans Serif"/>
              </a:rPr>
              <a:t>его </a:t>
            </a:r>
            <a:r>
              <a:rPr sz="900" spc="-5" dirty="0">
                <a:latin typeface="Microsoft Sans Serif"/>
                <a:cs typeface="Microsoft Sans Serif"/>
              </a:rPr>
              <a:t>членов и </a:t>
            </a:r>
            <a:r>
              <a:rPr sz="900" spc="-10" dirty="0">
                <a:latin typeface="Microsoft Sans Serif"/>
                <a:cs typeface="Microsoft Sans Serif"/>
              </a:rPr>
              <a:t>косвенно </a:t>
            </a:r>
            <a:r>
              <a:rPr sz="900" dirty="0">
                <a:latin typeface="Microsoft Sans Serif"/>
                <a:cs typeface="Microsoft Sans Serif"/>
              </a:rPr>
              <a:t>влияют </a:t>
            </a:r>
            <a:r>
              <a:rPr sz="900" spc="-5" dirty="0">
                <a:latin typeface="Microsoft Sans Serif"/>
                <a:cs typeface="Microsoft Sans Serif"/>
              </a:rPr>
              <a:t>на социально-психологический </a:t>
            </a:r>
            <a:r>
              <a:rPr sz="900" spc="-15" dirty="0">
                <a:latin typeface="Microsoft Sans Serif"/>
                <a:cs typeface="Microsoft Sans Serif"/>
              </a:rPr>
              <a:t>климат </a:t>
            </a:r>
            <a:r>
              <a:rPr sz="900" spc="-10" dirty="0">
                <a:latin typeface="Microsoft Sans Serif"/>
                <a:cs typeface="Microsoft Sans Serif"/>
              </a:rPr>
              <a:t> </a:t>
            </a:r>
            <a:r>
              <a:rPr sz="900" spc="-5" dirty="0">
                <a:latin typeface="Microsoft Sans Serif"/>
                <a:cs typeface="Microsoft Sans Serif"/>
              </a:rPr>
              <a:t>рабочих</a:t>
            </a:r>
            <a:r>
              <a:rPr sz="900" spc="-15" dirty="0">
                <a:latin typeface="Microsoft Sans Serif"/>
                <a:cs typeface="Microsoft Sans Serif"/>
              </a:rPr>
              <a:t> </a:t>
            </a:r>
            <a:r>
              <a:rPr sz="900" spc="-10" dirty="0">
                <a:latin typeface="Microsoft Sans Serif"/>
                <a:cs typeface="Microsoft Sans Serif"/>
              </a:rPr>
              <a:t>групп.</a:t>
            </a:r>
            <a:endParaRPr sz="900">
              <a:latin typeface="Microsoft Sans Serif"/>
              <a:cs typeface="Microsoft Sans Serif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Clr>
                <a:srgbClr val="C00000"/>
              </a:buClr>
              <a:buFont typeface="Arial"/>
              <a:buAutoNum type="arabicPeriod"/>
            </a:pPr>
            <a:endParaRPr sz="950">
              <a:latin typeface="Microsoft Sans Serif"/>
              <a:cs typeface="Microsoft Sans Serif"/>
            </a:endParaRPr>
          </a:p>
          <a:p>
            <a:pPr marL="12700" marR="5715" algn="just">
              <a:lnSpc>
                <a:spcPct val="100000"/>
              </a:lnSpc>
              <a:buAutoNum type="arabicPeriod"/>
              <a:tabLst>
                <a:tab pos="153035" algn="l"/>
              </a:tabLst>
            </a:pPr>
            <a:r>
              <a:rPr sz="900" b="1" spc="-5" dirty="0">
                <a:solidFill>
                  <a:srgbClr val="C00000"/>
                </a:solidFill>
                <a:latin typeface="Arial"/>
                <a:cs typeface="Arial"/>
              </a:rPr>
              <a:t>Локальная макросреда</a:t>
            </a:r>
            <a:r>
              <a:rPr sz="900" spc="-5" dirty="0">
                <a:latin typeface="Microsoft Sans Serif"/>
                <a:cs typeface="Microsoft Sans Serif"/>
              </a:rPr>
              <a:t>, т.е. </a:t>
            </a:r>
            <a:r>
              <a:rPr sz="900" spc="-10" dirty="0">
                <a:latin typeface="Microsoft Sans Serif"/>
                <a:cs typeface="Microsoft Sans Serif"/>
              </a:rPr>
              <a:t>организация, </a:t>
            </a:r>
            <a:r>
              <a:rPr sz="900" dirty="0">
                <a:latin typeface="Microsoft Sans Serif"/>
                <a:cs typeface="Microsoft Sans Serif"/>
              </a:rPr>
              <a:t>в </a:t>
            </a:r>
            <a:r>
              <a:rPr sz="900" spc="-10" dirty="0">
                <a:latin typeface="Microsoft Sans Serif"/>
                <a:cs typeface="Microsoft Sans Serif"/>
              </a:rPr>
              <a:t>структуру которой </a:t>
            </a:r>
            <a:r>
              <a:rPr sz="900" spc="-5" dirty="0">
                <a:latin typeface="Microsoft Sans Serif"/>
                <a:cs typeface="Microsoft Sans Serif"/>
              </a:rPr>
              <a:t>входит трудовой </a:t>
            </a:r>
            <a:r>
              <a:rPr sz="900" spc="-10" dirty="0">
                <a:latin typeface="Microsoft Sans Serif"/>
                <a:cs typeface="Microsoft Sans Serif"/>
              </a:rPr>
              <a:t>коллектив. Размеры организации, </a:t>
            </a:r>
            <a:r>
              <a:rPr sz="900" spc="-5" dirty="0">
                <a:latin typeface="Microsoft Sans Serif"/>
                <a:cs typeface="Microsoft Sans Serif"/>
              </a:rPr>
              <a:t>статусно-ролевая </a:t>
            </a:r>
            <a:r>
              <a:rPr sz="900" spc="-10" dirty="0">
                <a:latin typeface="Microsoft Sans Serif"/>
                <a:cs typeface="Microsoft Sans Serif"/>
              </a:rPr>
              <a:t>структура, </a:t>
            </a:r>
            <a:r>
              <a:rPr sz="900" spc="-5" dirty="0">
                <a:latin typeface="Microsoft Sans Serif"/>
                <a:cs typeface="Microsoft Sans Serif"/>
              </a:rPr>
              <a:t>отсутствие </a:t>
            </a:r>
            <a:r>
              <a:rPr sz="900" dirty="0">
                <a:latin typeface="Microsoft Sans Serif"/>
                <a:cs typeface="Microsoft Sans Serif"/>
              </a:rPr>
              <a:t> </a:t>
            </a:r>
            <a:r>
              <a:rPr sz="900" spc="-5" dirty="0">
                <a:latin typeface="Microsoft Sans Serif"/>
                <a:cs typeface="Microsoft Sans Serif"/>
              </a:rPr>
              <a:t>функционально-ролевых противоречий, степень централизации власти, участие </a:t>
            </a:r>
            <a:r>
              <a:rPr sz="900" spc="-10" dirty="0">
                <a:latin typeface="Microsoft Sans Serif"/>
                <a:cs typeface="Microsoft Sans Serif"/>
              </a:rPr>
              <a:t>сотрудников </a:t>
            </a:r>
            <a:r>
              <a:rPr sz="900" dirty="0">
                <a:latin typeface="Microsoft Sans Serif"/>
                <a:cs typeface="Microsoft Sans Serif"/>
              </a:rPr>
              <a:t>в </a:t>
            </a:r>
            <a:r>
              <a:rPr sz="900" spc="-5" dirty="0">
                <a:latin typeface="Microsoft Sans Serif"/>
                <a:cs typeface="Microsoft Sans Serif"/>
              </a:rPr>
              <a:t>планировании, </a:t>
            </a:r>
            <a:r>
              <a:rPr sz="900" dirty="0">
                <a:latin typeface="Microsoft Sans Serif"/>
                <a:cs typeface="Microsoft Sans Serif"/>
              </a:rPr>
              <a:t>в </a:t>
            </a:r>
            <a:r>
              <a:rPr sz="900" spc="-5" dirty="0">
                <a:latin typeface="Microsoft Sans Serif"/>
                <a:cs typeface="Microsoft Sans Serif"/>
              </a:rPr>
              <a:t>распределении ресурсов, состав </a:t>
            </a:r>
            <a:r>
              <a:rPr sz="900" spc="-10" dirty="0">
                <a:latin typeface="Microsoft Sans Serif"/>
                <a:cs typeface="Microsoft Sans Serif"/>
              </a:rPr>
              <a:t>структурных </a:t>
            </a:r>
            <a:r>
              <a:rPr sz="900" spc="-5" dirty="0">
                <a:latin typeface="Microsoft Sans Serif"/>
                <a:cs typeface="Microsoft Sans Serif"/>
              </a:rPr>
              <a:t> подразделений</a:t>
            </a:r>
            <a:r>
              <a:rPr sz="900" spc="-15" dirty="0">
                <a:latin typeface="Microsoft Sans Serif"/>
                <a:cs typeface="Microsoft Sans Serif"/>
              </a:rPr>
              <a:t> </a:t>
            </a:r>
            <a:r>
              <a:rPr sz="900" spc="-5" dirty="0">
                <a:latin typeface="Microsoft Sans Serif"/>
                <a:cs typeface="Microsoft Sans Serif"/>
              </a:rPr>
              <a:t>(половозрастной,</a:t>
            </a:r>
            <a:r>
              <a:rPr sz="900" dirty="0">
                <a:latin typeface="Microsoft Sans Serif"/>
                <a:cs typeface="Microsoft Sans Serif"/>
              </a:rPr>
              <a:t> </a:t>
            </a:r>
            <a:r>
              <a:rPr sz="900" spc="-5" dirty="0">
                <a:latin typeface="Microsoft Sans Serif"/>
                <a:cs typeface="Microsoft Sans Serif"/>
              </a:rPr>
              <a:t>профессиональный,</a:t>
            </a:r>
            <a:r>
              <a:rPr sz="900" dirty="0">
                <a:latin typeface="Microsoft Sans Serif"/>
                <a:cs typeface="Microsoft Sans Serif"/>
              </a:rPr>
              <a:t> </a:t>
            </a:r>
            <a:r>
              <a:rPr sz="900" spc="-10" dirty="0">
                <a:latin typeface="Microsoft Sans Serif"/>
                <a:cs typeface="Microsoft Sans Serif"/>
              </a:rPr>
              <a:t>этнический)</a:t>
            </a:r>
            <a:r>
              <a:rPr sz="900" spc="15" dirty="0">
                <a:latin typeface="Microsoft Sans Serif"/>
                <a:cs typeface="Microsoft Sans Serif"/>
              </a:rPr>
              <a:t> </a:t>
            </a:r>
            <a:r>
              <a:rPr sz="900" spc="-5" dirty="0">
                <a:latin typeface="Microsoft Sans Serif"/>
                <a:cs typeface="Microsoft Sans Serif"/>
              </a:rPr>
              <a:t>и</a:t>
            </a:r>
            <a:r>
              <a:rPr sz="900" spc="10" dirty="0">
                <a:latin typeface="Microsoft Sans Serif"/>
                <a:cs typeface="Microsoft Sans Serif"/>
              </a:rPr>
              <a:t> </a:t>
            </a:r>
            <a:r>
              <a:rPr sz="900" spc="-5" dirty="0">
                <a:latin typeface="Microsoft Sans Serif"/>
                <a:cs typeface="Microsoft Sans Serif"/>
              </a:rPr>
              <a:t>т.д.</a:t>
            </a:r>
            <a:endParaRPr sz="900">
              <a:latin typeface="Microsoft Sans Serif"/>
              <a:cs typeface="Microsoft Sans Serif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Clr>
                <a:srgbClr val="C00000"/>
              </a:buClr>
              <a:buFont typeface="Arial"/>
              <a:buAutoNum type="arabicPeriod"/>
            </a:pPr>
            <a:endParaRPr sz="950">
              <a:latin typeface="Microsoft Sans Serif"/>
              <a:cs typeface="Microsoft Sans Serif"/>
            </a:endParaRPr>
          </a:p>
          <a:p>
            <a:pPr marL="139065" indent="-127000" algn="just">
              <a:lnSpc>
                <a:spcPct val="100000"/>
              </a:lnSpc>
              <a:buAutoNum type="arabicPeriod"/>
              <a:tabLst>
                <a:tab pos="139700" algn="l"/>
              </a:tabLst>
            </a:pPr>
            <a:r>
              <a:rPr sz="900" b="1" spc="-5" dirty="0">
                <a:solidFill>
                  <a:srgbClr val="C00000"/>
                </a:solidFill>
                <a:latin typeface="Arial"/>
                <a:cs typeface="Arial"/>
              </a:rPr>
              <a:t>Физический</a:t>
            </a:r>
            <a:r>
              <a:rPr sz="900" b="1" spc="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900" b="1" spc="-5" dirty="0">
                <a:solidFill>
                  <a:srgbClr val="C00000"/>
                </a:solidFill>
                <a:latin typeface="Arial"/>
                <a:cs typeface="Arial"/>
              </a:rPr>
              <a:t>микроклимат,</a:t>
            </a:r>
            <a:r>
              <a:rPr sz="900" b="1" spc="2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900" b="1" spc="-5" dirty="0">
                <a:solidFill>
                  <a:srgbClr val="C00000"/>
                </a:solidFill>
                <a:latin typeface="Arial"/>
                <a:cs typeface="Arial"/>
              </a:rPr>
              <a:t>санитарно-гигиенические</a:t>
            </a:r>
            <a:r>
              <a:rPr sz="900" b="1" spc="-10" dirty="0">
                <a:solidFill>
                  <a:srgbClr val="C00000"/>
                </a:solidFill>
                <a:latin typeface="Arial"/>
                <a:cs typeface="Arial"/>
              </a:rPr>
              <a:t> условия</a:t>
            </a:r>
            <a:r>
              <a:rPr sz="900" b="1" spc="3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900" b="1" spc="-15" dirty="0">
                <a:solidFill>
                  <a:srgbClr val="C00000"/>
                </a:solidFill>
                <a:latin typeface="Arial"/>
                <a:cs typeface="Arial"/>
              </a:rPr>
              <a:t>труда,</a:t>
            </a:r>
            <a:r>
              <a:rPr sz="900" b="1" spc="6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900" b="1" spc="-10" dirty="0">
                <a:solidFill>
                  <a:srgbClr val="C00000"/>
                </a:solidFill>
                <a:latin typeface="Arial"/>
                <a:cs typeface="Arial"/>
              </a:rPr>
              <a:t>учебы.</a:t>
            </a:r>
            <a:endParaRPr sz="9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  <a:buClr>
                <a:srgbClr val="C00000"/>
              </a:buClr>
              <a:buFont typeface="Arial"/>
              <a:buAutoNum type="arabicPeriod"/>
            </a:pPr>
            <a:endParaRPr sz="900">
              <a:latin typeface="Arial"/>
              <a:cs typeface="Arial"/>
            </a:endParaRPr>
          </a:p>
          <a:p>
            <a:pPr marL="160020" indent="-147955" algn="just">
              <a:lnSpc>
                <a:spcPct val="100000"/>
              </a:lnSpc>
              <a:spcBef>
                <a:spcPts val="5"/>
              </a:spcBef>
              <a:buAutoNum type="arabicPeriod"/>
              <a:tabLst>
                <a:tab pos="160655" algn="l"/>
              </a:tabLst>
            </a:pPr>
            <a:r>
              <a:rPr sz="900" b="1" spc="-5" dirty="0">
                <a:solidFill>
                  <a:srgbClr val="C00000"/>
                </a:solidFill>
                <a:latin typeface="Arial"/>
                <a:cs typeface="Arial"/>
              </a:rPr>
              <a:t>Удовлетворенность</a:t>
            </a:r>
            <a:r>
              <a:rPr sz="900" b="1" spc="16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900" b="1" spc="-5" dirty="0">
                <a:solidFill>
                  <a:srgbClr val="C00000"/>
                </a:solidFill>
                <a:latin typeface="Arial"/>
                <a:cs typeface="Arial"/>
              </a:rPr>
              <a:t>работой,</a:t>
            </a:r>
            <a:r>
              <a:rPr sz="900" b="1" spc="16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900" b="1" spc="-5" dirty="0">
                <a:solidFill>
                  <a:srgbClr val="C00000"/>
                </a:solidFill>
                <a:latin typeface="Arial"/>
                <a:cs typeface="Arial"/>
              </a:rPr>
              <a:t>процессом</a:t>
            </a:r>
            <a:r>
              <a:rPr sz="900" b="1" spc="17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900" b="1" spc="-15" dirty="0">
                <a:solidFill>
                  <a:srgbClr val="C00000"/>
                </a:solidFill>
                <a:latin typeface="Arial"/>
                <a:cs typeface="Arial"/>
              </a:rPr>
              <a:t>учебы</a:t>
            </a:r>
            <a:r>
              <a:rPr sz="900" b="1" spc="16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900" spc="-5" dirty="0">
                <a:latin typeface="Microsoft Sans Serif"/>
                <a:cs typeface="Microsoft Sans Serif"/>
              </a:rPr>
              <a:t>(для</a:t>
            </a:r>
            <a:r>
              <a:rPr sz="900" spc="175" dirty="0">
                <a:latin typeface="Microsoft Sans Serif"/>
                <a:cs typeface="Microsoft Sans Serif"/>
              </a:rPr>
              <a:t> </a:t>
            </a:r>
            <a:r>
              <a:rPr sz="900" spc="-10" dirty="0">
                <a:latin typeface="Microsoft Sans Serif"/>
                <a:cs typeface="Microsoft Sans Serif"/>
              </a:rPr>
              <a:t>человека</a:t>
            </a:r>
            <a:r>
              <a:rPr sz="900" spc="165" dirty="0">
                <a:latin typeface="Microsoft Sans Serif"/>
                <a:cs typeface="Microsoft Sans Serif"/>
              </a:rPr>
              <a:t> </a:t>
            </a:r>
            <a:r>
              <a:rPr sz="900" spc="-5" dirty="0">
                <a:latin typeface="Microsoft Sans Serif"/>
                <a:cs typeface="Microsoft Sans Serif"/>
              </a:rPr>
              <a:t>интересной,</a:t>
            </a:r>
            <a:r>
              <a:rPr sz="900" spc="175" dirty="0">
                <a:latin typeface="Microsoft Sans Serif"/>
                <a:cs typeface="Microsoft Sans Serif"/>
              </a:rPr>
              <a:t> </a:t>
            </a:r>
            <a:r>
              <a:rPr sz="900" spc="-10" dirty="0">
                <a:latin typeface="Microsoft Sans Serif"/>
                <a:cs typeface="Microsoft Sans Serif"/>
              </a:rPr>
              <a:t>разнообразной,</a:t>
            </a:r>
            <a:r>
              <a:rPr sz="900" spc="175" dirty="0">
                <a:latin typeface="Microsoft Sans Serif"/>
                <a:cs typeface="Microsoft Sans Serif"/>
              </a:rPr>
              <a:t> </a:t>
            </a:r>
            <a:r>
              <a:rPr sz="900" spc="-10" dirty="0">
                <a:latin typeface="Microsoft Sans Serif"/>
                <a:cs typeface="Microsoft Sans Serif"/>
              </a:rPr>
              <a:t>творческой,</a:t>
            </a:r>
            <a:r>
              <a:rPr sz="900" spc="165" dirty="0">
                <a:latin typeface="Microsoft Sans Serif"/>
                <a:cs typeface="Microsoft Sans Serif"/>
              </a:rPr>
              <a:t> </a:t>
            </a:r>
            <a:r>
              <a:rPr sz="900" spc="-5" dirty="0">
                <a:latin typeface="Microsoft Sans Serif"/>
                <a:cs typeface="Microsoft Sans Serif"/>
              </a:rPr>
              <a:t>соответствует</a:t>
            </a:r>
            <a:r>
              <a:rPr sz="900" spc="180" dirty="0">
                <a:latin typeface="Microsoft Sans Serif"/>
                <a:cs typeface="Microsoft Sans Serif"/>
              </a:rPr>
              <a:t> </a:t>
            </a:r>
            <a:r>
              <a:rPr sz="900" spc="-5" dirty="0">
                <a:latin typeface="Microsoft Sans Serif"/>
                <a:cs typeface="Microsoft Sans Serif"/>
              </a:rPr>
              <a:t>ли</a:t>
            </a:r>
            <a:r>
              <a:rPr sz="900" spc="170" dirty="0">
                <a:latin typeface="Microsoft Sans Serif"/>
                <a:cs typeface="Microsoft Sans Serif"/>
              </a:rPr>
              <a:t> </a:t>
            </a:r>
            <a:r>
              <a:rPr sz="900" spc="-5" dirty="0">
                <a:latin typeface="Microsoft Sans Serif"/>
                <a:cs typeface="Microsoft Sans Serif"/>
              </a:rPr>
              <a:t>она</a:t>
            </a:r>
            <a:r>
              <a:rPr sz="900" spc="175" dirty="0">
                <a:latin typeface="Microsoft Sans Serif"/>
                <a:cs typeface="Microsoft Sans Serif"/>
              </a:rPr>
              <a:t> </a:t>
            </a:r>
            <a:r>
              <a:rPr sz="900" spc="-15" dirty="0">
                <a:latin typeface="Microsoft Sans Serif"/>
                <a:cs typeface="Microsoft Sans Serif"/>
              </a:rPr>
              <a:t>его</a:t>
            </a:r>
            <a:r>
              <a:rPr sz="900" spc="185" dirty="0">
                <a:latin typeface="Microsoft Sans Serif"/>
                <a:cs typeface="Microsoft Sans Serif"/>
              </a:rPr>
              <a:t> </a:t>
            </a:r>
            <a:r>
              <a:rPr sz="900" spc="-5" dirty="0">
                <a:latin typeface="Microsoft Sans Serif"/>
                <a:cs typeface="Microsoft Sans Serif"/>
              </a:rPr>
              <a:t>профессиональному</a:t>
            </a:r>
            <a:endParaRPr sz="900">
              <a:latin typeface="Microsoft Sans Serif"/>
              <a:cs typeface="Microsoft Sans Serif"/>
            </a:endParaRPr>
          </a:p>
          <a:p>
            <a:pPr marL="12700">
              <a:lnSpc>
                <a:spcPct val="100000"/>
              </a:lnSpc>
            </a:pPr>
            <a:r>
              <a:rPr sz="900" spc="-5" dirty="0">
                <a:latin typeface="Microsoft Sans Serif"/>
                <a:cs typeface="Microsoft Sans Serif"/>
              </a:rPr>
              <a:t>уровню,</a:t>
            </a:r>
            <a:r>
              <a:rPr sz="900" spc="30" dirty="0">
                <a:latin typeface="Microsoft Sans Serif"/>
                <a:cs typeface="Microsoft Sans Serif"/>
              </a:rPr>
              <a:t> </a:t>
            </a:r>
            <a:r>
              <a:rPr sz="900" spc="-10" dirty="0">
                <a:latin typeface="Microsoft Sans Serif"/>
                <a:cs typeface="Microsoft Sans Serif"/>
              </a:rPr>
              <a:t>позволяет</a:t>
            </a:r>
            <a:r>
              <a:rPr sz="900" spc="5" dirty="0">
                <a:latin typeface="Microsoft Sans Serif"/>
                <a:cs typeface="Microsoft Sans Serif"/>
              </a:rPr>
              <a:t> ли</a:t>
            </a:r>
            <a:r>
              <a:rPr sz="900" spc="15" dirty="0">
                <a:latin typeface="Microsoft Sans Serif"/>
                <a:cs typeface="Microsoft Sans Serif"/>
              </a:rPr>
              <a:t> </a:t>
            </a:r>
            <a:r>
              <a:rPr sz="900" spc="-5" dirty="0">
                <a:latin typeface="Microsoft Sans Serif"/>
                <a:cs typeface="Microsoft Sans Serif"/>
              </a:rPr>
              <a:t>реализовать</a:t>
            </a:r>
            <a:r>
              <a:rPr sz="900" spc="20" dirty="0">
                <a:latin typeface="Microsoft Sans Serif"/>
                <a:cs typeface="Microsoft Sans Serif"/>
              </a:rPr>
              <a:t> </a:t>
            </a:r>
            <a:r>
              <a:rPr sz="900" spc="-10" dirty="0">
                <a:latin typeface="Microsoft Sans Serif"/>
                <a:cs typeface="Microsoft Sans Serif"/>
              </a:rPr>
              <a:t>творческий</a:t>
            </a:r>
            <a:r>
              <a:rPr sz="900" spc="10" dirty="0">
                <a:latin typeface="Microsoft Sans Serif"/>
                <a:cs typeface="Microsoft Sans Serif"/>
              </a:rPr>
              <a:t> </a:t>
            </a:r>
            <a:r>
              <a:rPr sz="900" spc="-5" dirty="0">
                <a:latin typeface="Microsoft Sans Serif"/>
                <a:cs typeface="Microsoft Sans Serif"/>
              </a:rPr>
              <a:t>потенциал,</a:t>
            </a:r>
            <a:r>
              <a:rPr sz="900" spc="20" dirty="0">
                <a:latin typeface="Microsoft Sans Serif"/>
                <a:cs typeface="Microsoft Sans Serif"/>
              </a:rPr>
              <a:t> </a:t>
            </a:r>
            <a:r>
              <a:rPr sz="900" spc="-5" dirty="0">
                <a:latin typeface="Microsoft Sans Serif"/>
                <a:cs typeface="Microsoft Sans Serif"/>
              </a:rPr>
              <a:t>профессионально</a:t>
            </a:r>
            <a:r>
              <a:rPr sz="900" spc="15" dirty="0">
                <a:latin typeface="Microsoft Sans Serif"/>
                <a:cs typeface="Microsoft Sans Serif"/>
              </a:rPr>
              <a:t> </a:t>
            </a:r>
            <a:r>
              <a:rPr sz="900" spc="-5" dirty="0">
                <a:latin typeface="Microsoft Sans Serif"/>
                <a:cs typeface="Microsoft Sans Serif"/>
              </a:rPr>
              <a:t>расти,</a:t>
            </a:r>
            <a:r>
              <a:rPr sz="900" spc="25" dirty="0">
                <a:latin typeface="Microsoft Sans Serif"/>
                <a:cs typeface="Microsoft Sans Serif"/>
              </a:rPr>
              <a:t> </a:t>
            </a:r>
            <a:r>
              <a:rPr sz="900" spc="-5" dirty="0">
                <a:latin typeface="Microsoft Sans Serif"/>
                <a:cs typeface="Microsoft Sans Serif"/>
              </a:rPr>
              <a:t>самореализовываться).</a:t>
            </a:r>
            <a:endParaRPr sz="900">
              <a:latin typeface="Microsoft Sans Serif"/>
              <a:cs typeface="Microsoft Sans Serif"/>
            </a:endParaRPr>
          </a:p>
          <a:p>
            <a:pPr>
              <a:lnSpc>
                <a:spcPct val="100000"/>
              </a:lnSpc>
            </a:pPr>
            <a:endParaRPr sz="950">
              <a:latin typeface="Microsoft Sans Serif"/>
              <a:cs typeface="Microsoft Sans Serif"/>
            </a:endParaRPr>
          </a:p>
          <a:p>
            <a:pPr marL="12700" marR="5080" algn="just">
              <a:lnSpc>
                <a:spcPct val="100000"/>
              </a:lnSpc>
              <a:buAutoNum type="arabicPeriod" startAt="5"/>
              <a:tabLst>
                <a:tab pos="179070" algn="l"/>
              </a:tabLst>
            </a:pPr>
            <a:r>
              <a:rPr sz="900" b="1" spc="-5" dirty="0">
                <a:solidFill>
                  <a:srgbClr val="C00000"/>
                </a:solidFill>
                <a:latin typeface="Arial"/>
                <a:cs typeface="Arial"/>
              </a:rPr>
              <a:t>Характер</a:t>
            </a:r>
            <a:r>
              <a:rPr sz="900" b="1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900" b="1" spc="-5" dirty="0">
                <a:solidFill>
                  <a:srgbClr val="C00000"/>
                </a:solidFill>
                <a:latin typeface="Arial"/>
                <a:cs typeface="Arial"/>
              </a:rPr>
              <a:t>выполняемой</a:t>
            </a:r>
            <a:r>
              <a:rPr sz="900" b="1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900" b="1" spc="-5" dirty="0">
                <a:solidFill>
                  <a:srgbClr val="C00000"/>
                </a:solidFill>
                <a:latin typeface="Arial"/>
                <a:cs typeface="Arial"/>
              </a:rPr>
              <a:t>деятельности.</a:t>
            </a:r>
            <a:r>
              <a:rPr sz="900" b="1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900" spc="-5" dirty="0">
                <a:latin typeface="Microsoft Sans Serif"/>
                <a:cs typeface="Microsoft Sans Serif"/>
              </a:rPr>
              <a:t>Монотонность</a:t>
            </a:r>
            <a:r>
              <a:rPr sz="900" dirty="0">
                <a:latin typeface="Microsoft Sans Serif"/>
                <a:cs typeface="Microsoft Sans Serif"/>
              </a:rPr>
              <a:t> </a:t>
            </a:r>
            <a:r>
              <a:rPr sz="900" spc="-5" dirty="0">
                <a:latin typeface="Microsoft Sans Serif"/>
                <a:cs typeface="Microsoft Sans Serif"/>
              </a:rPr>
              <a:t>деятельности,</a:t>
            </a:r>
            <a:r>
              <a:rPr sz="900" dirty="0">
                <a:latin typeface="Microsoft Sans Serif"/>
                <a:cs typeface="Microsoft Sans Serif"/>
              </a:rPr>
              <a:t> </a:t>
            </a:r>
            <a:r>
              <a:rPr sz="900" spc="-5" dirty="0">
                <a:latin typeface="Microsoft Sans Serif"/>
                <a:cs typeface="Microsoft Sans Serif"/>
              </a:rPr>
              <a:t>ее</a:t>
            </a:r>
            <a:r>
              <a:rPr sz="900" dirty="0">
                <a:latin typeface="Microsoft Sans Serif"/>
                <a:cs typeface="Microsoft Sans Serif"/>
              </a:rPr>
              <a:t> </a:t>
            </a:r>
            <a:r>
              <a:rPr sz="900" spc="-10" dirty="0">
                <a:latin typeface="Microsoft Sans Serif"/>
                <a:cs typeface="Microsoft Sans Serif"/>
              </a:rPr>
              <a:t>высокая</a:t>
            </a:r>
            <a:r>
              <a:rPr sz="900" spc="-5" dirty="0">
                <a:latin typeface="Microsoft Sans Serif"/>
                <a:cs typeface="Microsoft Sans Serif"/>
              </a:rPr>
              <a:t> ответственность,</a:t>
            </a:r>
            <a:r>
              <a:rPr sz="900" dirty="0">
                <a:latin typeface="Microsoft Sans Serif"/>
                <a:cs typeface="Microsoft Sans Serif"/>
              </a:rPr>
              <a:t> </a:t>
            </a:r>
            <a:r>
              <a:rPr sz="900" spc="-5" dirty="0">
                <a:latin typeface="Microsoft Sans Serif"/>
                <a:cs typeface="Microsoft Sans Serif"/>
              </a:rPr>
              <a:t>наличие</a:t>
            </a:r>
            <a:r>
              <a:rPr sz="900" dirty="0">
                <a:latin typeface="Microsoft Sans Serif"/>
                <a:cs typeface="Microsoft Sans Serif"/>
              </a:rPr>
              <a:t> </a:t>
            </a:r>
            <a:r>
              <a:rPr sz="900" spc="-15" dirty="0">
                <a:latin typeface="Microsoft Sans Serif"/>
                <a:cs typeface="Microsoft Sans Serif"/>
              </a:rPr>
              <a:t>риска</a:t>
            </a:r>
            <a:r>
              <a:rPr sz="900" spc="-10" dirty="0">
                <a:latin typeface="Microsoft Sans Serif"/>
                <a:cs typeface="Microsoft Sans Serif"/>
              </a:rPr>
              <a:t> </a:t>
            </a:r>
            <a:r>
              <a:rPr sz="900" dirty="0">
                <a:latin typeface="Microsoft Sans Serif"/>
                <a:cs typeface="Microsoft Sans Serif"/>
              </a:rPr>
              <a:t>для</a:t>
            </a:r>
            <a:r>
              <a:rPr sz="900" spc="5" dirty="0">
                <a:latin typeface="Microsoft Sans Serif"/>
                <a:cs typeface="Microsoft Sans Serif"/>
              </a:rPr>
              <a:t> </a:t>
            </a:r>
            <a:r>
              <a:rPr sz="900" spc="-10" dirty="0">
                <a:latin typeface="Microsoft Sans Serif"/>
                <a:cs typeface="Microsoft Sans Serif"/>
              </a:rPr>
              <a:t>здоровья</a:t>
            </a:r>
            <a:r>
              <a:rPr sz="900" spc="-5" dirty="0">
                <a:latin typeface="Microsoft Sans Serif"/>
                <a:cs typeface="Microsoft Sans Serif"/>
              </a:rPr>
              <a:t> и</a:t>
            </a:r>
            <a:r>
              <a:rPr sz="900" dirty="0">
                <a:latin typeface="Microsoft Sans Serif"/>
                <a:cs typeface="Microsoft Sans Serif"/>
              </a:rPr>
              <a:t> </a:t>
            </a:r>
            <a:r>
              <a:rPr sz="900" spc="-20" dirty="0">
                <a:latin typeface="Microsoft Sans Serif"/>
                <a:cs typeface="Microsoft Sans Serif"/>
              </a:rPr>
              <a:t>жизни</a:t>
            </a:r>
            <a:r>
              <a:rPr sz="900" spc="-15" dirty="0">
                <a:latin typeface="Microsoft Sans Serif"/>
                <a:cs typeface="Microsoft Sans Serif"/>
              </a:rPr>
              <a:t> </a:t>
            </a:r>
            <a:r>
              <a:rPr sz="900" spc="-10" dirty="0">
                <a:latin typeface="Microsoft Sans Serif"/>
                <a:cs typeface="Microsoft Sans Serif"/>
              </a:rPr>
              <a:t>человека, </a:t>
            </a:r>
            <a:r>
              <a:rPr sz="900" spc="-5" dirty="0">
                <a:latin typeface="Microsoft Sans Serif"/>
                <a:cs typeface="Microsoft Sans Serif"/>
              </a:rPr>
              <a:t> стрессогенный</a:t>
            </a:r>
            <a:r>
              <a:rPr sz="900" spc="15" dirty="0">
                <a:latin typeface="Microsoft Sans Serif"/>
                <a:cs typeface="Microsoft Sans Serif"/>
              </a:rPr>
              <a:t> </a:t>
            </a:r>
            <a:r>
              <a:rPr sz="900" spc="-10" dirty="0">
                <a:latin typeface="Microsoft Sans Serif"/>
                <a:cs typeface="Microsoft Sans Serif"/>
              </a:rPr>
              <a:t>характер,</a:t>
            </a:r>
            <a:r>
              <a:rPr sz="900" spc="20" dirty="0">
                <a:latin typeface="Microsoft Sans Serif"/>
                <a:cs typeface="Microsoft Sans Serif"/>
              </a:rPr>
              <a:t> </a:t>
            </a:r>
            <a:r>
              <a:rPr sz="900" spc="-5" dirty="0">
                <a:latin typeface="Microsoft Sans Serif"/>
                <a:cs typeface="Microsoft Sans Serif"/>
              </a:rPr>
              <a:t>эмоциональная</a:t>
            </a:r>
            <a:r>
              <a:rPr sz="900" spc="25" dirty="0">
                <a:latin typeface="Microsoft Sans Serif"/>
                <a:cs typeface="Microsoft Sans Serif"/>
              </a:rPr>
              <a:t> </a:t>
            </a:r>
            <a:r>
              <a:rPr sz="900" spc="-5" dirty="0">
                <a:latin typeface="Microsoft Sans Serif"/>
                <a:cs typeface="Microsoft Sans Serif"/>
              </a:rPr>
              <a:t>насыщенность</a:t>
            </a:r>
            <a:r>
              <a:rPr sz="900" spc="20" dirty="0">
                <a:latin typeface="Microsoft Sans Serif"/>
                <a:cs typeface="Microsoft Sans Serif"/>
              </a:rPr>
              <a:t> </a:t>
            </a:r>
            <a:r>
              <a:rPr sz="900" spc="-5" dirty="0">
                <a:latin typeface="Microsoft Sans Serif"/>
                <a:cs typeface="Microsoft Sans Serif"/>
              </a:rPr>
              <a:t>и</a:t>
            </a:r>
            <a:r>
              <a:rPr sz="900" spc="15" dirty="0">
                <a:latin typeface="Microsoft Sans Serif"/>
                <a:cs typeface="Microsoft Sans Serif"/>
              </a:rPr>
              <a:t> </a:t>
            </a:r>
            <a:r>
              <a:rPr sz="900" spc="-5" dirty="0">
                <a:latin typeface="Microsoft Sans Serif"/>
                <a:cs typeface="Microsoft Sans Serif"/>
              </a:rPr>
              <a:t>т.д.</a:t>
            </a:r>
            <a:r>
              <a:rPr sz="900" spc="5" dirty="0">
                <a:latin typeface="Microsoft Sans Serif"/>
                <a:cs typeface="Microsoft Sans Serif"/>
              </a:rPr>
              <a:t> </a:t>
            </a:r>
            <a:r>
              <a:rPr sz="900" dirty="0">
                <a:latin typeface="Microsoft Sans Serif"/>
                <a:cs typeface="Microsoft Sans Serif"/>
              </a:rPr>
              <a:t>-</a:t>
            </a:r>
            <a:r>
              <a:rPr sz="900" spc="15" dirty="0">
                <a:latin typeface="Microsoft Sans Serif"/>
                <a:cs typeface="Microsoft Sans Serif"/>
              </a:rPr>
              <a:t> </a:t>
            </a:r>
            <a:r>
              <a:rPr sz="900" dirty="0">
                <a:latin typeface="Microsoft Sans Serif"/>
                <a:cs typeface="Microsoft Sans Serif"/>
              </a:rPr>
              <a:t>все</a:t>
            </a:r>
            <a:r>
              <a:rPr sz="900" spc="10" dirty="0">
                <a:latin typeface="Microsoft Sans Serif"/>
                <a:cs typeface="Microsoft Sans Serif"/>
              </a:rPr>
              <a:t> </a:t>
            </a:r>
            <a:r>
              <a:rPr sz="900" spc="-5" dirty="0">
                <a:latin typeface="Microsoft Sans Serif"/>
                <a:cs typeface="Microsoft Sans Serif"/>
              </a:rPr>
              <a:t>это</a:t>
            </a:r>
            <a:r>
              <a:rPr sz="900" spc="20" dirty="0">
                <a:latin typeface="Microsoft Sans Serif"/>
                <a:cs typeface="Microsoft Sans Serif"/>
              </a:rPr>
              <a:t> </a:t>
            </a:r>
            <a:r>
              <a:rPr sz="900" spc="-10" dirty="0">
                <a:latin typeface="Microsoft Sans Serif"/>
                <a:cs typeface="Microsoft Sans Serif"/>
              </a:rPr>
              <a:t>факторы,</a:t>
            </a:r>
            <a:r>
              <a:rPr sz="900" spc="10" dirty="0">
                <a:latin typeface="Microsoft Sans Serif"/>
                <a:cs typeface="Microsoft Sans Serif"/>
              </a:rPr>
              <a:t> </a:t>
            </a:r>
            <a:r>
              <a:rPr sz="900" spc="-10" dirty="0">
                <a:latin typeface="Microsoft Sans Serif"/>
                <a:cs typeface="Microsoft Sans Serif"/>
              </a:rPr>
              <a:t>которые</a:t>
            </a:r>
            <a:r>
              <a:rPr sz="900" spc="10" dirty="0">
                <a:latin typeface="Microsoft Sans Serif"/>
                <a:cs typeface="Microsoft Sans Serif"/>
              </a:rPr>
              <a:t> </a:t>
            </a:r>
            <a:r>
              <a:rPr sz="900" spc="-10" dirty="0">
                <a:latin typeface="Microsoft Sans Serif"/>
                <a:cs typeface="Microsoft Sans Serif"/>
              </a:rPr>
              <a:t>косвенно</a:t>
            </a:r>
            <a:r>
              <a:rPr sz="900" spc="20" dirty="0">
                <a:latin typeface="Microsoft Sans Serif"/>
                <a:cs typeface="Microsoft Sans Serif"/>
              </a:rPr>
              <a:t> </a:t>
            </a:r>
            <a:r>
              <a:rPr sz="900" spc="-15" dirty="0">
                <a:latin typeface="Microsoft Sans Serif"/>
                <a:cs typeface="Microsoft Sans Serif"/>
              </a:rPr>
              <a:t>могут</a:t>
            </a:r>
            <a:r>
              <a:rPr sz="900" spc="30" dirty="0">
                <a:latin typeface="Microsoft Sans Serif"/>
                <a:cs typeface="Microsoft Sans Serif"/>
              </a:rPr>
              <a:t> </a:t>
            </a:r>
            <a:r>
              <a:rPr sz="900" spc="-5" dirty="0">
                <a:latin typeface="Microsoft Sans Serif"/>
                <a:cs typeface="Microsoft Sans Serif"/>
              </a:rPr>
              <a:t>негативно</a:t>
            </a:r>
            <a:r>
              <a:rPr sz="900" spc="10" dirty="0">
                <a:latin typeface="Microsoft Sans Serif"/>
                <a:cs typeface="Microsoft Sans Serif"/>
              </a:rPr>
              <a:t> </a:t>
            </a:r>
            <a:r>
              <a:rPr sz="900" spc="-15" dirty="0">
                <a:latin typeface="Microsoft Sans Serif"/>
                <a:cs typeface="Microsoft Sans Serif"/>
              </a:rPr>
              <a:t>сказаться</a:t>
            </a:r>
            <a:r>
              <a:rPr sz="900" spc="25" dirty="0">
                <a:latin typeface="Microsoft Sans Serif"/>
                <a:cs typeface="Microsoft Sans Serif"/>
              </a:rPr>
              <a:t> </a:t>
            </a:r>
            <a:r>
              <a:rPr sz="900" spc="-5" dirty="0">
                <a:latin typeface="Microsoft Sans Serif"/>
                <a:cs typeface="Microsoft Sans Serif"/>
              </a:rPr>
              <a:t>на</a:t>
            </a:r>
            <a:r>
              <a:rPr sz="900" spc="20" dirty="0">
                <a:latin typeface="Microsoft Sans Serif"/>
                <a:cs typeface="Microsoft Sans Serif"/>
              </a:rPr>
              <a:t> </a:t>
            </a:r>
            <a:r>
              <a:rPr sz="900" spc="-30" dirty="0">
                <a:latin typeface="Microsoft Sans Serif"/>
                <a:cs typeface="Microsoft Sans Serif"/>
              </a:rPr>
              <a:t>СПК</a:t>
            </a:r>
            <a:r>
              <a:rPr sz="900" spc="20" dirty="0">
                <a:latin typeface="Microsoft Sans Serif"/>
                <a:cs typeface="Microsoft Sans Serif"/>
              </a:rPr>
              <a:t> </a:t>
            </a:r>
            <a:r>
              <a:rPr sz="900" dirty="0">
                <a:latin typeface="Microsoft Sans Serif"/>
                <a:cs typeface="Microsoft Sans Serif"/>
              </a:rPr>
              <a:t>в</a:t>
            </a:r>
            <a:r>
              <a:rPr sz="900" spc="10" dirty="0">
                <a:latin typeface="Microsoft Sans Serif"/>
                <a:cs typeface="Microsoft Sans Serif"/>
              </a:rPr>
              <a:t> </a:t>
            </a:r>
            <a:r>
              <a:rPr sz="900" spc="-10" dirty="0">
                <a:latin typeface="Microsoft Sans Serif"/>
                <a:cs typeface="Microsoft Sans Serif"/>
              </a:rPr>
              <a:t>коллективе.</a:t>
            </a:r>
            <a:endParaRPr sz="900">
              <a:latin typeface="Microsoft Sans Serif"/>
              <a:cs typeface="Microsoft Sans Serif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Clr>
                <a:srgbClr val="C00000"/>
              </a:buClr>
              <a:buFont typeface="Arial"/>
              <a:buAutoNum type="arabicPeriod" startAt="5"/>
            </a:pPr>
            <a:endParaRPr sz="950">
              <a:latin typeface="Microsoft Sans Serif"/>
              <a:cs typeface="Microsoft Sans Serif"/>
            </a:endParaRPr>
          </a:p>
          <a:p>
            <a:pPr marL="12700" marR="5080" algn="just">
              <a:lnSpc>
                <a:spcPct val="100000"/>
              </a:lnSpc>
              <a:buAutoNum type="arabicPeriod" startAt="5"/>
              <a:tabLst>
                <a:tab pos="175895" algn="l"/>
              </a:tabLst>
            </a:pPr>
            <a:r>
              <a:rPr sz="900" b="1" spc="-5" dirty="0">
                <a:solidFill>
                  <a:srgbClr val="C00000"/>
                </a:solidFill>
                <a:latin typeface="Arial"/>
                <a:cs typeface="Arial"/>
              </a:rPr>
              <a:t>Организация</a:t>
            </a:r>
            <a:r>
              <a:rPr sz="900" b="1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900" b="1" spc="-5" dirty="0">
                <a:solidFill>
                  <a:srgbClr val="C00000"/>
                </a:solidFill>
                <a:latin typeface="Arial"/>
                <a:cs typeface="Arial"/>
              </a:rPr>
              <a:t>совместной</a:t>
            </a:r>
            <a:r>
              <a:rPr sz="900" b="1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900" b="1" spc="-5" dirty="0">
                <a:solidFill>
                  <a:srgbClr val="C00000"/>
                </a:solidFill>
                <a:latin typeface="Arial"/>
                <a:cs typeface="Arial"/>
              </a:rPr>
              <a:t>деятельности.</a:t>
            </a:r>
            <a:r>
              <a:rPr sz="900" b="1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900" spc="-15" dirty="0">
                <a:latin typeface="Microsoft Sans Serif"/>
                <a:cs typeface="Microsoft Sans Serif"/>
              </a:rPr>
              <a:t>Формальная</a:t>
            </a:r>
            <a:r>
              <a:rPr sz="900" spc="-10" dirty="0">
                <a:latin typeface="Microsoft Sans Serif"/>
                <a:cs typeface="Microsoft Sans Serif"/>
              </a:rPr>
              <a:t> структура</a:t>
            </a:r>
            <a:r>
              <a:rPr sz="900" spc="-5" dirty="0">
                <a:latin typeface="Microsoft Sans Serif"/>
                <a:cs typeface="Microsoft Sans Serif"/>
              </a:rPr>
              <a:t> </a:t>
            </a:r>
            <a:r>
              <a:rPr sz="900" spc="-10" dirty="0">
                <a:latin typeface="Microsoft Sans Serif"/>
                <a:cs typeface="Microsoft Sans Serif"/>
              </a:rPr>
              <a:t>группы,</a:t>
            </a:r>
            <a:r>
              <a:rPr sz="900" spc="-5" dirty="0">
                <a:latin typeface="Microsoft Sans Serif"/>
                <a:cs typeface="Microsoft Sans Serif"/>
              </a:rPr>
              <a:t> способ</a:t>
            </a:r>
            <a:r>
              <a:rPr sz="900" dirty="0">
                <a:latin typeface="Microsoft Sans Serif"/>
                <a:cs typeface="Microsoft Sans Serif"/>
              </a:rPr>
              <a:t> </a:t>
            </a:r>
            <a:r>
              <a:rPr sz="900" spc="-5" dirty="0">
                <a:latin typeface="Microsoft Sans Serif"/>
                <a:cs typeface="Microsoft Sans Serif"/>
              </a:rPr>
              <a:t>распределения</a:t>
            </a:r>
            <a:r>
              <a:rPr sz="900" dirty="0">
                <a:latin typeface="Microsoft Sans Serif"/>
                <a:cs typeface="Microsoft Sans Serif"/>
              </a:rPr>
              <a:t> </a:t>
            </a:r>
            <a:r>
              <a:rPr sz="900" spc="-10" dirty="0">
                <a:latin typeface="Microsoft Sans Serif"/>
                <a:cs typeface="Microsoft Sans Serif"/>
              </a:rPr>
              <a:t>полномочий,</a:t>
            </a:r>
            <a:r>
              <a:rPr sz="900" spc="-5" dirty="0">
                <a:latin typeface="Microsoft Sans Serif"/>
                <a:cs typeface="Microsoft Sans Serif"/>
              </a:rPr>
              <a:t> наличие</a:t>
            </a:r>
            <a:r>
              <a:rPr sz="900" dirty="0">
                <a:latin typeface="Microsoft Sans Serif"/>
                <a:cs typeface="Microsoft Sans Serif"/>
              </a:rPr>
              <a:t> </a:t>
            </a:r>
            <a:r>
              <a:rPr sz="900" spc="-5" dirty="0">
                <a:latin typeface="Microsoft Sans Serif"/>
                <a:cs typeface="Microsoft Sans Serif"/>
              </a:rPr>
              <a:t>единой</a:t>
            </a:r>
            <a:r>
              <a:rPr sz="900" dirty="0">
                <a:latin typeface="Microsoft Sans Serif"/>
                <a:cs typeface="Microsoft Sans Serif"/>
              </a:rPr>
              <a:t> </a:t>
            </a:r>
            <a:r>
              <a:rPr sz="900" spc="-5" dirty="0">
                <a:latin typeface="Microsoft Sans Serif"/>
                <a:cs typeface="Microsoft Sans Serif"/>
              </a:rPr>
              <a:t>цели</a:t>
            </a:r>
            <a:r>
              <a:rPr sz="900" dirty="0">
                <a:latin typeface="Microsoft Sans Serif"/>
                <a:cs typeface="Microsoft Sans Serif"/>
              </a:rPr>
              <a:t> </a:t>
            </a:r>
            <a:r>
              <a:rPr sz="900" spc="-5" dirty="0">
                <a:latin typeface="Microsoft Sans Serif"/>
                <a:cs typeface="Microsoft Sans Serif"/>
              </a:rPr>
              <a:t>влияет</a:t>
            </a:r>
            <a:r>
              <a:rPr sz="900" dirty="0">
                <a:latin typeface="Microsoft Sans Serif"/>
                <a:cs typeface="Microsoft Sans Serif"/>
              </a:rPr>
              <a:t> </a:t>
            </a:r>
            <a:r>
              <a:rPr sz="900" spc="-5" dirty="0">
                <a:latin typeface="Microsoft Sans Serif"/>
                <a:cs typeface="Microsoft Sans Serif"/>
              </a:rPr>
              <a:t>на</a:t>
            </a:r>
            <a:r>
              <a:rPr sz="900" dirty="0">
                <a:latin typeface="Microsoft Sans Serif"/>
                <a:cs typeface="Microsoft Sans Serif"/>
              </a:rPr>
              <a:t> </a:t>
            </a:r>
            <a:r>
              <a:rPr sz="900" spc="-25" dirty="0">
                <a:latin typeface="Microsoft Sans Serif"/>
                <a:cs typeface="Microsoft Sans Serif"/>
              </a:rPr>
              <a:t>СПК. </a:t>
            </a:r>
            <a:r>
              <a:rPr sz="900" spc="-20" dirty="0">
                <a:latin typeface="Microsoft Sans Serif"/>
                <a:cs typeface="Microsoft Sans Serif"/>
              </a:rPr>
              <a:t> </a:t>
            </a:r>
            <a:r>
              <a:rPr sz="900" spc="-15" dirty="0">
                <a:latin typeface="Microsoft Sans Serif"/>
                <a:cs typeface="Microsoft Sans Serif"/>
              </a:rPr>
              <a:t>Взаимозависимость</a:t>
            </a:r>
            <a:r>
              <a:rPr sz="900" spc="-10" dirty="0">
                <a:latin typeface="Microsoft Sans Serif"/>
                <a:cs typeface="Microsoft Sans Serif"/>
              </a:rPr>
              <a:t> </a:t>
            </a:r>
            <a:r>
              <a:rPr sz="900" spc="-15" dirty="0">
                <a:latin typeface="Microsoft Sans Serif"/>
                <a:cs typeface="Microsoft Sans Serif"/>
              </a:rPr>
              <a:t>задач,</a:t>
            </a:r>
            <a:r>
              <a:rPr sz="900" spc="-10" dirty="0">
                <a:latin typeface="Microsoft Sans Serif"/>
                <a:cs typeface="Microsoft Sans Serif"/>
              </a:rPr>
              <a:t> </a:t>
            </a:r>
            <a:r>
              <a:rPr sz="900" spc="-15" dirty="0">
                <a:latin typeface="Microsoft Sans Serif"/>
                <a:cs typeface="Microsoft Sans Serif"/>
              </a:rPr>
              <a:t>нечеткое</a:t>
            </a:r>
            <a:r>
              <a:rPr sz="900" spc="-10" dirty="0">
                <a:latin typeface="Microsoft Sans Serif"/>
                <a:cs typeface="Microsoft Sans Serif"/>
              </a:rPr>
              <a:t> </a:t>
            </a:r>
            <a:r>
              <a:rPr sz="900" spc="-5" dirty="0">
                <a:latin typeface="Microsoft Sans Serif"/>
                <a:cs typeface="Microsoft Sans Serif"/>
              </a:rPr>
              <a:t>распределение</a:t>
            </a:r>
            <a:r>
              <a:rPr sz="900" dirty="0">
                <a:latin typeface="Microsoft Sans Serif"/>
                <a:cs typeface="Microsoft Sans Serif"/>
              </a:rPr>
              <a:t> </a:t>
            </a:r>
            <a:r>
              <a:rPr sz="900" spc="-10" dirty="0">
                <a:latin typeface="Microsoft Sans Serif"/>
                <a:cs typeface="Microsoft Sans Serif"/>
              </a:rPr>
              <a:t>функциональных</a:t>
            </a:r>
            <a:r>
              <a:rPr sz="900" spc="-5" dirty="0">
                <a:latin typeface="Microsoft Sans Serif"/>
                <a:cs typeface="Microsoft Sans Serif"/>
              </a:rPr>
              <a:t> </a:t>
            </a:r>
            <a:r>
              <a:rPr sz="900" spc="-10" dirty="0">
                <a:latin typeface="Microsoft Sans Serif"/>
                <a:cs typeface="Microsoft Sans Serif"/>
              </a:rPr>
              <a:t>обязанностей,</a:t>
            </a:r>
            <a:r>
              <a:rPr sz="900" spc="-5" dirty="0">
                <a:latin typeface="Microsoft Sans Serif"/>
                <a:cs typeface="Microsoft Sans Serif"/>
              </a:rPr>
              <a:t> несоответствие</a:t>
            </a:r>
            <a:r>
              <a:rPr sz="900" dirty="0">
                <a:latin typeface="Microsoft Sans Serif"/>
                <a:cs typeface="Microsoft Sans Serif"/>
              </a:rPr>
              <a:t> </a:t>
            </a:r>
            <a:r>
              <a:rPr sz="900" spc="-5" dirty="0">
                <a:latin typeface="Microsoft Sans Serif"/>
                <a:cs typeface="Microsoft Sans Serif"/>
              </a:rPr>
              <a:t>социальной</a:t>
            </a:r>
            <a:r>
              <a:rPr sz="900" dirty="0">
                <a:latin typeface="Microsoft Sans Serif"/>
                <a:cs typeface="Microsoft Sans Serif"/>
              </a:rPr>
              <a:t> роли,</a:t>
            </a:r>
            <a:r>
              <a:rPr sz="900" spc="5" dirty="0">
                <a:latin typeface="Microsoft Sans Serif"/>
                <a:cs typeface="Microsoft Sans Serif"/>
              </a:rPr>
              <a:t> </a:t>
            </a:r>
            <a:r>
              <a:rPr sz="900" spc="-10" dirty="0">
                <a:latin typeface="Microsoft Sans Serif"/>
                <a:cs typeface="Microsoft Sans Serif"/>
              </a:rPr>
              <a:t>психологическая</a:t>
            </a:r>
            <a:r>
              <a:rPr sz="900" spc="-5" dirty="0">
                <a:latin typeface="Microsoft Sans Serif"/>
                <a:cs typeface="Microsoft Sans Serif"/>
              </a:rPr>
              <a:t> </a:t>
            </a:r>
            <a:r>
              <a:rPr sz="900" spc="-10" dirty="0">
                <a:latin typeface="Microsoft Sans Serif"/>
                <a:cs typeface="Microsoft Sans Serif"/>
              </a:rPr>
              <a:t>несовместимость </a:t>
            </a:r>
            <a:r>
              <a:rPr sz="900" spc="-5" dirty="0">
                <a:latin typeface="Microsoft Sans Serif"/>
                <a:cs typeface="Microsoft Sans Serif"/>
              </a:rPr>
              <a:t> </a:t>
            </a:r>
            <a:r>
              <a:rPr sz="900" spc="-10" dirty="0">
                <a:latin typeface="Microsoft Sans Serif"/>
                <a:cs typeface="Microsoft Sans Serif"/>
              </a:rPr>
              <a:t>участников</a:t>
            </a:r>
            <a:r>
              <a:rPr sz="900" spc="15" dirty="0">
                <a:latin typeface="Microsoft Sans Serif"/>
                <a:cs typeface="Microsoft Sans Serif"/>
              </a:rPr>
              <a:t> </a:t>
            </a:r>
            <a:r>
              <a:rPr sz="900" spc="-5" dirty="0">
                <a:latin typeface="Microsoft Sans Serif"/>
                <a:cs typeface="Microsoft Sans Serif"/>
              </a:rPr>
              <a:t>совместной</a:t>
            </a:r>
            <a:r>
              <a:rPr sz="900" spc="5" dirty="0">
                <a:latin typeface="Microsoft Sans Serif"/>
                <a:cs typeface="Microsoft Sans Serif"/>
              </a:rPr>
              <a:t> </a:t>
            </a:r>
            <a:r>
              <a:rPr sz="900" spc="-5" dirty="0">
                <a:latin typeface="Microsoft Sans Serif"/>
                <a:cs typeface="Microsoft Sans Serif"/>
              </a:rPr>
              <a:t>деятельности</a:t>
            </a:r>
            <a:r>
              <a:rPr sz="900" spc="10" dirty="0">
                <a:latin typeface="Microsoft Sans Serif"/>
                <a:cs typeface="Microsoft Sans Serif"/>
              </a:rPr>
              <a:t> </a:t>
            </a:r>
            <a:r>
              <a:rPr sz="900" spc="-5" dirty="0">
                <a:latin typeface="Microsoft Sans Serif"/>
                <a:cs typeface="Microsoft Sans Serif"/>
              </a:rPr>
              <a:t>повышают</a:t>
            </a:r>
            <a:r>
              <a:rPr sz="900" dirty="0">
                <a:latin typeface="Microsoft Sans Serif"/>
                <a:cs typeface="Microsoft Sans Serif"/>
              </a:rPr>
              <a:t> </a:t>
            </a:r>
            <a:r>
              <a:rPr sz="900" spc="-10" dirty="0">
                <a:latin typeface="Microsoft Sans Serif"/>
                <a:cs typeface="Microsoft Sans Serif"/>
              </a:rPr>
              <a:t>напряженность</a:t>
            </a:r>
            <a:r>
              <a:rPr sz="900" spc="30" dirty="0">
                <a:latin typeface="Microsoft Sans Serif"/>
                <a:cs typeface="Microsoft Sans Serif"/>
              </a:rPr>
              <a:t> </a:t>
            </a:r>
            <a:r>
              <a:rPr sz="900" spc="-5" dirty="0">
                <a:latin typeface="Microsoft Sans Serif"/>
                <a:cs typeface="Microsoft Sans Serif"/>
              </a:rPr>
              <a:t>отношений</a:t>
            </a:r>
            <a:r>
              <a:rPr sz="900" spc="15" dirty="0">
                <a:latin typeface="Microsoft Sans Serif"/>
                <a:cs typeface="Microsoft Sans Serif"/>
              </a:rPr>
              <a:t> </a:t>
            </a:r>
            <a:r>
              <a:rPr sz="900" dirty="0">
                <a:latin typeface="Microsoft Sans Serif"/>
                <a:cs typeface="Microsoft Sans Serif"/>
              </a:rPr>
              <a:t>в </a:t>
            </a:r>
            <a:r>
              <a:rPr sz="900" spc="-10" dirty="0">
                <a:latin typeface="Microsoft Sans Serif"/>
                <a:cs typeface="Microsoft Sans Serif"/>
              </a:rPr>
              <a:t>группе</a:t>
            </a:r>
            <a:r>
              <a:rPr sz="900" spc="10" dirty="0">
                <a:latin typeface="Microsoft Sans Serif"/>
                <a:cs typeface="Microsoft Sans Serif"/>
              </a:rPr>
              <a:t> </a:t>
            </a:r>
            <a:r>
              <a:rPr sz="900" spc="-5" dirty="0">
                <a:latin typeface="Microsoft Sans Serif"/>
                <a:cs typeface="Microsoft Sans Serif"/>
              </a:rPr>
              <a:t>и</a:t>
            </a:r>
            <a:r>
              <a:rPr sz="900" spc="10" dirty="0">
                <a:latin typeface="Microsoft Sans Serif"/>
                <a:cs typeface="Microsoft Sans Serif"/>
              </a:rPr>
              <a:t> </a:t>
            </a:r>
            <a:r>
              <a:rPr sz="900" spc="-15" dirty="0">
                <a:latin typeface="Microsoft Sans Serif"/>
                <a:cs typeface="Microsoft Sans Serif"/>
              </a:rPr>
              <a:t>могут</a:t>
            </a:r>
            <a:r>
              <a:rPr sz="900" spc="15" dirty="0">
                <a:latin typeface="Microsoft Sans Serif"/>
                <a:cs typeface="Microsoft Sans Serif"/>
              </a:rPr>
              <a:t> </a:t>
            </a:r>
            <a:r>
              <a:rPr sz="900" spc="-5" dirty="0">
                <a:latin typeface="Microsoft Sans Serif"/>
                <a:cs typeface="Microsoft Sans Serif"/>
              </a:rPr>
              <a:t>стать</a:t>
            </a:r>
            <a:r>
              <a:rPr sz="900" spc="25" dirty="0">
                <a:latin typeface="Microsoft Sans Serif"/>
                <a:cs typeface="Microsoft Sans Serif"/>
              </a:rPr>
              <a:t> </a:t>
            </a:r>
            <a:r>
              <a:rPr sz="900" spc="-15" dirty="0">
                <a:latin typeface="Microsoft Sans Serif"/>
                <a:cs typeface="Microsoft Sans Serif"/>
              </a:rPr>
              <a:t>источником</a:t>
            </a:r>
            <a:r>
              <a:rPr sz="900" spc="25" dirty="0">
                <a:latin typeface="Microsoft Sans Serif"/>
                <a:cs typeface="Microsoft Sans Serif"/>
              </a:rPr>
              <a:t> </a:t>
            </a:r>
            <a:r>
              <a:rPr sz="900" spc="-10" dirty="0">
                <a:latin typeface="Microsoft Sans Serif"/>
                <a:cs typeface="Microsoft Sans Serif"/>
              </a:rPr>
              <a:t>конфликтов.</a:t>
            </a:r>
            <a:endParaRPr sz="900">
              <a:latin typeface="Microsoft Sans Serif"/>
              <a:cs typeface="Microsoft Sans Serif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Clr>
                <a:srgbClr val="C00000"/>
              </a:buClr>
            </a:pPr>
            <a:endParaRPr sz="950">
              <a:latin typeface="Microsoft Sans Serif"/>
              <a:cs typeface="Microsoft Sans Serif"/>
            </a:endParaRPr>
          </a:p>
          <a:p>
            <a:pPr marL="12700" marR="5715" algn="just">
              <a:lnSpc>
                <a:spcPct val="100000"/>
              </a:lnSpc>
              <a:tabLst>
                <a:tab pos="159385" algn="l"/>
              </a:tabLst>
            </a:pPr>
            <a:r>
              <a:rPr lang="ru-RU" sz="900" b="1" spc="-5" dirty="0" smtClean="0">
                <a:solidFill>
                  <a:srgbClr val="C00000"/>
                </a:solidFill>
                <a:latin typeface="Arial"/>
                <a:cs typeface="Arial"/>
              </a:rPr>
              <a:t>7.</a:t>
            </a:r>
            <a:r>
              <a:rPr sz="900" b="1" spc="-5" smtClean="0">
                <a:solidFill>
                  <a:srgbClr val="C00000"/>
                </a:solidFill>
                <a:latin typeface="Arial"/>
                <a:cs typeface="Arial"/>
              </a:rPr>
              <a:t>Психологическая </a:t>
            </a:r>
            <a:r>
              <a:rPr sz="900" b="1" spc="-10" dirty="0">
                <a:solidFill>
                  <a:srgbClr val="C00000"/>
                </a:solidFill>
                <a:latin typeface="Arial"/>
                <a:cs typeface="Arial"/>
              </a:rPr>
              <a:t>совместимость </a:t>
            </a:r>
            <a:r>
              <a:rPr sz="900" dirty="0">
                <a:latin typeface="Microsoft Sans Serif"/>
                <a:cs typeface="Microsoft Sans Serif"/>
              </a:rPr>
              <a:t>- </a:t>
            </a:r>
            <a:r>
              <a:rPr sz="900" spc="-5" dirty="0">
                <a:latin typeface="Microsoft Sans Serif"/>
                <a:cs typeface="Microsoft Sans Serif"/>
              </a:rPr>
              <a:t>способность </a:t>
            </a:r>
            <a:r>
              <a:rPr sz="900" spc="-60" dirty="0">
                <a:latin typeface="Microsoft Sans Serif"/>
                <a:cs typeface="Microsoft Sans Serif"/>
              </a:rPr>
              <a:t>к</a:t>
            </a:r>
            <a:r>
              <a:rPr sz="900" spc="-55" dirty="0">
                <a:latin typeface="Microsoft Sans Serif"/>
                <a:cs typeface="Microsoft Sans Serif"/>
              </a:rPr>
              <a:t> </a:t>
            </a:r>
            <a:r>
              <a:rPr sz="900" spc="-10" dirty="0">
                <a:latin typeface="Microsoft Sans Serif"/>
                <a:cs typeface="Microsoft Sans Serif"/>
              </a:rPr>
              <a:t>совместной </a:t>
            </a:r>
            <a:r>
              <a:rPr sz="900" spc="-5" dirty="0">
                <a:latin typeface="Microsoft Sans Serif"/>
                <a:cs typeface="Microsoft Sans Serif"/>
              </a:rPr>
              <a:t>деятельности, </a:t>
            </a:r>
            <a:r>
              <a:rPr sz="900" dirty="0">
                <a:latin typeface="Microsoft Sans Serif"/>
                <a:cs typeface="Microsoft Sans Serif"/>
              </a:rPr>
              <a:t>в </a:t>
            </a:r>
            <a:r>
              <a:rPr sz="900" spc="-5" dirty="0">
                <a:latin typeface="Microsoft Sans Serif"/>
                <a:cs typeface="Microsoft Sans Serif"/>
              </a:rPr>
              <a:t>основе </a:t>
            </a:r>
            <a:r>
              <a:rPr sz="900" spc="-10" dirty="0">
                <a:latin typeface="Microsoft Sans Serif"/>
                <a:cs typeface="Microsoft Sans Serif"/>
              </a:rPr>
              <a:t>которой </a:t>
            </a:r>
            <a:r>
              <a:rPr sz="900" spc="-5" dirty="0">
                <a:latin typeface="Microsoft Sans Serif"/>
                <a:cs typeface="Microsoft Sans Serif"/>
              </a:rPr>
              <a:t>лежит </a:t>
            </a:r>
            <a:r>
              <a:rPr sz="900" spc="-10" dirty="0">
                <a:latin typeface="Microsoft Sans Serif"/>
                <a:cs typeface="Microsoft Sans Serif"/>
              </a:rPr>
              <a:t>оптимальное </a:t>
            </a:r>
            <a:r>
              <a:rPr sz="900" spc="-5" dirty="0">
                <a:latin typeface="Microsoft Sans Serif"/>
                <a:cs typeface="Microsoft Sans Serif"/>
              </a:rPr>
              <a:t>сочетание </a:t>
            </a:r>
            <a:r>
              <a:rPr sz="900" dirty="0">
                <a:latin typeface="Microsoft Sans Serif"/>
                <a:cs typeface="Microsoft Sans Serif"/>
              </a:rPr>
              <a:t>в </a:t>
            </a:r>
            <a:r>
              <a:rPr sz="900" spc="-15" dirty="0">
                <a:latin typeface="Microsoft Sans Serif"/>
                <a:cs typeface="Microsoft Sans Serif"/>
              </a:rPr>
              <a:t>коллективе </a:t>
            </a:r>
            <a:r>
              <a:rPr sz="900" dirty="0">
                <a:latin typeface="Microsoft Sans Serif"/>
                <a:cs typeface="Microsoft Sans Serif"/>
              </a:rPr>
              <a:t>личностных </a:t>
            </a:r>
            <a:r>
              <a:rPr sz="900" spc="5" dirty="0">
                <a:latin typeface="Microsoft Sans Serif"/>
                <a:cs typeface="Microsoft Sans Serif"/>
              </a:rPr>
              <a:t> </a:t>
            </a:r>
            <a:r>
              <a:rPr sz="900" spc="-10" dirty="0">
                <a:latin typeface="Microsoft Sans Serif"/>
                <a:cs typeface="Microsoft Sans Serif"/>
              </a:rPr>
              <a:t>качеств</a:t>
            </a:r>
            <a:r>
              <a:rPr sz="900" spc="15" dirty="0">
                <a:latin typeface="Microsoft Sans Serif"/>
                <a:cs typeface="Microsoft Sans Serif"/>
              </a:rPr>
              <a:t> </a:t>
            </a:r>
            <a:r>
              <a:rPr sz="900" spc="-10" dirty="0">
                <a:latin typeface="Microsoft Sans Serif"/>
                <a:cs typeface="Microsoft Sans Serif"/>
              </a:rPr>
              <a:t>участников.</a:t>
            </a:r>
            <a:r>
              <a:rPr sz="900" spc="10" dirty="0">
                <a:latin typeface="Microsoft Sans Serif"/>
                <a:cs typeface="Microsoft Sans Serif"/>
              </a:rPr>
              <a:t> </a:t>
            </a:r>
            <a:r>
              <a:rPr sz="900" spc="-5" dirty="0">
                <a:latin typeface="Microsoft Sans Serif"/>
                <a:cs typeface="Microsoft Sans Serif"/>
              </a:rPr>
              <a:t>эффективность</a:t>
            </a:r>
            <a:r>
              <a:rPr sz="900" dirty="0">
                <a:latin typeface="Microsoft Sans Serif"/>
                <a:cs typeface="Microsoft Sans Serif"/>
              </a:rPr>
              <a:t> </a:t>
            </a:r>
            <a:r>
              <a:rPr sz="900" spc="-5" dirty="0">
                <a:latin typeface="Microsoft Sans Serif"/>
                <a:cs typeface="Microsoft Sans Serif"/>
              </a:rPr>
              <a:t>деятельности</a:t>
            </a:r>
            <a:r>
              <a:rPr sz="900" spc="20" dirty="0">
                <a:latin typeface="Microsoft Sans Serif"/>
                <a:cs typeface="Microsoft Sans Serif"/>
              </a:rPr>
              <a:t> </a:t>
            </a:r>
            <a:r>
              <a:rPr sz="1050" spc="-10" dirty="0">
                <a:latin typeface="Microsoft Sans Serif"/>
                <a:cs typeface="Microsoft Sans Serif"/>
              </a:rPr>
              <a:t>организации </a:t>
            </a:r>
            <a:r>
              <a:rPr sz="1050" dirty="0">
                <a:latin typeface="Microsoft Sans Serif"/>
                <a:cs typeface="Microsoft Sans Serif"/>
              </a:rPr>
              <a:t>в</a:t>
            </a:r>
            <a:r>
              <a:rPr sz="1050" spc="10" dirty="0">
                <a:latin typeface="Microsoft Sans Serif"/>
                <a:cs typeface="Microsoft Sans Serif"/>
              </a:rPr>
              <a:t> </a:t>
            </a:r>
            <a:r>
              <a:rPr sz="1050" spc="-5" dirty="0">
                <a:latin typeface="Microsoft Sans Serif"/>
                <a:cs typeface="Microsoft Sans Serif"/>
              </a:rPr>
              <a:t>целом.</a:t>
            </a:r>
            <a:endParaRPr sz="1050">
              <a:latin typeface="Microsoft Sans Serif"/>
              <a:cs typeface="Microsoft Sans Serif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47268" y="217119"/>
            <a:ext cx="8568132" cy="65851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ctr">
              <a:spcBef>
                <a:spcPts val="105"/>
              </a:spcBef>
            </a:pPr>
            <a:r>
              <a:rPr lang="ru-RU" sz="1400" spc="-5" dirty="0" smtClean="0"/>
              <a:t>Организация </a:t>
            </a:r>
            <a:r>
              <a:rPr lang="ru-RU" sz="1400" dirty="0" smtClean="0"/>
              <a:t>и </a:t>
            </a:r>
            <a:r>
              <a:rPr lang="ru-RU" sz="1400" spc="-5" dirty="0" smtClean="0"/>
              <a:t>проведение мер</a:t>
            </a:r>
            <a:r>
              <a:rPr lang="ru-RU" sz="1400" spc="-20" dirty="0" smtClean="0"/>
              <a:t>о</a:t>
            </a:r>
            <a:r>
              <a:rPr lang="ru-RU" sz="1400" spc="5" dirty="0" smtClean="0"/>
              <a:t>п</a:t>
            </a:r>
            <a:r>
              <a:rPr lang="ru-RU" sz="1400" dirty="0" smtClean="0"/>
              <a:t>рия</a:t>
            </a:r>
            <a:r>
              <a:rPr lang="ru-RU" sz="1400" spc="-15" dirty="0" smtClean="0"/>
              <a:t>т</a:t>
            </a:r>
            <a:r>
              <a:rPr lang="ru-RU" sz="1400" dirty="0" smtClean="0"/>
              <a:t>ий, </a:t>
            </a:r>
            <a:r>
              <a:rPr lang="ru-RU" sz="1400" spc="-10" dirty="0" smtClean="0"/>
              <a:t>н</a:t>
            </a:r>
            <a:r>
              <a:rPr lang="ru-RU" sz="1400" spc="-5" dirty="0" smtClean="0"/>
              <a:t>а</a:t>
            </a:r>
            <a:r>
              <a:rPr lang="ru-RU" sz="1400" spc="5" dirty="0" smtClean="0"/>
              <a:t>п</a:t>
            </a:r>
            <a:r>
              <a:rPr lang="ru-RU" sz="1400" spc="-20" dirty="0" smtClean="0"/>
              <a:t>р</a:t>
            </a:r>
            <a:r>
              <a:rPr lang="ru-RU" sz="1400" spc="-5" dirty="0" smtClean="0"/>
              <a:t>а</a:t>
            </a:r>
            <a:r>
              <a:rPr lang="ru-RU" sz="1400" spc="-20" dirty="0" smtClean="0"/>
              <a:t>в</a:t>
            </a:r>
            <a:r>
              <a:rPr lang="ru-RU" sz="1400" spc="-30" dirty="0" smtClean="0"/>
              <a:t>л</a:t>
            </a:r>
            <a:r>
              <a:rPr lang="ru-RU" sz="1400" spc="-5" dirty="0" smtClean="0"/>
              <a:t>е</a:t>
            </a:r>
            <a:r>
              <a:rPr lang="ru-RU" sz="1400" spc="5" dirty="0" smtClean="0"/>
              <a:t>нн</a:t>
            </a:r>
            <a:r>
              <a:rPr lang="ru-RU" sz="1400" spc="-10" dirty="0" smtClean="0"/>
              <a:t>ы</a:t>
            </a:r>
            <a:r>
              <a:rPr lang="ru-RU" sz="1400" dirty="0" smtClean="0"/>
              <a:t>х </a:t>
            </a:r>
            <a:r>
              <a:rPr lang="ru-RU" sz="1400" spc="-10" dirty="0" smtClean="0"/>
              <a:t>на формирование</a:t>
            </a:r>
            <a:r>
              <a:rPr lang="ru-RU" sz="1400" spc="-5" dirty="0" smtClean="0"/>
              <a:t> </a:t>
            </a:r>
            <a:r>
              <a:rPr lang="ru-RU" sz="1400" dirty="0" smtClean="0"/>
              <a:t>в</a:t>
            </a:r>
            <a:r>
              <a:rPr lang="ru-RU" sz="1400" spc="5" dirty="0" smtClean="0"/>
              <a:t> </a:t>
            </a:r>
            <a:r>
              <a:rPr lang="ru-RU" sz="1400" spc="-10" dirty="0" smtClean="0"/>
              <a:t>образовательной</a:t>
            </a:r>
            <a:r>
              <a:rPr lang="ru-RU" sz="1400" spc="-5" dirty="0" smtClean="0"/>
              <a:t> организации</a:t>
            </a:r>
            <a:r>
              <a:rPr lang="ru-RU" sz="1400" dirty="0" smtClean="0"/>
              <a:t> </a:t>
            </a:r>
            <a:r>
              <a:rPr lang="ru-RU" sz="1400" spc="-15" dirty="0" smtClean="0"/>
              <a:t>необходимого </a:t>
            </a:r>
            <a:r>
              <a:rPr lang="ru-RU" sz="1400" spc="-10" dirty="0" smtClean="0"/>
              <a:t> </a:t>
            </a:r>
            <a:r>
              <a:rPr lang="ru-RU" sz="1400" spc="-15" dirty="0" smtClean="0"/>
              <a:t>психологического</a:t>
            </a:r>
            <a:r>
              <a:rPr lang="ru-RU" sz="1400" spc="-10" dirty="0" smtClean="0"/>
              <a:t> </a:t>
            </a:r>
            <a:r>
              <a:rPr lang="ru-RU" sz="1400" spc="-5" dirty="0" smtClean="0"/>
              <a:t>климата</a:t>
            </a:r>
            <a:r>
              <a:rPr lang="ru-RU" sz="1400" dirty="0" smtClean="0"/>
              <a:t> </a:t>
            </a:r>
            <a:r>
              <a:rPr lang="ru-RU" sz="1400" spc="-5" dirty="0" smtClean="0"/>
              <a:t>для</a:t>
            </a:r>
            <a:r>
              <a:rPr lang="ru-RU" sz="1400" dirty="0" smtClean="0"/>
              <a:t> </a:t>
            </a:r>
            <a:r>
              <a:rPr lang="ru-RU" sz="1400" spc="-10" dirty="0" smtClean="0"/>
              <a:t>сохранения</a:t>
            </a:r>
            <a:r>
              <a:rPr lang="ru-RU" sz="1400" spc="-5" dirty="0" smtClean="0"/>
              <a:t> </a:t>
            </a:r>
            <a:r>
              <a:rPr lang="ru-RU" sz="1400" dirty="0" smtClean="0"/>
              <a:t>и</a:t>
            </a:r>
            <a:r>
              <a:rPr lang="ru-RU" sz="1400" spc="5" dirty="0" smtClean="0"/>
              <a:t> </a:t>
            </a:r>
            <a:r>
              <a:rPr lang="ru-RU" sz="1400" spc="-5" dirty="0" smtClean="0"/>
              <a:t>(или)</a:t>
            </a:r>
            <a:r>
              <a:rPr lang="ru-RU" sz="1400" dirty="0" smtClean="0"/>
              <a:t> </a:t>
            </a:r>
            <a:r>
              <a:rPr lang="ru-RU" sz="1400" spc="-10" dirty="0" smtClean="0"/>
              <a:t>восстановления </a:t>
            </a:r>
            <a:r>
              <a:rPr lang="ru-RU" sz="1400" spc="-5" dirty="0" smtClean="0"/>
              <a:t> </a:t>
            </a:r>
            <a:r>
              <a:rPr lang="ru-RU" sz="1400" spc="-10" dirty="0" smtClean="0"/>
              <a:t>психологического</a:t>
            </a:r>
            <a:r>
              <a:rPr lang="ru-RU" sz="1400" spc="-80" dirty="0" smtClean="0"/>
              <a:t> </a:t>
            </a:r>
            <a:r>
              <a:rPr lang="ru-RU" sz="1400" spc="-5" dirty="0" smtClean="0"/>
              <a:t>здоровья</a:t>
            </a:r>
            <a:r>
              <a:rPr lang="ru-RU" sz="1400" spc="-35" dirty="0" smtClean="0"/>
              <a:t> </a:t>
            </a:r>
            <a:r>
              <a:rPr lang="ru-RU" sz="1400" spc="-10" dirty="0" smtClean="0"/>
              <a:t>детей</a:t>
            </a:r>
            <a:r>
              <a:rPr lang="ru-RU" sz="1400" spc="-15" dirty="0" smtClean="0"/>
              <a:t> </a:t>
            </a:r>
            <a:r>
              <a:rPr lang="ru-RU" sz="1400" spc="-10" dirty="0" smtClean="0"/>
              <a:t>ветеранов</a:t>
            </a:r>
            <a:r>
              <a:rPr lang="ru-RU" sz="1400" spc="-25" dirty="0" smtClean="0"/>
              <a:t> </a:t>
            </a:r>
            <a:r>
              <a:rPr lang="ru-RU" sz="1400" spc="-5" dirty="0" smtClean="0"/>
              <a:t>(участников)</a:t>
            </a:r>
            <a:r>
              <a:rPr lang="ru-RU" sz="1400" spc="-15" dirty="0" smtClean="0"/>
              <a:t> СВО</a:t>
            </a:r>
            <a:endParaRPr lang="ru-RU" sz="1400" dirty="0"/>
          </a:p>
        </p:txBody>
      </p:sp>
      <p:sp>
        <p:nvSpPr>
          <p:cNvPr id="6" name="object 6"/>
          <p:cNvSpPr txBox="1"/>
          <p:nvPr/>
        </p:nvSpPr>
        <p:spPr>
          <a:xfrm>
            <a:off x="287223" y="812037"/>
            <a:ext cx="8661400" cy="37477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"/>
              </a:spcBef>
            </a:pPr>
            <a:endParaRPr sz="12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800" spc="-40" dirty="0">
                <a:solidFill>
                  <a:srgbClr val="C00000"/>
                </a:solidFill>
                <a:latin typeface="Microsoft Sans Serif"/>
                <a:cs typeface="Microsoft Sans Serif"/>
              </a:rPr>
              <a:t>Факторы,</a:t>
            </a:r>
            <a:r>
              <a:rPr sz="1800" spc="50" dirty="0">
                <a:solidFill>
                  <a:srgbClr val="C00000"/>
                </a:solidFill>
                <a:latin typeface="Microsoft Sans Serif"/>
                <a:cs typeface="Microsoft Sans Serif"/>
              </a:rPr>
              <a:t> </a:t>
            </a:r>
            <a:r>
              <a:rPr sz="1800" spc="-15" dirty="0">
                <a:solidFill>
                  <a:srgbClr val="C00000"/>
                </a:solidFill>
                <a:latin typeface="Microsoft Sans Serif"/>
                <a:cs typeface="Microsoft Sans Serif"/>
              </a:rPr>
              <a:t>определяющие</a:t>
            </a:r>
            <a:r>
              <a:rPr sz="1800" spc="40" dirty="0">
                <a:solidFill>
                  <a:srgbClr val="C00000"/>
                </a:solidFill>
                <a:latin typeface="Microsoft Sans Serif"/>
                <a:cs typeface="Microsoft Sans Serif"/>
              </a:rPr>
              <a:t> </a:t>
            </a:r>
            <a:r>
              <a:rPr sz="1800" spc="-15" dirty="0">
                <a:solidFill>
                  <a:srgbClr val="C00000"/>
                </a:solidFill>
                <a:latin typeface="Microsoft Sans Serif"/>
                <a:cs typeface="Microsoft Sans Serif"/>
              </a:rPr>
              <a:t>социально-психологический</a:t>
            </a:r>
            <a:r>
              <a:rPr sz="1800" spc="30" dirty="0">
                <a:solidFill>
                  <a:srgbClr val="C00000"/>
                </a:solidFill>
                <a:latin typeface="Microsoft Sans Serif"/>
                <a:cs typeface="Microsoft Sans Serif"/>
              </a:rPr>
              <a:t> </a:t>
            </a:r>
            <a:r>
              <a:rPr sz="1800" spc="-30" dirty="0">
                <a:solidFill>
                  <a:srgbClr val="C00000"/>
                </a:solidFill>
                <a:latin typeface="Microsoft Sans Serif"/>
                <a:cs typeface="Microsoft Sans Serif"/>
              </a:rPr>
              <a:t>климат</a:t>
            </a:r>
            <a:r>
              <a:rPr sz="1800" spc="15" dirty="0">
                <a:solidFill>
                  <a:srgbClr val="C00000"/>
                </a:solidFill>
                <a:latin typeface="Microsoft Sans Serif"/>
                <a:cs typeface="Microsoft Sans Serif"/>
              </a:rPr>
              <a:t> </a:t>
            </a:r>
            <a:r>
              <a:rPr sz="1800" dirty="0">
                <a:solidFill>
                  <a:srgbClr val="C00000"/>
                </a:solidFill>
                <a:latin typeface="Microsoft Sans Serif"/>
                <a:cs typeface="Microsoft Sans Serif"/>
              </a:rPr>
              <a:t>в</a:t>
            </a:r>
            <a:r>
              <a:rPr sz="1800" spc="65" dirty="0">
                <a:solidFill>
                  <a:srgbClr val="C00000"/>
                </a:solidFill>
                <a:latin typeface="Microsoft Sans Serif"/>
                <a:cs typeface="Microsoft Sans Serif"/>
              </a:rPr>
              <a:t> </a:t>
            </a:r>
            <a:r>
              <a:rPr sz="1800" spc="-25" dirty="0">
                <a:solidFill>
                  <a:srgbClr val="C00000"/>
                </a:solidFill>
                <a:latin typeface="Microsoft Sans Serif"/>
                <a:cs typeface="Microsoft Sans Serif"/>
              </a:rPr>
              <a:t>коллективе</a:t>
            </a:r>
            <a:endParaRPr sz="1800">
              <a:latin typeface="Microsoft Sans Serif"/>
              <a:cs typeface="Microsoft Sans Serif"/>
            </a:endParaRPr>
          </a:p>
          <a:p>
            <a:pPr marL="184785" marR="5715" indent="-172720">
              <a:lnSpc>
                <a:spcPct val="100000"/>
              </a:lnSpc>
              <a:spcBef>
                <a:spcPts val="1340"/>
              </a:spcBef>
              <a:buFont typeface="Wingdings"/>
              <a:buChar char=""/>
              <a:tabLst>
                <a:tab pos="185420" algn="l"/>
              </a:tabLst>
            </a:pPr>
            <a:r>
              <a:rPr sz="1000" spc="-5" dirty="0">
                <a:latin typeface="Microsoft Sans Serif"/>
                <a:cs typeface="Microsoft Sans Serif"/>
              </a:rPr>
              <a:t>Сходство</a:t>
            </a:r>
            <a:r>
              <a:rPr sz="1000" spc="245" dirty="0">
                <a:latin typeface="Microsoft Sans Serif"/>
                <a:cs typeface="Microsoft Sans Serif"/>
              </a:rPr>
              <a:t> </a:t>
            </a:r>
            <a:r>
              <a:rPr sz="1000" spc="-15" dirty="0">
                <a:latin typeface="Microsoft Sans Serif"/>
                <a:cs typeface="Microsoft Sans Serif"/>
              </a:rPr>
              <a:t>характеристик</a:t>
            </a:r>
            <a:r>
              <a:rPr sz="1000" spc="5" dirty="0">
                <a:latin typeface="Microsoft Sans Serif"/>
                <a:cs typeface="Microsoft Sans Serif"/>
              </a:rPr>
              <a:t> </a:t>
            </a:r>
            <a:r>
              <a:rPr sz="1000" spc="-15" dirty="0">
                <a:latin typeface="Microsoft Sans Serif"/>
                <a:cs typeface="Microsoft Sans Serif"/>
              </a:rPr>
              <a:t>участников</a:t>
            </a:r>
            <a:r>
              <a:rPr sz="1000" spc="5" dirty="0">
                <a:latin typeface="Microsoft Sans Serif"/>
                <a:cs typeface="Microsoft Sans Serif"/>
              </a:rPr>
              <a:t> </a:t>
            </a:r>
            <a:r>
              <a:rPr sz="1000" spc="-5" dirty="0">
                <a:latin typeface="Microsoft Sans Serif"/>
                <a:cs typeface="Microsoft Sans Serif"/>
              </a:rPr>
              <a:t>совместной</a:t>
            </a:r>
            <a:r>
              <a:rPr sz="1000" dirty="0">
                <a:latin typeface="Microsoft Sans Serif"/>
                <a:cs typeface="Microsoft Sans Serif"/>
              </a:rPr>
              <a:t> </a:t>
            </a:r>
            <a:r>
              <a:rPr sz="1000" spc="-5" dirty="0">
                <a:latin typeface="Microsoft Sans Serif"/>
                <a:cs typeface="Microsoft Sans Serif"/>
              </a:rPr>
              <a:t>деятельности:</a:t>
            </a:r>
            <a:r>
              <a:rPr sz="1000" spc="5" dirty="0">
                <a:latin typeface="Microsoft Sans Serif"/>
                <a:cs typeface="Microsoft Sans Serif"/>
              </a:rPr>
              <a:t> </a:t>
            </a:r>
            <a:r>
              <a:rPr sz="1000" spc="-5" dirty="0">
                <a:latin typeface="Microsoft Sans Serif"/>
                <a:cs typeface="Microsoft Sans Serif"/>
              </a:rPr>
              <a:t>людям,</a:t>
            </a:r>
            <a:r>
              <a:rPr sz="1000" spc="250" dirty="0">
                <a:latin typeface="Microsoft Sans Serif"/>
                <a:cs typeface="Microsoft Sans Serif"/>
              </a:rPr>
              <a:t> </a:t>
            </a:r>
            <a:r>
              <a:rPr sz="1000" spc="-20" dirty="0">
                <a:latin typeface="Microsoft Sans Serif"/>
                <a:cs typeface="Microsoft Sans Serif"/>
              </a:rPr>
              <a:t>похожим</a:t>
            </a:r>
            <a:r>
              <a:rPr sz="1000" spc="20" dirty="0">
                <a:latin typeface="Microsoft Sans Serif"/>
                <a:cs typeface="Microsoft Sans Serif"/>
              </a:rPr>
              <a:t> </a:t>
            </a:r>
            <a:r>
              <a:rPr sz="1000" spc="-15" dirty="0">
                <a:latin typeface="Microsoft Sans Serif"/>
                <a:cs typeface="Microsoft Sans Serif"/>
              </a:rPr>
              <a:t>друг</a:t>
            </a:r>
            <a:r>
              <a:rPr sz="1000" dirty="0">
                <a:latin typeface="Microsoft Sans Serif"/>
                <a:cs typeface="Microsoft Sans Serif"/>
              </a:rPr>
              <a:t> </a:t>
            </a:r>
            <a:r>
              <a:rPr sz="1000" spc="-5" dirty="0">
                <a:latin typeface="Microsoft Sans Serif"/>
                <a:cs typeface="Microsoft Sans Serif"/>
              </a:rPr>
              <a:t>на</a:t>
            </a:r>
            <a:r>
              <a:rPr sz="1000" dirty="0">
                <a:latin typeface="Microsoft Sans Serif"/>
                <a:cs typeface="Microsoft Sans Serif"/>
              </a:rPr>
              <a:t> </a:t>
            </a:r>
            <a:r>
              <a:rPr sz="1000" spc="-15" dirty="0">
                <a:latin typeface="Microsoft Sans Serif"/>
                <a:cs typeface="Microsoft Sans Serif"/>
              </a:rPr>
              <a:t>друга</a:t>
            </a:r>
            <a:r>
              <a:rPr sz="1000" spc="10" dirty="0">
                <a:latin typeface="Microsoft Sans Serif"/>
                <a:cs typeface="Microsoft Sans Serif"/>
              </a:rPr>
              <a:t> </a:t>
            </a:r>
            <a:r>
              <a:rPr sz="1000" spc="-10" dirty="0">
                <a:latin typeface="Microsoft Sans Serif"/>
                <a:cs typeface="Microsoft Sans Serif"/>
              </a:rPr>
              <a:t>легче</a:t>
            </a:r>
            <a:r>
              <a:rPr sz="1000" spc="-5" dirty="0">
                <a:latin typeface="Microsoft Sans Serif"/>
                <a:cs typeface="Microsoft Sans Serif"/>
              </a:rPr>
              <a:t> наладить</a:t>
            </a:r>
            <a:r>
              <a:rPr sz="1000" dirty="0">
                <a:latin typeface="Microsoft Sans Serif"/>
                <a:cs typeface="Microsoft Sans Serif"/>
              </a:rPr>
              <a:t> </a:t>
            </a:r>
            <a:r>
              <a:rPr sz="1000" spc="-10" dirty="0">
                <a:latin typeface="Microsoft Sans Serif"/>
                <a:cs typeface="Microsoft Sans Serif"/>
              </a:rPr>
              <a:t>взаимодействие</a:t>
            </a:r>
            <a:r>
              <a:rPr sz="1000" spc="5" dirty="0">
                <a:latin typeface="Microsoft Sans Serif"/>
                <a:cs typeface="Microsoft Sans Serif"/>
              </a:rPr>
              <a:t> </a:t>
            </a:r>
            <a:r>
              <a:rPr sz="1000" spc="-5" dirty="0">
                <a:latin typeface="Microsoft Sans Serif"/>
                <a:cs typeface="Microsoft Sans Serif"/>
              </a:rPr>
              <a:t>(чувства </a:t>
            </a:r>
            <a:r>
              <a:rPr sz="1000" dirty="0">
                <a:latin typeface="Microsoft Sans Serif"/>
                <a:cs typeface="Microsoft Sans Serif"/>
              </a:rPr>
              <a:t> </a:t>
            </a:r>
            <a:r>
              <a:rPr sz="1000" spc="-10" dirty="0">
                <a:latin typeface="Microsoft Sans Serif"/>
                <a:cs typeface="Microsoft Sans Serif"/>
              </a:rPr>
              <a:t>безопасности</a:t>
            </a:r>
            <a:r>
              <a:rPr sz="1000" spc="5" dirty="0">
                <a:latin typeface="Microsoft Sans Serif"/>
                <a:cs typeface="Microsoft Sans Serif"/>
              </a:rPr>
              <a:t> </a:t>
            </a:r>
            <a:r>
              <a:rPr sz="1000" spc="-5" dirty="0">
                <a:latin typeface="Microsoft Sans Serif"/>
                <a:cs typeface="Microsoft Sans Serif"/>
              </a:rPr>
              <a:t>и</a:t>
            </a:r>
            <a:r>
              <a:rPr sz="1000" spc="15" dirty="0">
                <a:latin typeface="Microsoft Sans Serif"/>
                <a:cs typeface="Microsoft Sans Serif"/>
              </a:rPr>
              <a:t> </a:t>
            </a:r>
            <a:r>
              <a:rPr sz="1000" spc="-10" dirty="0">
                <a:latin typeface="Microsoft Sans Serif"/>
                <a:cs typeface="Microsoft Sans Serif"/>
              </a:rPr>
              <a:t>уверенности</a:t>
            </a:r>
            <a:r>
              <a:rPr sz="1000" spc="40" dirty="0">
                <a:latin typeface="Microsoft Sans Serif"/>
                <a:cs typeface="Microsoft Sans Serif"/>
              </a:rPr>
              <a:t> </a:t>
            </a:r>
            <a:r>
              <a:rPr sz="1000" spc="-5" dirty="0">
                <a:latin typeface="Microsoft Sans Serif"/>
                <a:cs typeface="Microsoft Sans Serif"/>
              </a:rPr>
              <a:t>в</a:t>
            </a:r>
            <a:r>
              <a:rPr sz="1000" spc="20" dirty="0">
                <a:latin typeface="Microsoft Sans Serif"/>
                <a:cs typeface="Microsoft Sans Serif"/>
              </a:rPr>
              <a:t> </a:t>
            </a:r>
            <a:r>
              <a:rPr sz="1000" spc="-5" dirty="0">
                <a:latin typeface="Microsoft Sans Serif"/>
                <a:cs typeface="Microsoft Sans Serif"/>
              </a:rPr>
              <a:t>себе, повышает</a:t>
            </a:r>
            <a:r>
              <a:rPr sz="1000" spc="20" dirty="0">
                <a:latin typeface="Microsoft Sans Serif"/>
                <a:cs typeface="Microsoft Sans Serif"/>
              </a:rPr>
              <a:t> </a:t>
            </a:r>
            <a:r>
              <a:rPr sz="1000" spc="-15" dirty="0">
                <a:latin typeface="Microsoft Sans Serif"/>
                <a:cs typeface="Microsoft Sans Serif"/>
              </a:rPr>
              <a:t>самооценку).</a:t>
            </a:r>
            <a:endParaRPr sz="1000">
              <a:latin typeface="Microsoft Sans Serif"/>
              <a:cs typeface="Microsoft Sans Serif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Font typeface="Wingdings"/>
              <a:buChar char=""/>
            </a:pPr>
            <a:endParaRPr sz="1050">
              <a:latin typeface="Microsoft Sans Serif"/>
              <a:cs typeface="Microsoft Sans Serif"/>
            </a:endParaRPr>
          </a:p>
          <a:p>
            <a:pPr marL="184785" marR="6350" indent="-172720">
              <a:lnSpc>
                <a:spcPct val="100000"/>
              </a:lnSpc>
              <a:spcBef>
                <a:spcPts val="5"/>
              </a:spcBef>
              <a:buFont typeface="Wingdings"/>
              <a:buChar char=""/>
              <a:tabLst>
                <a:tab pos="185420" algn="l"/>
              </a:tabLst>
            </a:pPr>
            <a:r>
              <a:rPr sz="1000" spc="-10" dirty="0">
                <a:latin typeface="Microsoft Sans Serif"/>
                <a:cs typeface="Microsoft Sans Serif"/>
              </a:rPr>
              <a:t>Различие</a:t>
            </a:r>
            <a:r>
              <a:rPr sz="1000" spc="40" dirty="0">
                <a:latin typeface="Microsoft Sans Serif"/>
                <a:cs typeface="Microsoft Sans Serif"/>
              </a:rPr>
              <a:t> </a:t>
            </a:r>
            <a:r>
              <a:rPr sz="1000" spc="-15" dirty="0">
                <a:latin typeface="Microsoft Sans Serif"/>
                <a:cs typeface="Microsoft Sans Serif"/>
              </a:rPr>
              <a:t>характеристик</a:t>
            </a:r>
            <a:r>
              <a:rPr sz="1000" spc="55" dirty="0">
                <a:latin typeface="Microsoft Sans Serif"/>
                <a:cs typeface="Microsoft Sans Serif"/>
              </a:rPr>
              <a:t> </a:t>
            </a:r>
            <a:r>
              <a:rPr sz="1000" spc="-10" dirty="0">
                <a:latin typeface="Microsoft Sans Serif"/>
                <a:cs typeface="Microsoft Sans Serif"/>
              </a:rPr>
              <a:t>по</a:t>
            </a:r>
            <a:r>
              <a:rPr sz="1000" spc="35" dirty="0">
                <a:latin typeface="Microsoft Sans Serif"/>
                <a:cs typeface="Microsoft Sans Serif"/>
              </a:rPr>
              <a:t> </a:t>
            </a:r>
            <a:r>
              <a:rPr sz="1000" spc="-10" dirty="0">
                <a:latin typeface="Microsoft Sans Serif"/>
                <a:cs typeface="Microsoft Sans Serif"/>
              </a:rPr>
              <a:t>принципу</a:t>
            </a:r>
            <a:r>
              <a:rPr sz="1000" spc="35" dirty="0">
                <a:latin typeface="Microsoft Sans Serif"/>
                <a:cs typeface="Microsoft Sans Serif"/>
              </a:rPr>
              <a:t> </a:t>
            </a:r>
            <a:r>
              <a:rPr sz="1000" spc="-10" dirty="0">
                <a:latin typeface="Microsoft Sans Serif"/>
                <a:cs typeface="Microsoft Sans Serif"/>
              </a:rPr>
              <a:t>взаимодополняемости:</a:t>
            </a:r>
            <a:r>
              <a:rPr sz="1000" spc="35" dirty="0">
                <a:latin typeface="Microsoft Sans Serif"/>
                <a:cs typeface="Microsoft Sans Serif"/>
              </a:rPr>
              <a:t> </a:t>
            </a:r>
            <a:r>
              <a:rPr sz="1000" spc="5" dirty="0">
                <a:latin typeface="Microsoft Sans Serif"/>
                <a:cs typeface="Microsoft Sans Serif"/>
              </a:rPr>
              <a:t>люди</a:t>
            </a:r>
            <a:r>
              <a:rPr sz="1000" spc="25" dirty="0">
                <a:latin typeface="Microsoft Sans Serif"/>
                <a:cs typeface="Microsoft Sans Serif"/>
              </a:rPr>
              <a:t> </a:t>
            </a:r>
            <a:r>
              <a:rPr sz="1000" spc="-10" dirty="0">
                <a:latin typeface="Microsoft Sans Serif"/>
                <a:cs typeface="Microsoft Sans Serif"/>
              </a:rPr>
              <a:t>подходят</a:t>
            </a:r>
            <a:r>
              <a:rPr sz="1000" spc="40" dirty="0">
                <a:latin typeface="Microsoft Sans Serif"/>
                <a:cs typeface="Microsoft Sans Serif"/>
              </a:rPr>
              <a:t> </a:t>
            </a:r>
            <a:r>
              <a:rPr sz="1000" spc="-10" dirty="0">
                <a:latin typeface="Microsoft Sans Serif"/>
                <a:cs typeface="Microsoft Sans Serif"/>
              </a:rPr>
              <a:t>друг</a:t>
            </a:r>
            <a:r>
              <a:rPr sz="1000" spc="35" dirty="0">
                <a:latin typeface="Microsoft Sans Serif"/>
                <a:cs typeface="Microsoft Sans Serif"/>
              </a:rPr>
              <a:t> </a:t>
            </a:r>
            <a:r>
              <a:rPr sz="1000" spc="-5" dirty="0">
                <a:latin typeface="Microsoft Sans Serif"/>
                <a:cs typeface="Microsoft Sans Serif"/>
              </a:rPr>
              <a:t>другу</a:t>
            </a:r>
            <a:r>
              <a:rPr sz="1000" spc="20" dirty="0">
                <a:latin typeface="Microsoft Sans Serif"/>
                <a:cs typeface="Microsoft Sans Serif"/>
              </a:rPr>
              <a:t> </a:t>
            </a:r>
            <a:r>
              <a:rPr sz="1000" spc="-40" dirty="0">
                <a:latin typeface="Microsoft Sans Serif"/>
                <a:cs typeface="Microsoft Sans Serif"/>
              </a:rPr>
              <a:t>«как</a:t>
            </a:r>
            <a:r>
              <a:rPr sz="1000" spc="65" dirty="0">
                <a:latin typeface="Microsoft Sans Serif"/>
                <a:cs typeface="Microsoft Sans Serif"/>
              </a:rPr>
              <a:t> </a:t>
            </a:r>
            <a:r>
              <a:rPr sz="1000" spc="-15" dirty="0">
                <a:latin typeface="Microsoft Sans Serif"/>
                <a:cs typeface="Microsoft Sans Serif"/>
              </a:rPr>
              <a:t>ключ</a:t>
            </a:r>
            <a:r>
              <a:rPr sz="1000" spc="55" dirty="0">
                <a:latin typeface="Microsoft Sans Serif"/>
                <a:cs typeface="Microsoft Sans Serif"/>
              </a:rPr>
              <a:t> </a:t>
            </a:r>
            <a:r>
              <a:rPr sz="1000" spc="-65" dirty="0">
                <a:latin typeface="Microsoft Sans Serif"/>
                <a:cs typeface="Microsoft Sans Serif"/>
              </a:rPr>
              <a:t>к</a:t>
            </a:r>
            <a:r>
              <a:rPr sz="1000" spc="90" dirty="0">
                <a:latin typeface="Microsoft Sans Serif"/>
                <a:cs typeface="Microsoft Sans Serif"/>
              </a:rPr>
              <a:t> </a:t>
            </a:r>
            <a:r>
              <a:rPr sz="1000" spc="-30" dirty="0">
                <a:latin typeface="Microsoft Sans Serif"/>
                <a:cs typeface="Microsoft Sans Serif"/>
              </a:rPr>
              <a:t>замку»</a:t>
            </a:r>
            <a:r>
              <a:rPr sz="1000" spc="55" dirty="0">
                <a:latin typeface="Microsoft Sans Serif"/>
                <a:cs typeface="Microsoft Sans Serif"/>
              </a:rPr>
              <a:t> </a:t>
            </a:r>
            <a:r>
              <a:rPr sz="1000" spc="-10" dirty="0">
                <a:latin typeface="Microsoft Sans Serif"/>
                <a:cs typeface="Microsoft Sans Serif"/>
              </a:rPr>
              <a:t>(межличностная</a:t>
            </a:r>
            <a:r>
              <a:rPr sz="1000" spc="45" dirty="0">
                <a:latin typeface="Microsoft Sans Serif"/>
                <a:cs typeface="Microsoft Sans Serif"/>
              </a:rPr>
              <a:t> </a:t>
            </a:r>
            <a:r>
              <a:rPr sz="1000" spc="-10" dirty="0">
                <a:latin typeface="Microsoft Sans Serif"/>
                <a:cs typeface="Microsoft Sans Serif"/>
              </a:rPr>
              <a:t>симпатия, </a:t>
            </a:r>
            <a:r>
              <a:rPr sz="1000" spc="-5" dirty="0">
                <a:latin typeface="Microsoft Sans Serif"/>
                <a:cs typeface="Microsoft Sans Serif"/>
              </a:rPr>
              <a:t> </a:t>
            </a:r>
            <a:r>
              <a:rPr sz="1000" spc="-15" dirty="0">
                <a:latin typeface="Microsoft Sans Serif"/>
                <a:cs typeface="Microsoft Sans Serif"/>
              </a:rPr>
              <a:t>привязанность</a:t>
            </a:r>
            <a:r>
              <a:rPr sz="1000" spc="30" dirty="0">
                <a:latin typeface="Microsoft Sans Serif"/>
                <a:cs typeface="Microsoft Sans Serif"/>
              </a:rPr>
              <a:t> </a:t>
            </a:r>
            <a:r>
              <a:rPr sz="1000" spc="-15" dirty="0">
                <a:latin typeface="Microsoft Sans Serif"/>
                <a:cs typeface="Microsoft Sans Serif"/>
              </a:rPr>
              <a:t>участников</a:t>
            </a:r>
            <a:r>
              <a:rPr sz="1000" spc="65" dirty="0">
                <a:latin typeface="Microsoft Sans Serif"/>
                <a:cs typeface="Microsoft Sans Serif"/>
              </a:rPr>
              <a:t> </a:t>
            </a:r>
            <a:r>
              <a:rPr sz="1000" spc="-15" dirty="0">
                <a:latin typeface="Microsoft Sans Serif"/>
                <a:cs typeface="Microsoft Sans Serif"/>
              </a:rPr>
              <a:t>взаимодействия</a:t>
            </a:r>
            <a:r>
              <a:rPr sz="1000" spc="60" dirty="0">
                <a:latin typeface="Microsoft Sans Serif"/>
                <a:cs typeface="Microsoft Sans Serif"/>
              </a:rPr>
              <a:t> </a:t>
            </a:r>
            <a:r>
              <a:rPr sz="1000" spc="-20" dirty="0">
                <a:latin typeface="Microsoft Sans Serif"/>
                <a:cs typeface="Microsoft Sans Serif"/>
              </a:rPr>
              <a:t>друг</a:t>
            </a:r>
            <a:r>
              <a:rPr sz="1000" spc="55" dirty="0">
                <a:latin typeface="Microsoft Sans Serif"/>
                <a:cs typeface="Microsoft Sans Serif"/>
              </a:rPr>
              <a:t> </a:t>
            </a:r>
            <a:r>
              <a:rPr sz="1000" spc="-65" dirty="0">
                <a:latin typeface="Microsoft Sans Serif"/>
                <a:cs typeface="Microsoft Sans Serif"/>
              </a:rPr>
              <a:t>к</a:t>
            </a:r>
            <a:r>
              <a:rPr sz="1000" spc="5" dirty="0">
                <a:latin typeface="Microsoft Sans Serif"/>
                <a:cs typeface="Microsoft Sans Serif"/>
              </a:rPr>
              <a:t> </a:t>
            </a:r>
            <a:r>
              <a:rPr sz="1000" spc="-20" dirty="0">
                <a:latin typeface="Microsoft Sans Serif"/>
                <a:cs typeface="Microsoft Sans Serif"/>
              </a:rPr>
              <a:t>другу)</a:t>
            </a:r>
            <a:endParaRPr sz="1000">
              <a:latin typeface="Microsoft Sans Serif"/>
              <a:cs typeface="Microsoft Sans Serif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050">
              <a:latin typeface="Microsoft Sans Serif"/>
              <a:cs typeface="Microsoft Sans Serif"/>
            </a:endParaRPr>
          </a:p>
          <a:p>
            <a:pPr algn="ctr">
              <a:lnSpc>
                <a:spcPct val="100000"/>
              </a:lnSpc>
            </a:pPr>
            <a:r>
              <a:rPr sz="1000" u="sng" dirty="0">
                <a:uFill>
                  <a:solidFill>
                    <a:srgbClr val="000000"/>
                  </a:solidFill>
                </a:uFill>
                <a:latin typeface="Microsoft Sans Serif"/>
                <a:cs typeface="Microsoft Sans Serif"/>
              </a:rPr>
              <a:t>Три</a:t>
            </a:r>
            <a:r>
              <a:rPr sz="1000" u="sng" spc="260" dirty="0">
                <a:uFill>
                  <a:solidFill>
                    <a:srgbClr val="000000"/>
                  </a:solidFill>
                </a:uFill>
                <a:latin typeface="Microsoft Sans Serif"/>
                <a:cs typeface="Microsoft Sans Serif"/>
              </a:rPr>
              <a:t> </a:t>
            </a:r>
            <a:r>
              <a:rPr sz="1000" u="sng" spc="-15" dirty="0">
                <a:uFill>
                  <a:solidFill>
                    <a:srgbClr val="000000"/>
                  </a:solidFill>
                </a:uFill>
                <a:latin typeface="Microsoft Sans Serif"/>
                <a:cs typeface="Microsoft Sans Serif"/>
              </a:rPr>
              <a:t>уровня</a:t>
            </a:r>
            <a:r>
              <a:rPr sz="1000" u="sng" spc="20" dirty="0">
                <a:uFill>
                  <a:solidFill>
                    <a:srgbClr val="000000"/>
                  </a:solidFill>
                </a:uFill>
                <a:latin typeface="Microsoft Sans Serif"/>
                <a:cs typeface="Microsoft Sans Serif"/>
              </a:rPr>
              <a:t> </a:t>
            </a:r>
            <a:r>
              <a:rPr sz="1000" u="sng" spc="-10" dirty="0">
                <a:uFill>
                  <a:solidFill>
                    <a:srgbClr val="000000"/>
                  </a:solidFill>
                </a:uFill>
                <a:latin typeface="Microsoft Sans Serif"/>
                <a:cs typeface="Microsoft Sans Serif"/>
              </a:rPr>
              <a:t>совместимости:</a:t>
            </a:r>
            <a:endParaRPr sz="1000">
              <a:latin typeface="Microsoft Sans Serif"/>
              <a:cs typeface="Microsoft Sans Serif"/>
            </a:endParaRPr>
          </a:p>
          <a:p>
            <a:pPr marL="12700" marR="6985" algn="just">
              <a:lnSpc>
                <a:spcPct val="100000"/>
              </a:lnSpc>
            </a:pPr>
            <a:r>
              <a:rPr sz="1000" spc="-5" dirty="0">
                <a:latin typeface="Microsoft Sans Serif"/>
                <a:cs typeface="Microsoft Sans Serif"/>
              </a:rPr>
              <a:t>- </a:t>
            </a:r>
            <a:r>
              <a:rPr sz="1000" i="1" spc="-10" dirty="0">
                <a:latin typeface="Arial"/>
                <a:cs typeface="Arial"/>
              </a:rPr>
              <a:t>Психофизиологический</a:t>
            </a:r>
            <a:r>
              <a:rPr sz="1000" i="1" spc="-5" dirty="0">
                <a:latin typeface="Arial"/>
                <a:cs typeface="Arial"/>
              </a:rPr>
              <a:t> уровень</a:t>
            </a:r>
            <a:r>
              <a:rPr sz="1000" i="1" dirty="0">
                <a:latin typeface="Arial"/>
                <a:cs typeface="Arial"/>
              </a:rPr>
              <a:t> </a:t>
            </a:r>
            <a:r>
              <a:rPr sz="1000" i="1" spc="-5" dirty="0">
                <a:latin typeface="Arial"/>
                <a:cs typeface="Arial"/>
              </a:rPr>
              <a:t>совместимости</a:t>
            </a:r>
            <a:r>
              <a:rPr sz="1000" i="1" dirty="0">
                <a:latin typeface="Arial"/>
                <a:cs typeface="Arial"/>
              </a:rPr>
              <a:t> </a:t>
            </a:r>
            <a:r>
              <a:rPr sz="1000" spc="-10" dirty="0">
                <a:latin typeface="Microsoft Sans Serif"/>
                <a:cs typeface="Microsoft Sans Serif"/>
              </a:rPr>
              <a:t>имеет</a:t>
            </a:r>
            <a:r>
              <a:rPr sz="1000" spc="-5" dirty="0">
                <a:latin typeface="Microsoft Sans Serif"/>
                <a:cs typeface="Microsoft Sans Serif"/>
              </a:rPr>
              <a:t> в</a:t>
            </a:r>
            <a:r>
              <a:rPr sz="1000" dirty="0">
                <a:latin typeface="Microsoft Sans Serif"/>
                <a:cs typeface="Microsoft Sans Serif"/>
              </a:rPr>
              <a:t> </a:t>
            </a:r>
            <a:r>
              <a:rPr sz="1000" spc="-5" dirty="0">
                <a:latin typeface="Microsoft Sans Serif"/>
                <a:cs typeface="Microsoft Sans Serif"/>
              </a:rPr>
              <a:t>своей</a:t>
            </a:r>
            <a:r>
              <a:rPr sz="1000" dirty="0">
                <a:latin typeface="Microsoft Sans Serif"/>
                <a:cs typeface="Microsoft Sans Serif"/>
              </a:rPr>
              <a:t> </a:t>
            </a:r>
            <a:r>
              <a:rPr sz="1000" spc="-10" dirty="0">
                <a:latin typeface="Microsoft Sans Serif"/>
                <a:cs typeface="Microsoft Sans Serif"/>
              </a:rPr>
              <a:t>основе</a:t>
            </a:r>
            <a:r>
              <a:rPr sz="1000" spc="-5" dirty="0">
                <a:latin typeface="Microsoft Sans Serif"/>
                <a:cs typeface="Microsoft Sans Serif"/>
              </a:rPr>
              <a:t> </a:t>
            </a:r>
            <a:r>
              <a:rPr sz="1000" spc="-10" dirty="0">
                <a:latin typeface="Microsoft Sans Serif"/>
                <a:cs typeface="Microsoft Sans Serif"/>
              </a:rPr>
              <a:t>оптимальное</a:t>
            </a:r>
            <a:r>
              <a:rPr sz="1000" spc="245" dirty="0">
                <a:latin typeface="Microsoft Sans Serif"/>
                <a:cs typeface="Microsoft Sans Serif"/>
              </a:rPr>
              <a:t> </a:t>
            </a:r>
            <a:r>
              <a:rPr sz="1000" spc="-10" dirty="0">
                <a:latin typeface="Microsoft Sans Serif"/>
                <a:cs typeface="Microsoft Sans Serif"/>
              </a:rPr>
              <a:t>сочетание</a:t>
            </a:r>
            <a:r>
              <a:rPr sz="1000" spc="245" dirty="0">
                <a:latin typeface="Microsoft Sans Serif"/>
                <a:cs typeface="Microsoft Sans Serif"/>
              </a:rPr>
              <a:t> </a:t>
            </a:r>
            <a:r>
              <a:rPr sz="1000" spc="-10" dirty="0">
                <a:latin typeface="Microsoft Sans Serif"/>
                <a:cs typeface="Microsoft Sans Serif"/>
              </a:rPr>
              <a:t>особенностей</a:t>
            </a:r>
            <a:r>
              <a:rPr sz="1000" spc="245" dirty="0">
                <a:latin typeface="Microsoft Sans Serif"/>
                <a:cs typeface="Microsoft Sans Serif"/>
              </a:rPr>
              <a:t> </a:t>
            </a:r>
            <a:r>
              <a:rPr sz="1000" spc="-5" dirty="0">
                <a:latin typeface="Microsoft Sans Serif"/>
                <a:cs typeface="Microsoft Sans Serif"/>
              </a:rPr>
              <a:t>системы</a:t>
            </a:r>
            <a:r>
              <a:rPr sz="1000" spc="254" dirty="0">
                <a:latin typeface="Microsoft Sans Serif"/>
                <a:cs typeface="Microsoft Sans Serif"/>
              </a:rPr>
              <a:t> </a:t>
            </a:r>
            <a:r>
              <a:rPr sz="1000" spc="-10" dirty="0">
                <a:latin typeface="Microsoft Sans Serif"/>
                <a:cs typeface="Microsoft Sans Serif"/>
              </a:rPr>
              <a:t>органов</a:t>
            </a:r>
            <a:r>
              <a:rPr sz="1000" spc="245" dirty="0">
                <a:latin typeface="Microsoft Sans Serif"/>
                <a:cs typeface="Microsoft Sans Serif"/>
              </a:rPr>
              <a:t> </a:t>
            </a:r>
            <a:r>
              <a:rPr sz="1000" spc="-5" dirty="0">
                <a:latin typeface="Microsoft Sans Serif"/>
                <a:cs typeface="Microsoft Sans Serif"/>
              </a:rPr>
              <a:t>чувств </a:t>
            </a:r>
            <a:r>
              <a:rPr sz="1000" dirty="0">
                <a:latin typeface="Microsoft Sans Serif"/>
                <a:cs typeface="Microsoft Sans Serif"/>
              </a:rPr>
              <a:t> </a:t>
            </a:r>
            <a:r>
              <a:rPr sz="1000" spc="-15" dirty="0">
                <a:latin typeface="Microsoft Sans Serif"/>
                <a:cs typeface="Microsoft Sans Serif"/>
              </a:rPr>
              <a:t>(зрение,</a:t>
            </a:r>
            <a:r>
              <a:rPr sz="1000" spc="-10" dirty="0">
                <a:latin typeface="Microsoft Sans Serif"/>
                <a:cs typeface="Microsoft Sans Serif"/>
              </a:rPr>
              <a:t> </a:t>
            </a:r>
            <a:r>
              <a:rPr sz="1000" spc="-5" dirty="0">
                <a:latin typeface="Microsoft Sans Serif"/>
                <a:cs typeface="Microsoft Sans Serif"/>
              </a:rPr>
              <a:t>слух,</a:t>
            </a:r>
            <a:r>
              <a:rPr sz="1000" dirty="0">
                <a:latin typeface="Microsoft Sans Serif"/>
                <a:cs typeface="Microsoft Sans Serif"/>
              </a:rPr>
              <a:t> </a:t>
            </a:r>
            <a:r>
              <a:rPr sz="1000" spc="-10" dirty="0">
                <a:latin typeface="Microsoft Sans Serif"/>
                <a:cs typeface="Microsoft Sans Serif"/>
              </a:rPr>
              <a:t>осязание</a:t>
            </a:r>
            <a:r>
              <a:rPr sz="1000" spc="-5" dirty="0">
                <a:latin typeface="Microsoft Sans Serif"/>
                <a:cs typeface="Microsoft Sans Serif"/>
              </a:rPr>
              <a:t> и</a:t>
            </a:r>
            <a:r>
              <a:rPr sz="1000" dirty="0">
                <a:latin typeface="Microsoft Sans Serif"/>
                <a:cs typeface="Microsoft Sans Serif"/>
              </a:rPr>
              <a:t> </a:t>
            </a:r>
            <a:r>
              <a:rPr sz="1000" spc="-10" dirty="0">
                <a:latin typeface="Microsoft Sans Serif"/>
                <a:cs typeface="Microsoft Sans Serif"/>
              </a:rPr>
              <a:t>т.д.)</a:t>
            </a:r>
            <a:r>
              <a:rPr sz="1000" spc="-5" dirty="0">
                <a:latin typeface="Microsoft Sans Serif"/>
                <a:cs typeface="Microsoft Sans Serif"/>
              </a:rPr>
              <a:t> и</a:t>
            </a:r>
            <a:r>
              <a:rPr sz="1000" dirty="0">
                <a:latin typeface="Microsoft Sans Serif"/>
                <a:cs typeface="Microsoft Sans Serif"/>
              </a:rPr>
              <a:t> </a:t>
            </a:r>
            <a:r>
              <a:rPr sz="1000" spc="-5" dirty="0">
                <a:latin typeface="Microsoft Sans Serif"/>
                <a:cs typeface="Microsoft Sans Serif"/>
              </a:rPr>
              <a:t>свойств</a:t>
            </a:r>
            <a:r>
              <a:rPr sz="1000" dirty="0">
                <a:latin typeface="Microsoft Sans Serif"/>
                <a:cs typeface="Microsoft Sans Serif"/>
              </a:rPr>
              <a:t> </a:t>
            </a:r>
            <a:r>
              <a:rPr sz="1000" spc="-10" dirty="0">
                <a:latin typeface="Microsoft Sans Serif"/>
                <a:cs typeface="Microsoft Sans Serif"/>
              </a:rPr>
              <a:t>темперамента.</a:t>
            </a:r>
            <a:r>
              <a:rPr sz="1000" spc="-5" dirty="0">
                <a:latin typeface="Microsoft Sans Serif"/>
                <a:cs typeface="Microsoft Sans Serif"/>
              </a:rPr>
              <a:t> Этот</a:t>
            </a:r>
            <a:r>
              <a:rPr sz="1000" dirty="0">
                <a:latin typeface="Microsoft Sans Serif"/>
                <a:cs typeface="Microsoft Sans Serif"/>
              </a:rPr>
              <a:t> </a:t>
            </a:r>
            <a:r>
              <a:rPr sz="1000" spc="-10" dirty="0">
                <a:latin typeface="Microsoft Sans Serif"/>
                <a:cs typeface="Microsoft Sans Serif"/>
              </a:rPr>
              <a:t>уровень</a:t>
            </a:r>
            <a:r>
              <a:rPr sz="1000" spc="-5" dirty="0">
                <a:latin typeface="Microsoft Sans Serif"/>
                <a:cs typeface="Microsoft Sans Serif"/>
              </a:rPr>
              <a:t> </a:t>
            </a:r>
            <a:r>
              <a:rPr sz="1000" spc="-10" dirty="0">
                <a:latin typeface="Microsoft Sans Serif"/>
                <a:cs typeface="Microsoft Sans Serif"/>
              </a:rPr>
              <a:t>совместимости</a:t>
            </a:r>
            <a:r>
              <a:rPr sz="1000" spc="245" dirty="0">
                <a:latin typeface="Microsoft Sans Serif"/>
                <a:cs typeface="Microsoft Sans Serif"/>
              </a:rPr>
              <a:t> </a:t>
            </a:r>
            <a:r>
              <a:rPr sz="1000" spc="-10" dirty="0">
                <a:latin typeface="Microsoft Sans Serif"/>
                <a:cs typeface="Microsoft Sans Serif"/>
              </a:rPr>
              <a:t>приобретает</a:t>
            </a:r>
            <a:r>
              <a:rPr sz="1000" spc="245" dirty="0">
                <a:latin typeface="Microsoft Sans Serif"/>
                <a:cs typeface="Microsoft Sans Serif"/>
              </a:rPr>
              <a:t> </a:t>
            </a:r>
            <a:r>
              <a:rPr sz="1000" spc="-5" dirty="0">
                <a:latin typeface="Microsoft Sans Serif"/>
                <a:cs typeface="Microsoft Sans Serif"/>
              </a:rPr>
              <a:t>особое</a:t>
            </a:r>
            <a:r>
              <a:rPr sz="1000" spc="254" dirty="0">
                <a:latin typeface="Microsoft Sans Serif"/>
                <a:cs typeface="Microsoft Sans Serif"/>
              </a:rPr>
              <a:t> </a:t>
            </a:r>
            <a:r>
              <a:rPr sz="1000" spc="-15" dirty="0">
                <a:latin typeface="Microsoft Sans Serif"/>
                <a:cs typeface="Microsoft Sans Serif"/>
              </a:rPr>
              <a:t>значение</a:t>
            </a:r>
            <a:r>
              <a:rPr sz="1000" spc="235" dirty="0">
                <a:latin typeface="Microsoft Sans Serif"/>
                <a:cs typeface="Microsoft Sans Serif"/>
              </a:rPr>
              <a:t> </a:t>
            </a:r>
            <a:r>
              <a:rPr sz="1000" spc="-10" dirty="0">
                <a:latin typeface="Microsoft Sans Serif"/>
                <a:cs typeface="Microsoft Sans Serif"/>
              </a:rPr>
              <a:t>при</a:t>
            </a:r>
            <a:r>
              <a:rPr sz="1000" spc="245" dirty="0">
                <a:latin typeface="Microsoft Sans Serif"/>
                <a:cs typeface="Microsoft Sans Serif"/>
              </a:rPr>
              <a:t> </a:t>
            </a:r>
            <a:r>
              <a:rPr sz="1000" spc="-15" dirty="0">
                <a:latin typeface="Microsoft Sans Serif"/>
                <a:cs typeface="Microsoft Sans Serif"/>
              </a:rPr>
              <a:t>организации </a:t>
            </a:r>
            <a:r>
              <a:rPr sz="1000" spc="-10" dirty="0">
                <a:latin typeface="Microsoft Sans Serif"/>
                <a:cs typeface="Microsoft Sans Serif"/>
              </a:rPr>
              <a:t> совместной</a:t>
            </a:r>
            <a:r>
              <a:rPr sz="1000" spc="15" dirty="0">
                <a:latin typeface="Microsoft Sans Serif"/>
                <a:cs typeface="Microsoft Sans Serif"/>
              </a:rPr>
              <a:t> </a:t>
            </a:r>
            <a:r>
              <a:rPr sz="1000" spc="-5" dirty="0">
                <a:latin typeface="Microsoft Sans Serif"/>
                <a:cs typeface="Microsoft Sans Serif"/>
              </a:rPr>
              <a:t>деятельности.</a:t>
            </a:r>
            <a:endParaRPr sz="1000">
              <a:latin typeface="Microsoft Sans Serif"/>
              <a:cs typeface="Microsoft Sans Serif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050">
              <a:latin typeface="Microsoft Sans Serif"/>
              <a:cs typeface="Microsoft Sans Serif"/>
            </a:endParaRPr>
          </a:p>
          <a:p>
            <a:pPr marL="12700" algn="just">
              <a:lnSpc>
                <a:spcPct val="100000"/>
              </a:lnSpc>
            </a:pPr>
            <a:r>
              <a:rPr sz="1000" i="1" spc="-5" dirty="0">
                <a:latin typeface="Arial"/>
                <a:cs typeface="Arial"/>
              </a:rPr>
              <a:t>-</a:t>
            </a:r>
            <a:r>
              <a:rPr sz="1000" i="1" spc="10" dirty="0">
                <a:latin typeface="Arial"/>
                <a:cs typeface="Arial"/>
              </a:rPr>
              <a:t> </a:t>
            </a:r>
            <a:r>
              <a:rPr sz="1000" i="1" spc="-10" dirty="0">
                <a:latin typeface="Arial"/>
                <a:cs typeface="Arial"/>
              </a:rPr>
              <a:t>Психологический</a:t>
            </a:r>
            <a:r>
              <a:rPr sz="1000" i="1" spc="-15" dirty="0">
                <a:latin typeface="Arial"/>
                <a:cs typeface="Arial"/>
              </a:rPr>
              <a:t> </a:t>
            </a:r>
            <a:r>
              <a:rPr sz="1000" i="1" spc="-5" dirty="0">
                <a:latin typeface="Arial"/>
                <a:cs typeface="Arial"/>
              </a:rPr>
              <a:t>уровень</a:t>
            </a:r>
            <a:r>
              <a:rPr sz="1000" i="1" spc="5" dirty="0">
                <a:latin typeface="Arial"/>
                <a:cs typeface="Arial"/>
              </a:rPr>
              <a:t> </a:t>
            </a:r>
            <a:r>
              <a:rPr sz="1000" spc="-10" dirty="0">
                <a:latin typeface="Microsoft Sans Serif"/>
                <a:cs typeface="Microsoft Sans Serif"/>
              </a:rPr>
              <a:t>предполагает</a:t>
            </a:r>
            <a:r>
              <a:rPr sz="1000" spc="45" dirty="0">
                <a:latin typeface="Microsoft Sans Serif"/>
                <a:cs typeface="Microsoft Sans Serif"/>
              </a:rPr>
              <a:t> </a:t>
            </a:r>
            <a:r>
              <a:rPr sz="1000" spc="-10" dirty="0">
                <a:latin typeface="Microsoft Sans Serif"/>
                <a:cs typeface="Microsoft Sans Serif"/>
              </a:rPr>
              <a:t>совместимость</a:t>
            </a:r>
            <a:r>
              <a:rPr sz="1000" spc="50" dirty="0">
                <a:latin typeface="Microsoft Sans Serif"/>
                <a:cs typeface="Microsoft Sans Serif"/>
              </a:rPr>
              <a:t> </a:t>
            </a:r>
            <a:r>
              <a:rPr sz="1000" spc="-15" dirty="0">
                <a:latin typeface="Microsoft Sans Serif"/>
                <a:cs typeface="Microsoft Sans Serif"/>
              </a:rPr>
              <a:t>характеров,</a:t>
            </a:r>
            <a:r>
              <a:rPr sz="1000" spc="20" dirty="0">
                <a:latin typeface="Microsoft Sans Serif"/>
                <a:cs typeface="Microsoft Sans Serif"/>
              </a:rPr>
              <a:t> </a:t>
            </a:r>
            <a:r>
              <a:rPr sz="1000" spc="-10" dirty="0">
                <a:latin typeface="Microsoft Sans Serif"/>
                <a:cs typeface="Microsoft Sans Serif"/>
              </a:rPr>
              <a:t>мотивов,</a:t>
            </a:r>
            <a:r>
              <a:rPr sz="1000" spc="60" dirty="0">
                <a:latin typeface="Microsoft Sans Serif"/>
                <a:cs typeface="Microsoft Sans Serif"/>
              </a:rPr>
              <a:t> </a:t>
            </a:r>
            <a:r>
              <a:rPr sz="1000" spc="-10" dirty="0">
                <a:latin typeface="Microsoft Sans Serif"/>
                <a:cs typeface="Microsoft Sans Serif"/>
              </a:rPr>
              <a:t>типов</a:t>
            </a:r>
            <a:r>
              <a:rPr sz="1000" spc="45" dirty="0">
                <a:latin typeface="Microsoft Sans Serif"/>
                <a:cs typeface="Microsoft Sans Serif"/>
              </a:rPr>
              <a:t> </a:t>
            </a:r>
            <a:r>
              <a:rPr sz="1000" spc="-10" dirty="0">
                <a:latin typeface="Microsoft Sans Serif"/>
                <a:cs typeface="Microsoft Sans Serif"/>
              </a:rPr>
              <a:t>поведения.</a:t>
            </a:r>
            <a:endParaRPr sz="1000">
              <a:latin typeface="Microsoft Sans Serif"/>
              <a:cs typeface="Microsoft Sans Serif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050">
              <a:latin typeface="Microsoft Sans Serif"/>
              <a:cs typeface="Microsoft Sans Serif"/>
            </a:endParaRPr>
          </a:p>
          <a:p>
            <a:pPr marL="12700" marR="5080" algn="just">
              <a:lnSpc>
                <a:spcPct val="100000"/>
              </a:lnSpc>
            </a:pPr>
            <a:r>
              <a:rPr sz="1000" spc="-5" dirty="0">
                <a:latin typeface="Microsoft Sans Serif"/>
                <a:cs typeface="Microsoft Sans Serif"/>
              </a:rPr>
              <a:t>- </a:t>
            </a:r>
            <a:r>
              <a:rPr sz="1000" i="1" spc="-10" dirty="0">
                <a:latin typeface="Arial"/>
                <a:cs typeface="Arial"/>
              </a:rPr>
              <a:t>Социально-психологический</a:t>
            </a:r>
            <a:r>
              <a:rPr sz="1000" i="1" spc="-5" dirty="0">
                <a:latin typeface="Arial"/>
                <a:cs typeface="Arial"/>
              </a:rPr>
              <a:t> уровень</a:t>
            </a:r>
            <a:r>
              <a:rPr sz="1000" i="1" dirty="0">
                <a:latin typeface="Arial"/>
                <a:cs typeface="Arial"/>
              </a:rPr>
              <a:t> </a:t>
            </a:r>
            <a:r>
              <a:rPr sz="1000" spc="-10" dirty="0">
                <a:latin typeface="Microsoft Sans Serif"/>
                <a:cs typeface="Microsoft Sans Serif"/>
              </a:rPr>
              <a:t>совместимости</a:t>
            </a:r>
            <a:r>
              <a:rPr sz="1000" spc="-5" dirty="0">
                <a:latin typeface="Microsoft Sans Serif"/>
                <a:cs typeface="Microsoft Sans Serif"/>
              </a:rPr>
              <a:t> </a:t>
            </a:r>
            <a:r>
              <a:rPr sz="1000" spc="-10" dirty="0">
                <a:latin typeface="Microsoft Sans Serif"/>
                <a:cs typeface="Microsoft Sans Serif"/>
              </a:rPr>
              <a:t>основан</a:t>
            </a:r>
            <a:r>
              <a:rPr sz="1000" spc="-5" dirty="0">
                <a:latin typeface="Microsoft Sans Serif"/>
                <a:cs typeface="Microsoft Sans Serif"/>
              </a:rPr>
              <a:t> на</a:t>
            </a:r>
            <a:r>
              <a:rPr sz="1000" dirty="0">
                <a:latin typeface="Microsoft Sans Serif"/>
                <a:cs typeface="Microsoft Sans Serif"/>
              </a:rPr>
              <a:t> </a:t>
            </a:r>
            <a:r>
              <a:rPr sz="1000" spc="-10" dirty="0">
                <a:latin typeface="Microsoft Sans Serif"/>
                <a:cs typeface="Microsoft Sans Serif"/>
              </a:rPr>
              <a:t>согласованности</a:t>
            </a:r>
            <a:r>
              <a:rPr sz="1000" spc="-5" dirty="0">
                <a:latin typeface="Microsoft Sans Serif"/>
                <a:cs typeface="Microsoft Sans Serif"/>
              </a:rPr>
              <a:t> социальных</a:t>
            </a:r>
            <a:r>
              <a:rPr sz="1000" dirty="0">
                <a:latin typeface="Microsoft Sans Serif"/>
                <a:cs typeface="Microsoft Sans Serif"/>
              </a:rPr>
              <a:t> </a:t>
            </a:r>
            <a:r>
              <a:rPr sz="1000" spc="-5" dirty="0">
                <a:latin typeface="Microsoft Sans Serif"/>
                <a:cs typeface="Microsoft Sans Serif"/>
              </a:rPr>
              <a:t>ролей,</a:t>
            </a:r>
            <a:r>
              <a:rPr sz="1000" dirty="0">
                <a:latin typeface="Microsoft Sans Serif"/>
                <a:cs typeface="Microsoft Sans Serif"/>
              </a:rPr>
              <a:t> </a:t>
            </a:r>
            <a:r>
              <a:rPr sz="1000" spc="-5" dirty="0">
                <a:latin typeface="Microsoft Sans Serif"/>
                <a:cs typeface="Microsoft Sans Serif"/>
              </a:rPr>
              <a:t>социальных</a:t>
            </a:r>
            <a:r>
              <a:rPr sz="1000" dirty="0">
                <a:latin typeface="Microsoft Sans Serif"/>
                <a:cs typeface="Microsoft Sans Serif"/>
              </a:rPr>
              <a:t> </a:t>
            </a:r>
            <a:r>
              <a:rPr sz="1000" spc="-15" dirty="0">
                <a:latin typeface="Microsoft Sans Serif"/>
                <a:cs typeface="Microsoft Sans Serif"/>
              </a:rPr>
              <a:t>установок,</a:t>
            </a:r>
            <a:r>
              <a:rPr sz="1000" spc="-10" dirty="0">
                <a:latin typeface="Microsoft Sans Serif"/>
                <a:cs typeface="Microsoft Sans Serif"/>
              </a:rPr>
              <a:t> </a:t>
            </a:r>
            <a:r>
              <a:rPr sz="1000" spc="-5" dirty="0">
                <a:latin typeface="Microsoft Sans Serif"/>
                <a:cs typeface="Microsoft Sans Serif"/>
              </a:rPr>
              <a:t>ценностных </a:t>
            </a:r>
            <a:r>
              <a:rPr sz="1000" dirty="0">
                <a:latin typeface="Microsoft Sans Serif"/>
                <a:cs typeface="Microsoft Sans Serif"/>
              </a:rPr>
              <a:t> </a:t>
            </a:r>
            <a:r>
              <a:rPr sz="1000" spc="-10" dirty="0">
                <a:latin typeface="Microsoft Sans Serif"/>
                <a:cs typeface="Microsoft Sans Serif"/>
              </a:rPr>
              <a:t>ориентации, интересов. Психологической совместимости </a:t>
            </a:r>
            <a:r>
              <a:rPr sz="1000" spc="-5" dirty="0">
                <a:latin typeface="Microsoft Sans Serif"/>
                <a:cs typeface="Microsoft Sans Serif"/>
              </a:rPr>
              <a:t>способствуют </a:t>
            </a:r>
            <a:r>
              <a:rPr sz="1000" spc="-10" dirty="0">
                <a:latin typeface="Microsoft Sans Serif"/>
                <a:cs typeface="Microsoft Sans Serif"/>
              </a:rPr>
              <a:t>критичность </a:t>
            </a:r>
            <a:r>
              <a:rPr sz="1000" spc="-65" dirty="0">
                <a:latin typeface="Microsoft Sans Serif"/>
                <a:cs typeface="Microsoft Sans Serif"/>
              </a:rPr>
              <a:t>к </a:t>
            </a:r>
            <a:r>
              <a:rPr sz="1000" spc="-5" dirty="0">
                <a:latin typeface="Microsoft Sans Serif"/>
                <a:cs typeface="Microsoft Sans Serif"/>
              </a:rPr>
              <a:t>себе, </a:t>
            </a:r>
            <a:r>
              <a:rPr sz="1000" spc="-10" dirty="0">
                <a:latin typeface="Microsoft Sans Serif"/>
                <a:cs typeface="Microsoft Sans Serif"/>
              </a:rPr>
              <a:t>терпимость </a:t>
            </a:r>
            <a:r>
              <a:rPr sz="1000" spc="-5" dirty="0">
                <a:latin typeface="Microsoft Sans Serif"/>
                <a:cs typeface="Microsoft Sans Serif"/>
              </a:rPr>
              <a:t>и доверие </a:t>
            </a:r>
            <a:r>
              <a:rPr sz="1000" spc="-10" dirty="0">
                <a:latin typeface="Microsoft Sans Serif"/>
                <a:cs typeface="Microsoft Sans Serif"/>
              </a:rPr>
              <a:t>по отношению </a:t>
            </a:r>
            <a:r>
              <a:rPr sz="1000" spc="-65" dirty="0">
                <a:latin typeface="Microsoft Sans Serif"/>
                <a:cs typeface="Microsoft Sans Serif"/>
              </a:rPr>
              <a:t>к </a:t>
            </a:r>
            <a:r>
              <a:rPr sz="1000" spc="-5" dirty="0">
                <a:latin typeface="Microsoft Sans Serif"/>
                <a:cs typeface="Microsoft Sans Serif"/>
              </a:rPr>
              <a:t>партнеру </a:t>
            </a:r>
            <a:r>
              <a:rPr sz="1000" spc="-10" dirty="0">
                <a:latin typeface="Microsoft Sans Serif"/>
                <a:cs typeface="Microsoft Sans Serif"/>
              </a:rPr>
              <a:t>по </a:t>
            </a:r>
            <a:r>
              <a:rPr sz="1000" spc="-5" dirty="0">
                <a:latin typeface="Microsoft Sans Serif"/>
                <a:cs typeface="Microsoft Sans Serif"/>
              </a:rPr>
              <a:t> </a:t>
            </a:r>
            <a:r>
              <a:rPr sz="1000" spc="-10" dirty="0">
                <a:latin typeface="Microsoft Sans Serif"/>
                <a:cs typeface="Microsoft Sans Serif"/>
              </a:rPr>
              <a:t>взаимодействию</a:t>
            </a:r>
            <a:endParaRPr sz="1000">
              <a:latin typeface="Microsoft Sans Serif"/>
              <a:cs typeface="Microsoft Sans Serif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050">
              <a:latin typeface="Microsoft Sans Serif"/>
              <a:cs typeface="Microsoft Sans Serif"/>
            </a:endParaRPr>
          </a:p>
          <a:p>
            <a:pPr marL="12700" marR="6350">
              <a:lnSpc>
                <a:spcPct val="100000"/>
              </a:lnSpc>
            </a:pPr>
            <a:r>
              <a:rPr sz="1000" spc="-10" dirty="0">
                <a:latin typeface="Microsoft Sans Serif"/>
                <a:cs typeface="Microsoft Sans Serif"/>
              </a:rPr>
              <a:t>Сработанность</a:t>
            </a:r>
            <a:r>
              <a:rPr sz="1000" spc="150" dirty="0">
                <a:latin typeface="Microsoft Sans Serif"/>
                <a:cs typeface="Microsoft Sans Serif"/>
              </a:rPr>
              <a:t> </a:t>
            </a:r>
            <a:r>
              <a:rPr sz="1000" spc="-5" dirty="0">
                <a:latin typeface="Microsoft Sans Serif"/>
                <a:cs typeface="Microsoft Sans Serif"/>
              </a:rPr>
              <a:t>-</a:t>
            </a:r>
            <a:r>
              <a:rPr sz="1000" spc="150" dirty="0">
                <a:latin typeface="Microsoft Sans Serif"/>
                <a:cs typeface="Microsoft Sans Serif"/>
              </a:rPr>
              <a:t> </a:t>
            </a:r>
            <a:r>
              <a:rPr sz="1000" spc="-5" dirty="0">
                <a:latin typeface="Microsoft Sans Serif"/>
                <a:cs typeface="Microsoft Sans Serif"/>
              </a:rPr>
              <a:t>это</a:t>
            </a:r>
            <a:r>
              <a:rPr sz="1000" spc="140" dirty="0">
                <a:latin typeface="Microsoft Sans Serif"/>
                <a:cs typeface="Microsoft Sans Serif"/>
              </a:rPr>
              <a:t> </a:t>
            </a:r>
            <a:r>
              <a:rPr sz="1000" spc="-10" dirty="0">
                <a:latin typeface="Microsoft Sans Serif"/>
                <a:cs typeface="Microsoft Sans Serif"/>
              </a:rPr>
              <a:t>результат</a:t>
            </a:r>
            <a:r>
              <a:rPr sz="1000" spc="155" dirty="0">
                <a:latin typeface="Microsoft Sans Serif"/>
                <a:cs typeface="Microsoft Sans Serif"/>
              </a:rPr>
              <a:t> </a:t>
            </a:r>
            <a:r>
              <a:rPr sz="1000" spc="-10" dirty="0">
                <a:latin typeface="Microsoft Sans Serif"/>
                <a:cs typeface="Microsoft Sans Serif"/>
              </a:rPr>
              <a:t>совместимости</a:t>
            </a:r>
            <a:r>
              <a:rPr sz="1000" spc="165" dirty="0">
                <a:latin typeface="Microsoft Sans Serif"/>
                <a:cs typeface="Microsoft Sans Serif"/>
              </a:rPr>
              <a:t> </a:t>
            </a:r>
            <a:r>
              <a:rPr sz="1000" spc="-10" dirty="0">
                <a:latin typeface="Microsoft Sans Serif"/>
                <a:cs typeface="Microsoft Sans Serif"/>
              </a:rPr>
              <a:t>членов</a:t>
            </a:r>
            <a:r>
              <a:rPr sz="1000" spc="150" dirty="0">
                <a:latin typeface="Microsoft Sans Serif"/>
                <a:cs typeface="Microsoft Sans Serif"/>
              </a:rPr>
              <a:t> </a:t>
            </a:r>
            <a:r>
              <a:rPr sz="1000" spc="-15" dirty="0">
                <a:latin typeface="Microsoft Sans Serif"/>
                <a:cs typeface="Microsoft Sans Serif"/>
              </a:rPr>
              <a:t>коллектива.</a:t>
            </a:r>
            <a:r>
              <a:rPr sz="1000" spc="155" dirty="0">
                <a:latin typeface="Microsoft Sans Serif"/>
                <a:cs typeface="Microsoft Sans Serif"/>
              </a:rPr>
              <a:t> </a:t>
            </a:r>
            <a:r>
              <a:rPr sz="1000" spc="-10" dirty="0">
                <a:latin typeface="Microsoft Sans Serif"/>
                <a:cs typeface="Microsoft Sans Serif"/>
              </a:rPr>
              <a:t>Она</a:t>
            </a:r>
            <a:r>
              <a:rPr sz="1000" spc="150" dirty="0">
                <a:latin typeface="Microsoft Sans Serif"/>
                <a:cs typeface="Microsoft Sans Serif"/>
              </a:rPr>
              <a:t> </a:t>
            </a:r>
            <a:r>
              <a:rPr sz="1000" spc="-10" dirty="0">
                <a:latin typeface="Microsoft Sans Serif"/>
                <a:cs typeface="Microsoft Sans Serif"/>
              </a:rPr>
              <a:t>обеспечивает</a:t>
            </a:r>
            <a:r>
              <a:rPr sz="1000" spc="155" dirty="0">
                <a:latin typeface="Microsoft Sans Serif"/>
                <a:cs typeface="Microsoft Sans Serif"/>
              </a:rPr>
              <a:t> </a:t>
            </a:r>
            <a:r>
              <a:rPr sz="1000" spc="-15" dirty="0">
                <a:latin typeface="Microsoft Sans Serif"/>
                <a:cs typeface="Microsoft Sans Serif"/>
              </a:rPr>
              <a:t>максимально</a:t>
            </a:r>
            <a:r>
              <a:rPr sz="1000" spc="155" dirty="0">
                <a:latin typeface="Microsoft Sans Serif"/>
                <a:cs typeface="Microsoft Sans Serif"/>
              </a:rPr>
              <a:t> </a:t>
            </a:r>
            <a:r>
              <a:rPr sz="1000" spc="-20" dirty="0">
                <a:latin typeface="Microsoft Sans Serif"/>
                <a:cs typeface="Microsoft Sans Serif"/>
              </a:rPr>
              <a:t>возможную</a:t>
            </a:r>
            <a:r>
              <a:rPr sz="1000" spc="185" dirty="0">
                <a:latin typeface="Microsoft Sans Serif"/>
                <a:cs typeface="Microsoft Sans Serif"/>
              </a:rPr>
              <a:t> </a:t>
            </a:r>
            <a:r>
              <a:rPr sz="1000" spc="-10" dirty="0">
                <a:latin typeface="Microsoft Sans Serif"/>
                <a:cs typeface="Microsoft Sans Serif"/>
              </a:rPr>
              <a:t>успешность</a:t>
            </a:r>
            <a:r>
              <a:rPr sz="1000" spc="150" dirty="0">
                <a:latin typeface="Microsoft Sans Serif"/>
                <a:cs typeface="Microsoft Sans Serif"/>
              </a:rPr>
              <a:t> </a:t>
            </a:r>
            <a:r>
              <a:rPr sz="1000" spc="-10" dirty="0">
                <a:latin typeface="Microsoft Sans Serif"/>
                <a:cs typeface="Microsoft Sans Serif"/>
              </a:rPr>
              <a:t>совместной </a:t>
            </a:r>
            <a:r>
              <a:rPr sz="1000" spc="-5" dirty="0">
                <a:latin typeface="Microsoft Sans Serif"/>
                <a:cs typeface="Microsoft Sans Serif"/>
              </a:rPr>
              <a:t> деятельности</a:t>
            </a:r>
            <a:r>
              <a:rPr sz="1000" spc="40" dirty="0">
                <a:latin typeface="Microsoft Sans Serif"/>
                <a:cs typeface="Microsoft Sans Serif"/>
              </a:rPr>
              <a:t> </a:t>
            </a:r>
            <a:r>
              <a:rPr sz="1000" spc="-10" dirty="0">
                <a:latin typeface="Microsoft Sans Serif"/>
                <a:cs typeface="Microsoft Sans Serif"/>
              </a:rPr>
              <a:t>при</a:t>
            </a:r>
            <a:r>
              <a:rPr sz="1000" spc="15" dirty="0">
                <a:latin typeface="Microsoft Sans Serif"/>
                <a:cs typeface="Microsoft Sans Serif"/>
              </a:rPr>
              <a:t> </a:t>
            </a:r>
            <a:r>
              <a:rPr sz="1000" spc="-15" dirty="0">
                <a:latin typeface="Microsoft Sans Serif"/>
                <a:cs typeface="Microsoft Sans Serif"/>
              </a:rPr>
              <a:t>минимальных</a:t>
            </a:r>
            <a:r>
              <a:rPr sz="1000" spc="50" dirty="0">
                <a:latin typeface="Microsoft Sans Serif"/>
                <a:cs typeface="Microsoft Sans Serif"/>
              </a:rPr>
              <a:t> </a:t>
            </a:r>
            <a:r>
              <a:rPr sz="1000" spc="-15" dirty="0">
                <a:latin typeface="Microsoft Sans Serif"/>
                <a:cs typeface="Microsoft Sans Serif"/>
              </a:rPr>
              <a:t>затратах</a:t>
            </a:r>
            <a:endParaRPr sz="1000">
              <a:latin typeface="Microsoft Sans Serif"/>
              <a:cs typeface="Microsoft Sans Serif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47268" y="217119"/>
            <a:ext cx="8339532" cy="65851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ctr">
              <a:spcBef>
                <a:spcPts val="105"/>
              </a:spcBef>
            </a:pPr>
            <a:r>
              <a:rPr lang="ru-RU" sz="1400" spc="-5" dirty="0" smtClean="0"/>
              <a:t>Организация </a:t>
            </a:r>
            <a:r>
              <a:rPr lang="ru-RU" sz="1400" dirty="0" smtClean="0"/>
              <a:t>и </a:t>
            </a:r>
            <a:r>
              <a:rPr lang="ru-RU" sz="1400" spc="-5" dirty="0" smtClean="0"/>
              <a:t>проведение мер</a:t>
            </a:r>
            <a:r>
              <a:rPr lang="ru-RU" sz="1400" spc="-20" dirty="0" smtClean="0"/>
              <a:t>о</a:t>
            </a:r>
            <a:r>
              <a:rPr lang="ru-RU" sz="1400" spc="5" dirty="0" smtClean="0"/>
              <a:t>п</a:t>
            </a:r>
            <a:r>
              <a:rPr lang="ru-RU" sz="1400" dirty="0" smtClean="0"/>
              <a:t>рия</a:t>
            </a:r>
            <a:r>
              <a:rPr lang="ru-RU" sz="1400" spc="-15" dirty="0" smtClean="0"/>
              <a:t>т</a:t>
            </a:r>
            <a:r>
              <a:rPr lang="ru-RU" sz="1400" dirty="0" smtClean="0"/>
              <a:t>ий, </a:t>
            </a:r>
            <a:r>
              <a:rPr lang="ru-RU" sz="1400" spc="-10" dirty="0" smtClean="0"/>
              <a:t>н</a:t>
            </a:r>
            <a:r>
              <a:rPr lang="ru-RU" sz="1400" spc="-5" dirty="0" smtClean="0"/>
              <a:t>а</a:t>
            </a:r>
            <a:r>
              <a:rPr lang="ru-RU" sz="1400" spc="5" dirty="0" smtClean="0"/>
              <a:t>п</a:t>
            </a:r>
            <a:r>
              <a:rPr lang="ru-RU" sz="1400" spc="-20" dirty="0" smtClean="0"/>
              <a:t>р</a:t>
            </a:r>
            <a:r>
              <a:rPr lang="ru-RU" sz="1400" spc="-5" dirty="0" smtClean="0"/>
              <a:t>а</a:t>
            </a:r>
            <a:r>
              <a:rPr lang="ru-RU" sz="1400" spc="-20" dirty="0" smtClean="0"/>
              <a:t>в</a:t>
            </a:r>
            <a:r>
              <a:rPr lang="ru-RU" sz="1400" spc="-30" dirty="0" smtClean="0"/>
              <a:t>л</a:t>
            </a:r>
            <a:r>
              <a:rPr lang="ru-RU" sz="1400" spc="-5" dirty="0" smtClean="0"/>
              <a:t>е</a:t>
            </a:r>
            <a:r>
              <a:rPr lang="ru-RU" sz="1400" spc="5" dirty="0" smtClean="0"/>
              <a:t>нн</a:t>
            </a:r>
            <a:r>
              <a:rPr lang="ru-RU" sz="1400" spc="-10" dirty="0" smtClean="0"/>
              <a:t>ы</a:t>
            </a:r>
            <a:r>
              <a:rPr lang="ru-RU" sz="1400" dirty="0" smtClean="0"/>
              <a:t>х </a:t>
            </a:r>
            <a:r>
              <a:rPr lang="ru-RU" sz="1400" spc="-10" dirty="0" smtClean="0"/>
              <a:t>на формирование</a:t>
            </a:r>
            <a:r>
              <a:rPr lang="ru-RU" sz="1400" spc="-5" dirty="0" smtClean="0"/>
              <a:t> </a:t>
            </a:r>
            <a:r>
              <a:rPr lang="ru-RU" sz="1400" dirty="0" smtClean="0"/>
              <a:t>в</a:t>
            </a:r>
            <a:r>
              <a:rPr lang="ru-RU" sz="1400" spc="5" dirty="0" smtClean="0"/>
              <a:t> </a:t>
            </a:r>
            <a:r>
              <a:rPr lang="ru-RU" sz="1400" spc="-10" dirty="0" smtClean="0"/>
              <a:t>образовательной</a:t>
            </a:r>
            <a:r>
              <a:rPr lang="ru-RU" sz="1400" spc="-5" dirty="0" smtClean="0"/>
              <a:t> организации</a:t>
            </a:r>
            <a:r>
              <a:rPr lang="ru-RU" sz="1400" dirty="0" smtClean="0"/>
              <a:t> </a:t>
            </a:r>
            <a:r>
              <a:rPr lang="ru-RU" sz="1400" spc="-15" dirty="0" smtClean="0"/>
              <a:t>необходимого </a:t>
            </a:r>
            <a:r>
              <a:rPr lang="ru-RU" sz="1400" spc="-10" dirty="0" smtClean="0"/>
              <a:t> </a:t>
            </a:r>
            <a:r>
              <a:rPr lang="ru-RU" sz="1400" spc="-15" dirty="0" smtClean="0"/>
              <a:t>психологического</a:t>
            </a:r>
            <a:r>
              <a:rPr lang="ru-RU" sz="1400" spc="-10" dirty="0" smtClean="0"/>
              <a:t> </a:t>
            </a:r>
            <a:r>
              <a:rPr lang="ru-RU" sz="1400" spc="-5" dirty="0" smtClean="0"/>
              <a:t>климата</a:t>
            </a:r>
            <a:r>
              <a:rPr lang="ru-RU" sz="1400" dirty="0" smtClean="0"/>
              <a:t> </a:t>
            </a:r>
            <a:r>
              <a:rPr lang="ru-RU" sz="1400" spc="-5" dirty="0" smtClean="0"/>
              <a:t>для</a:t>
            </a:r>
            <a:r>
              <a:rPr lang="ru-RU" sz="1400" dirty="0" smtClean="0"/>
              <a:t> </a:t>
            </a:r>
            <a:r>
              <a:rPr lang="ru-RU" sz="1400" spc="-10" dirty="0" smtClean="0"/>
              <a:t>сохранения</a:t>
            </a:r>
            <a:r>
              <a:rPr lang="ru-RU" sz="1400" spc="-5" dirty="0" smtClean="0"/>
              <a:t> </a:t>
            </a:r>
            <a:r>
              <a:rPr lang="ru-RU" sz="1400" dirty="0" smtClean="0"/>
              <a:t>и</a:t>
            </a:r>
            <a:r>
              <a:rPr lang="ru-RU" sz="1400" spc="5" dirty="0" smtClean="0"/>
              <a:t> </a:t>
            </a:r>
            <a:r>
              <a:rPr lang="ru-RU" sz="1400" spc="-5" dirty="0" smtClean="0"/>
              <a:t>(или)</a:t>
            </a:r>
            <a:r>
              <a:rPr lang="ru-RU" sz="1400" dirty="0" smtClean="0"/>
              <a:t> </a:t>
            </a:r>
            <a:r>
              <a:rPr lang="ru-RU" sz="1400" spc="-10" dirty="0" smtClean="0"/>
              <a:t>восстановления </a:t>
            </a:r>
            <a:r>
              <a:rPr lang="ru-RU" sz="1400" spc="-5" dirty="0" smtClean="0"/>
              <a:t> </a:t>
            </a:r>
            <a:r>
              <a:rPr lang="ru-RU" sz="1400" spc="-10" dirty="0" smtClean="0"/>
              <a:t>психологического</a:t>
            </a:r>
            <a:r>
              <a:rPr lang="ru-RU" sz="1400" spc="-80" dirty="0" smtClean="0"/>
              <a:t> </a:t>
            </a:r>
            <a:r>
              <a:rPr lang="ru-RU" sz="1400" spc="-5" dirty="0" smtClean="0"/>
              <a:t>здоровья</a:t>
            </a:r>
            <a:r>
              <a:rPr lang="ru-RU" sz="1400" spc="-35" dirty="0" smtClean="0"/>
              <a:t> </a:t>
            </a:r>
            <a:r>
              <a:rPr lang="ru-RU" sz="1400" spc="-10" dirty="0" smtClean="0"/>
              <a:t>детей</a:t>
            </a:r>
            <a:r>
              <a:rPr lang="ru-RU" sz="1400" spc="-15" dirty="0" smtClean="0"/>
              <a:t> </a:t>
            </a:r>
            <a:r>
              <a:rPr lang="ru-RU" sz="1400" spc="-10" dirty="0" smtClean="0"/>
              <a:t>ветеранов</a:t>
            </a:r>
            <a:r>
              <a:rPr lang="ru-RU" sz="1400" spc="-25" dirty="0" smtClean="0"/>
              <a:t> </a:t>
            </a:r>
            <a:r>
              <a:rPr lang="ru-RU" sz="1400" spc="-5" dirty="0" smtClean="0"/>
              <a:t>(участников)</a:t>
            </a:r>
            <a:r>
              <a:rPr lang="ru-RU" sz="1400" spc="-15" dirty="0" smtClean="0"/>
              <a:t> СВО</a:t>
            </a:r>
            <a:endParaRPr lang="ru-RU" sz="1400" dirty="0"/>
          </a:p>
        </p:txBody>
      </p:sp>
      <p:sp>
        <p:nvSpPr>
          <p:cNvPr id="17" name="object 17"/>
          <p:cNvSpPr txBox="1">
            <a:spLocks noGrp="1"/>
          </p:cNvSpPr>
          <p:nvPr>
            <p:ph type="body" idx="1"/>
          </p:nvPr>
        </p:nvSpPr>
        <p:spPr>
          <a:xfrm>
            <a:off x="228600" y="1276350"/>
            <a:ext cx="8662035" cy="249491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"/>
              </a:spcBef>
            </a:pPr>
            <a:endParaRPr sz="1250"/>
          </a:p>
          <a:p>
            <a:pPr marL="12700">
              <a:lnSpc>
                <a:spcPct val="100000"/>
              </a:lnSpc>
            </a:pPr>
            <a:r>
              <a:rPr sz="1800" b="0" spc="-40" dirty="0">
                <a:solidFill>
                  <a:srgbClr val="C00000"/>
                </a:solidFill>
                <a:latin typeface="Microsoft Sans Serif"/>
                <a:cs typeface="Microsoft Sans Serif"/>
              </a:rPr>
              <a:t>Факторы,</a:t>
            </a:r>
            <a:r>
              <a:rPr sz="1800" b="0" spc="50" dirty="0">
                <a:solidFill>
                  <a:srgbClr val="C00000"/>
                </a:solidFill>
                <a:latin typeface="Microsoft Sans Serif"/>
                <a:cs typeface="Microsoft Sans Serif"/>
              </a:rPr>
              <a:t> </a:t>
            </a:r>
            <a:r>
              <a:rPr sz="1800" b="0" spc="-15" dirty="0">
                <a:solidFill>
                  <a:srgbClr val="C00000"/>
                </a:solidFill>
                <a:latin typeface="Microsoft Sans Serif"/>
                <a:cs typeface="Microsoft Sans Serif"/>
              </a:rPr>
              <a:t>определяющие</a:t>
            </a:r>
            <a:r>
              <a:rPr sz="1800" b="0" spc="40" dirty="0">
                <a:solidFill>
                  <a:srgbClr val="C00000"/>
                </a:solidFill>
                <a:latin typeface="Microsoft Sans Serif"/>
                <a:cs typeface="Microsoft Sans Serif"/>
              </a:rPr>
              <a:t> </a:t>
            </a:r>
            <a:r>
              <a:rPr sz="1800" b="0" spc="-15" dirty="0">
                <a:solidFill>
                  <a:srgbClr val="C00000"/>
                </a:solidFill>
                <a:latin typeface="Microsoft Sans Serif"/>
                <a:cs typeface="Microsoft Sans Serif"/>
              </a:rPr>
              <a:t>социально-психологический</a:t>
            </a:r>
            <a:r>
              <a:rPr sz="1800" b="0" spc="30" dirty="0">
                <a:solidFill>
                  <a:srgbClr val="C00000"/>
                </a:solidFill>
                <a:latin typeface="Microsoft Sans Serif"/>
                <a:cs typeface="Microsoft Sans Serif"/>
              </a:rPr>
              <a:t> </a:t>
            </a:r>
            <a:r>
              <a:rPr sz="1800" b="0" spc="-30" dirty="0">
                <a:solidFill>
                  <a:srgbClr val="C00000"/>
                </a:solidFill>
                <a:latin typeface="Microsoft Sans Serif"/>
                <a:cs typeface="Microsoft Sans Serif"/>
              </a:rPr>
              <a:t>климат</a:t>
            </a:r>
            <a:r>
              <a:rPr sz="1800" b="0" spc="15" dirty="0">
                <a:solidFill>
                  <a:srgbClr val="C00000"/>
                </a:solidFill>
                <a:latin typeface="Microsoft Sans Serif"/>
                <a:cs typeface="Microsoft Sans Serif"/>
              </a:rPr>
              <a:t> </a:t>
            </a:r>
            <a:r>
              <a:rPr sz="1800" b="0" dirty="0">
                <a:solidFill>
                  <a:srgbClr val="C00000"/>
                </a:solidFill>
                <a:latin typeface="Microsoft Sans Serif"/>
                <a:cs typeface="Microsoft Sans Serif"/>
              </a:rPr>
              <a:t>в</a:t>
            </a:r>
            <a:r>
              <a:rPr sz="1800" b="0" spc="65" dirty="0">
                <a:solidFill>
                  <a:srgbClr val="C00000"/>
                </a:solidFill>
                <a:latin typeface="Microsoft Sans Serif"/>
                <a:cs typeface="Microsoft Sans Serif"/>
              </a:rPr>
              <a:t> </a:t>
            </a:r>
            <a:r>
              <a:rPr sz="1800" b="0" spc="-25" dirty="0">
                <a:solidFill>
                  <a:srgbClr val="C00000"/>
                </a:solidFill>
                <a:latin typeface="Microsoft Sans Serif"/>
                <a:cs typeface="Microsoft Sans Serif"/>
              </a:rPr>
              <a:t>коллективе</a:t>
            </a:r>
            <a:endParaRPr sz="1800">
              <a:latin typeface="Microsoft Sans Serif"/>
              <a:cs typeface="Microsoft Sans Serif"/>
            </a:endParaRPr>
          </a:p>
          <a:p>
            <a:pPr marL="12700" marR="5080" algn="just">
              <a:spcBef>
                <a:spcPts val="1345"/>
              </a:spcBef>
              <a:buAutoNum type="arabicPeriod" startAt="8"/>
              <a:tabLst>
                <a:tab pos="171450" algn="l"/>
              </a:tabLst>
            </a:pPr>
            <a:r>
              <a:rPr sz="1200" spc="-5" dirty="0">
                <a:solidFill>
                  <a:srgbClr val="C00000"/>
                </a:solidFill>
              </a:rPr>
              <a:t>Характер</a:t>
            </a:r>
            <a:r>
              <a:rPr sz="1200" dirty="0">
                <a:solidFill>
                  <a:srgbClr val="C00000"/>
                </a:solidFill>
              </a:rPr>
              <a:t> </a:t>
            </a:r>
            <a:r>
              <a:rPr sz="1200" spc="-5" dirty="0">
                <a:solidFill>
                  <a:srgbClr val="C00000"/>
                </a:solidFill>
              </a:rPr>
              <a:t>коммуникаций</a:t>
            </a:r>
            <a:r>
              <a:rPr sz="1200" dirty="0">
                <a:solidFill>
                  <a:srgbClr val="C00000"/>
                </a:solidFill>
              </a:rPr>
              <a:t> </a:t>
            </a:r>
            <a:r>
              <a:rPr sz="1200" b="0" dirty="0">
                <a:latin typeface="Microsoft Sans Serif"/>
                <a:cs typeface="Microsoft Sans Serif"/>
              </a:rPr>
              <a:t>в</a:t>
            </a:r>
            <a:r>
              <a:rPr sz="1200" b="0" spc="5" dirty="0">
                <a:latin typeface="Microsoft Sans Serif"/>
                <a:cs typeface="Microsoft Sans Serif"/>
              </a:rPr>
              <a:t> </a:t>
            </a:r>
            <a:r>
              <a:rPr sz="1200" b="0" spc="-10" dirty="0">
                <a:latin typeface="Microsoft Sans Serif"/>
                <a:cs typeface="Microsoft Sans Serif"/>
              </a:rPr>
              <a:t>организации</a:t>
            </a:r>
            <a:r>
              <a:rPr sz="1200" b="0" spc="-5" dirty="0">
                <a:latin typeface="Microsoft Sans Serif"/>
                <a:cs typeface="Microsoft Sans Serif"/>
              </a:rPr>
              <a:t> выступает</a:t>
            </a:r>
            <a:r>
              <a:rPr sz="1200" b="0" dirty="0">
                <a:latin typeface="Microsoft Sans Serif"/>
                <a:cs typeface="Microsoft Sans Serif"/>
              </a:rPr>
              <a:t> в</a:t>
            </a:r>
            <a:r>
              <a:rPr sz="1200" b="0" spc="5" dirty="0">
                <a:latin typeface="Microsoft Sans Serif"/>
                <a:cs typeface="Microsoft Sans Serif"/>
              </a:rPr>
              <a:t> </a:t>
            </a:r>
            <a:r>
              <a:rPr sz="1200" b="0" spc="-10" dirty="0">
                <a:latin typeface="Microsoft Sans Serif"/>
                <a:cs typeface="Microsoft Sans Serif"/>
              </a:rPr>
              <a:t>качестве</a:t>
            </a:r>
            <a:r>
              <a:rPr sz="1200" b="0" spc="-5" dirty="0">
                <a:latin typeface="Microsoft Sans Serif"/>
                <a:cs typeface="Microsoft Sans Serif"/>
              </a:rPr>
              <a:t> </a:t>
            </a:r>
            <a:r>
              <a:rPr sz="1200" b="0" spc="-10" dirty="0">
                <a:latin typeface="Microsoft Sans Serif"/>
                <a:cs typeface="Microsoft Sans Serif"/>
              </a:rPr>
              <a:t>фактора</a:t>
            </a:r>
            <a:r>
              <a:rPr sz="1200" b="0" spc="-5" dirty="0">
                <a:latin typeface="Microsoft Sans Serif"/>
                <a:cs typeface="Microsoft Sans Serif"/>
              </a:rPr>
              <a:t> </a:t>
            </a:r>
            <a:r>
              <a:rPr sz="1200" b="0" spc="-25" dirty="0">
                <a:latin typeface="Microsoft Sans Serif"/>
                <a:cs typeface="Microsoft Sans Serif"/>
              </a:rPr>
              <a:t>СПК.</a:t>
            </a:r>
            <a:r>
              <a:rPr sz="1200" b="0" spc="-20" dirty="0">
                <a:latin typeface="Microsoft Sans Serif"/>
                <a:cs typeface="Microsoft Sans Serif"/>
              </a:rPr>
              <a:t> </a:t>
            </a:r>
            <a:r>
              <a:rPr sz="1200" b="0" spc="-5" dirty="0">
                <a:latin typeface="Microsoft Sans Serif"/>
                <a:cs typeface="Microsoft Sans Serif"/>
              </a:rPr>
              <a:t>Отсутствие</a:t>
            </a:r>
            <a:r>
              <a:rPr sz="1200" b="0" dirty="0">
                <a:latin typeface="Microsoft Sans Serif"/>
                <a:cs typeface="Microsoft Sans Serif"/>
              </a:rPr>
              <a:t> </a:t>
            </a:r>
            <a:r>
              <a:rPr sz="1200" b="0" spc="-5" dirty="0">
                <a:latin typeface="Microsoft Sans Serif"/>
                <a:cs typeface="Microsoft Sans Serif"/>
              </a:rPr>
              <a:t>полной</a:t>
            </a:r>
            <a:r>
              <a:rPr sz="1200" b="0" dirty="0">
                <a:latin typeface="Microsoft Sans Serif"/>
                <a:cs typeface="Microsoft Sans Serif"/>
              </a:rPr>
              <a:t> </a:t>
            </a:r>
            <a:r>
              <a:rPr sz="1200" b="0" spc="-5" dirty="0">
                <a:latin typeface="Microsoft Sans Serif"/>
                <a:cs typeface="Microsoft Sans Serif"/>
              </a:rPr>
              <a:t>и</a:t>
            </a:r>
            <a:r>
              <a:rPr sz="1200" b="0" dirty="0">
                <a:latin typeface="Microsoft Sans Serif"/>
                <a:cs typeface="Microsoft Sans Serif"/>
              </a:rPr>
              <a:t> </a:t>
            </a:r>
            <a:r>
              <a:rPr sz="1200" b="0" spc="-5" dirty="0">
                <a:latin typeface="Microsoft Sans Serif"/>
                <a:cs typeface="Microsoft Sans Serif"/>
              </a:rPr>
              <a:t>точной</a:t>
            </a:r>
            <a:r>
              <a:rPr sz="1200" b="0" dirty="0">
                <a:latin typeface="Microsoft Sans Serif"/>
                <a:cs typeface="Microsoft Sans Serif"/>
              </a:rPr>
              <a:t> </a:t>
            </a:r>
            <a:r>
              <a:rPr sz="1200" b="0" spc="-10" dirty="0">
                <a:latin typeface="Microsoft Sans Serif"/>
                <a:cs typeface="Microsoft Sans Serif"/>
              </a:rPr>
              <a:t>информации</a:t>
            </a:r>
            <a:r>
              <a:rPr sz="1200" b="0" spc="-5" dirty="0">
                <a:latin typeface="Microsoft Sans Serif"/>
                <a:cs typeface="Microsoft Sans Serif"/>
              </a:rPr>
              <a:t> </a:t>
            </a:r>
            <a:r>
              <a:rPr sz="1200" b="0" spc="-10" dirty="0">
                <a:latin typeface="Microsoft Sans Serif"/>
                <a:cs typeface="Microsoft Sans Serif"/>
              </a:rPr>
              <a:t>по</a:t>
            </a:r>
            <a:r>
              <a:rPr sz="1200" b="0" spc="-5" dirty="0">
                <a:latin typeface="Microsoft Sans Serif"/>
                <a:cs typeface="Microsoft Sans Serif"/>
              </a:rPr>
              <a:t> </a:t>
            </a:r>
            <a:r>
              <a:rPr sz="1200" b="0" spc="-15" dirty="0">
                <a:latin typeface="Microsoft Sans Serif"/>
                <a:cs typeface="Microsoft Sans Serif"/>
              </a:rPr>
              <a:t>важному</a:t>
            </a:r>
            <a:r>
              <a:rPr sz="1200" b="0" spc="-10" dirty="0">
                <a:latin typeface="Microsoft Sans Serif"/>
                <a:cs typeface="Microsoft Sans Serif"/>
              </a:rPr>
              <a:t> </a:t>
            </a:r>
            <a:r>
              <a:rPr sz="1200" b="0" spc="-5" dirty="0">
                <a:latin typeface="Microsoft Sans Serif"/>
                <a:cs typeface="Microsoft Sans Serif"/>
              </a:rPr>
              <a:t>вопросу</a:t>
            </a:r>
            <a:r>
              <a:rPr sz="1200" b="0" dirty="0">
                <a:latin typeface="Microsoft Sans Serif"/>
                <a:cs typeface="Microsoft Sans Serif"/>
              </a:rPr>
              <a:t> </a:t>
            </a:r>
            <a:r>
              <a:rPr sz="1200" b="0" spc="-10" dirty="0">
                <a:latin typeface="Microsoft Sans Serif"/>
                <a:cs typeface="Microsoft Sans Serif"/>
              </a:rPr>
              <a:t>создает </a:t>
            </a:r>
            <a:r>
              <a:rPr sz="1200" b="0" spc="-5" dirty="0">
                <a:latin typeface="Microsoft Sans Serif"/>
                <a:cs typeface="Microsoft Sans Serif"/>
              </a:rPr>
              <a:t> благодатную почву </a:t>
            </a:r>
            <a:r>
              <a:rPr sz="1200" b="0" dirty="0">
                <a:latin typeface="Microsoft Sans Serif"/>
                <a:cs typeface="Microsoft Sans Serif"/>
              </a:rPr>
              <a:t>для </a:t>
            </a:r>
            <a:r>
              <a:rPr sz="1200" b="0" spc="-15" dirty="0">
                <a:latin typeface="Microsoft Sans Serif"/>
                <a:cs typeface="Microsoft Sans Serif"/>
              </a:rPr>
              <a:t>возникновения </a:t>
            </a:r>
            <a:r>
              <a:rPr sz="1200" b="0" spc="-5" dirty="0">
                <a:latin typeface="Microsoft Sans Serif"/>
                <a:cs typeface="Microsoft Sans Serif"/>
              </a:rPr>
              <a:t>и распространения слухов и сплетен, плетения </a:t>
            </a:r>
            <a:r>
              <a:rPr sz="1200" b="0" spc="-10" dirty="0">
                <a:latin typeface="Microsoft Sans Serif"/>
                <a:cs typeface="Microsoft Sans Serif"/>
              </a:rPr>
              <a:t>интриг </a:t>
            </a:r>
            <a:r>
              <a:rPr sz="1200" b="0" spc="-5" dirty="0">
                <a:latin typeface="Microsoft Sans Serif"/>
                <a:cs typeface="Microsoft Sans Serif"/>
              </a:rPr>
              <a:t>и </a:t>
            </a:r>
            <a:r>
              <a:rPr sz="1200" b="0" spc="-10" dirty="0">
                <a:latin typeface="Microsoft Sans Serif"/>
                <a:cs typeface="Microsoft Sans Serif"/>
              </a:rPr>
              <a:t>закулисных игр. </a:t>
            </a:r>
            <a:r>
              <a:rPr sz="1200" b="0" spc="-5" dirty="0">
                <a:latin typeface="Microsoft Sans Serif"/>
                <a:cs typeface="Microsoft Sans Serif"/>
              </a:rPr>
              <a:t>Руководителю стоит </a:t>
            </a:r>
            <a:r>
              <a:rPr sz="1200" b="0" spc="-10" dirty="0">
                <a:latin typeface="Microsoft Sans Serif"/>
                <a:cs typeface="Microsoft Sans Serif"/>
              </a:rPr>
              <a:t>внимательно </a:t>
            </a:r>
            <a:r>
              <a:rPr sz="1200" b="0" dirty="0">
                <a:latin typeface="Microsoft Sans Serif"/>
                <a:cs typeface="Microsoft Sans Serif"/>
              </a:rPr>
              <a:t>следить </a:t>
            </a:r>
            <a:r>
              <a:rPr sz="1200" b="0" spc="-15" dirty="0">
                <a:latin typeface="Microsoft Sans Serif"/>
                <a:cs typeface="Microsoft Sans Serif"/>
              </a:rPr>
              <a:t>за </a:t>
            </a:r>
            <a:r>
              <a:rPr sz="1200" b="0" spc="-10" dirty="0">
                <a:latin typeface="Microsoft Sans Serif"/>
                <a:cs typeface="Microsoft Sans Serif"/>
              </a:rPr>
              <a:t> </a:t>
            </a:r>
            <a:r>
              <a:rPr sz="1200" b="0" spc="-5" dirty="0">
                <a:latin typeface="Microsoft Sans Serif"/>
                <a:cs typeface="Microsoft Sans Serif"/>
              </a:rPr>
              <a:t>удовлетворительным</a:t>
            </a:r>
            <a:r>
              <a:rPr sz="1200" b="0" spc="5" dirty="0">
                <a:latin typeface="Microsoft Sans Serif"/>
                <a:cs typeface="Microsoft Sans Serif"/>
              </a:rPr>
              <a:t> </a:t>
            </a:r>
            <a:r>
              <a:rPr sz="1200" b="0" spc="-10" dirty="0">
                <a:latin typeface="Microsoft Sans Serif"/>
                <a:cs typeface="Microsoft Sans Serif"/>
              </a:rPr>
              <a:t>информационным</a:t>
            </a:r>
            <a:r>
              <a:rPr sz="1200" b="0" spc="5" dirty="0">
                <a:latin typeface="Microsoft Sans Serif"/>
                <a:cs typeface="Microsoft Sans Serif"/>
              </a:rPr>
              <a:t> </a:t>
            </a:r>
            <a:r>
              <a:rPr sz="1200" b="0" spc="-10" dirty="0">
                <a:latin typeface="Microsoft Sans Serif"/>
                <a:cs typeface="Microsoft Sans Serif"/>
              </a:rPr>
              <a:t>обеспечением</a:t>
            </a:r>
            <a:r>
              <a:rPr sz="1200" b="0" spc="-5" dirty="0">
                <a:latin typeface="Microsoft Sans Serif"/>
                <a:cs typeface="Microsoft Sans Serif"/>
              </a:rPr>
              <a:t> деятельности</a:t>
            </a:r>
            <a:r>
              <a:rPr sz="1200" b="0" dirty="0">
                <a:latin typeface="Microsoft Sans Serif"/>
                <a:cs typeface="Microsoft Sans Serif"/>
              </a:rPr>
              <a:t> </a:t>
            </a:r>
            <a:r>
              <a:rPr sz="1200" b="0" spc="-10" dirty="0">
                <a:latin typeface="Microsoft Sans Serif"/>
                <a:cs typeface="Microsoft Sans Serif"/>
              </a:rPr>
              <a:t>организации.</a:t>
            </a:r>
            <a:endParaRPr sz="1200">
              <a:latin typeface="Microsoft Sans Serif"/>
              <a:cs typeface="Microsoft Sans Serif"/>
            </a:endParaRPr>
          </a:p>
          <a:p>
            <a:pPr marL="12700" marR="7620" indent="258763">
              <a:spcBef>
                <a:spcPts val="35"/>
              </a:spcBef>
            </a:pPr>
            <a:r>
              <a:rPr sz="1200" b="0" i="1" spc="-10" dirty="0">
                <a:solidFill>
                  <a:srgbClr val="C00000"/>
                </a:solidFill>
                <a:latin typeface="Arial"/>
                <a:cs typeface="Arial"/>
              </a:rPr>
              <a:t>Низкая</a:t>
            </a:r>
            <a:r>
              <a:rPr sz="1200" b="0" i="1" spc="10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200" b="0" i="1" spc="-5" dirty="0">
                <a:solidFill>
                  <a:srgbClr val="C00000"/>
                </a:solidFill>
                <a:latin typeface="Arial"/>
                <a:cs typeface="Arial"/>
              </a:rPr>
              <a:t>коммуникативная</a:t>
            </a:r>
            <a:r>
              <a:rPr sz="1200" b="0" i="1" spc="9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200" b="0" i="1" spc="-5" dirty="0">
                <a:solidFill>
                  <a:srgbClr val="C00000"/>
                </a:solidFill>
                <a:latin typeface="Arial"/>
                <a:cs typeface="Arial"/>
              </a:rPr>
              <a:t>компетентность</a:t>
            </a:r>
            <a:r>
              <a:rPr sz="1200" b="0" i="1" spc="10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200" b="0" i="1" spc="-5" dirty="0">
                <a:solidFill>
                  <a:srgbClr val="C00000"/>
                </a:solidFill>
                <a:latin typeface="Arial"/>
                <a:cs typeface="Arial"/>
              </a:rPr>
              <a:t>также</a:t>
            </a:r>
            <a:r>
              <a:rPr sz="1200" b="0" i="1" spc="9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200" b="0" i="1" spc="-10" dirty="0">
                <a:solidFill>
                  <a:srgbClr val="C00000"/>
                </a:solidFill>
                <a:latin typeface="Arial"/>
                <a:cs typeface="Arial"/>
              </a:rPr>
              <a:t>ведет</a:t>
            </a:r>
            <a:r>
              <a:rPr sz="1200" b="0" i="1" spc="10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200" b="0" i="1" spc="-5" dirty="0">
                <a:solidFill>
                  <a:srgbClr val="C00000"/>
                </a:solidFill>
                <a:latin typeface="Arial"/>
                <a:cs typeface="Arial"/>
              </a:rPr>
              <a:t>к</a:t>
            </a:r>
            <a:r>
              <a:rPr sz="1200" b="0" i="1" spc="10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200" b="0" i="1" spc="-5" dirty="0">
                <a:solidFill>
                  <a:srgbClr val="C00000"/>
                </a:solidFill>
                <a:latin typeface="Arial"/>
                <a:cs typeface="Arial"/>
              </a:rPr>
              <a:t>коммуникативным</a:t>
            </a:r>
            <a:r>
              <a:rPr sz="1200" b="0" i="1" spc="10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200" b="0" i="1" spc="-10" dirty="0">
                <a:solidFill>
                  <a:srgbClr val="C00000"/>
                </a:solidFill>
                <a:latin typeface="Arial"/>
                <a:cs typeface="Arial"/>
              </a:rPr>
              <a:t>барьерам,</a:t>
            </a:r>
            <a:r>
              <a:rPr sz="1200" b="0" i="1" spc="9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200" b="0" i="1" spc="-5" dirty="0">
                <a:solidFill>
                  <a:srgbClr val="C00000"/>
                </a:solidFill>
                <a:latin typeface="Arial"/>
                <a:cs typeface="Arial"/>
              </a:rPr>
              <a:t>росту</a:t>
            </a:r>
            <a:r>
              <a:rPr sz="1200" b="0" i="1" spc="10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200" b="0" i="1" spc="-5" dirty="0">
                <a:solidFill>
                  <a:srgbClr val="C00000"/>
                </a:solidFill>
                <a:latin typeface="Arial"/>
                <a:cs typeface="Arial"/>
              </a:rPr>
              <a:t>напряженности</a:t>
            </a:r>
            <a:r>
              <a:rPr sz="1200" b="0" i="1" spc="9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200" b="0" i="1" spc="-5" dirty="0">
                <a:solidFill>
                  <a:srgbClr val="C00000"/>
                </a:solidFill>
                <a:latin typeface="Arial"/>
                <a:cs typeface="Arial"/>
              </a:rPr>
              <a:t>в </a:t>
            </a:r>
            <a:r>
              <a:rPr sz="1200" b="0" i="1" spc="-26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200" b="0" i="1" spc="-5" dirty="0">
                <a:solidFill>
                  <a:srgbClr val="C00000"/>
                </a:solidFill>
                <a:latin typeface="Arial"/>
                <a:cs typeface="Arial"/>
              </a:rPr>
              <a:t>межличностных</a:t>
            </a:r>
            <a:r>
              <a:rPr sz="1200" b="0" i="1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200" b="0" i="1" spc="-10" dirty="0">
                <a:solidFill>
                  <a:srgbClr val="C00000"/>
                </a:solidFill>
                <a:latin typeface="Arial"/>
                <a:cs typeface="Arial"/>
              </a:rPr>
              <a:t>отношениях,</a:t>
            </a:r>
            <a:r>
              <a:rPr sz="1200" b="0" i="1" spc="-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200" b="0" i="1" spc="-10" dirty="0">
                <a:solidFill>
                  <a:srgbClr val="C00000"/>
                </a:solidFill>
                <a:latin typeface="Arial"/>
                <a:cs typeface="Arial"/>
              </a:rPr>
              <a:t>непониманию,</a:t>
            </a:r>
            <a:r>
              <a:rPr sz="1200" b="0" i="1" spc="-1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200" b="0" i="1" spc="-10" dirty="0">
                <a:solidFill>
                  <a:srgbClr val="C00000"/>
                </a:solidFill>
                <a:latin typeface="Arial"/>
                <a:cs typeface="Arial"/>
              </a:rPr>
              <a:t>недоверию,</a:t>
            </a:r>
            <a:r>
              <a:rPr sz="1200" b="0" i="1" spc="-5" dirty="0">
                <a:solidFill>
                  <a:srgbClr val="C00000"/>
                </a:solidFill>
                <a:latin typeface="Arial"/>
                <a:cs typeface="Arial"/>
              </a:rPr>
              <a:t> конфликтам.</a:t>
            </a:r>
            <a:endParaRPr sz="1200">
              <a:latin typeface="Arial"/>
              <a:cs typeface="Arial"/>
            </a:endParaRPr>
          </a:p>
          <a:p>
            <a:pPr marL="12700" marR="5080" indent="258763"/>
            <a:r>
              <a:rPr sz="1200" b="0" i="1" spc="-10" dirty="0">
                <a:solidFill>
                  <a:srgbClr val="C00000"/>
                </a:solidFill>
                <a:latin typeface="Arial"/>
                <a:cs typeface="Arial"/>
              </a:rPr>
              <a:t>Умение</a:t>
            </a:r>
            <a:r>
              <a:rPr sz="1200" b="0" i="1" spc="2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200" b="0" i="1" spc="-5" dirty="0">
                <a:solidFill>
                  <a:srgbClr val="C00000"/>
                </a:solidFill>
                <a:latin typeface="Arial"/>
                <a:cs typeface="Arial"/>
              </a:rPr>
              <a:t>ясно</a:t>
            </a:r>
            <a:r>
              <a:rPr sz="1200" b="0" i="1" spc="2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200" b="0" i="1" spc="-5" dirty="0">
                <a:solidFill>
                  <a:srgbClr val="C00000"/>
                </a:solidFill>
                <a:latin typeface="Arial"/>
                <a:cs typeface="Arial"/>
              </a:rPr>
              <a:t>и</a:t>
            </a:r>
            <a:r>
              <a:rPr sz="1200" b="0" i="1" spc="2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200" b="0" i="1" spc="-5" dirty="0">
                <a:solidFill>
                  <a:srgbClr val="C00000"/>
                </a:solidFill>
                <a:latin typeface="Arial"/>
                <a:cs typeface="Arial"/>
              </a:rPr>
              <a:t>точно</a:t>
            </a:r>
            <a:r>
              <a:rPr sz="1200" b="0" i="1" spc="2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200" b="0" i="1" spc="-5" dirty="0">
                <a:solidFill>
                  <a:srgbClr val="C00000"/>
                </a:solidFill>
                <a:latin typeface="Arial"/>
                <a:cs typeface="Arial"/>
              </a:rPr>
              <a:t>излагать</a:t>
            </a:r>
            <a:r>
              <a:rPr sz="1200" b="0" i="1" spc="2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200" b="0" i="1" spc="-5" dirty="0">
                <a:solidFill>
                  <a:srgbClr val="C00000"/>
                </a:solidFill>
                <a:latin typeface="Arial"/>
                <a:cs typeface="Arial"/>
              </a:rPr>
              <a:t>свою</a:t>
            </a:r>
            <a:r>
              <a:rPr sz="1200" b="0" i="1" spc="1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200" b="0" i="1" spc="-5" dirty="0">
                <a:solidFill>
                  <a:srgbClr val="C00000"/>
                </a:solidFill>
                <a:latin typeface="Arial"/>
                <a:cs typeface="Arial"/>
              </a:rPr>
              <a:t>точку</a:t>
            </a:r>
            <a:r>
              <a:rPr sz="1200" b="0" i="1" spc="2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200" b="0" i="1" spc="-10" dirty="0">
                <a:solidFill>
                  <a:srgbClr val="C00000"/>
                </a:solidFill>
                <a:latin typeface="Arial"/>
                <a:cs typeface="Arial"/>
              </a:rPr>
              <a:t>зрения,</a:t>
            </a:r>
            <a:r>
              <a:rPr sz="1200" b="0" i="1" spc="3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200" b="0" i="1" spc="-5" dirty="0">
                <a:solidFill>
                  <a:srgbClr val="C00000"/>
                </a:solidFill>
                <a:latin typeface="Arial"/>
                <a:cs typeface="Arial"/>
              </a:rPr>
              <a:t>владение</a:t>
            </a:r>
            <a:r>
              <a:rPr sz="1200" b="0" i="1" spc="2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200" b="0" i="1" spc="-10" dirty="0">
                <a:solidFill>
                  <a:srgbClr val="C00000"/>
                </a:solidFill>
                <a:latin typeface="Arial"/>
                <a:cs typeface="Arial"/>
              </a:rPr>
              <a:t>приемами</a:t>
            </a:r>
            <a:r>
              <a:rPr sz="1200" b="0" i="1" spc="2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200" b="0" i="1" spc="-5" dirty="0">
                <a:solidFill>
                  <a:srgbClr val="C00000"/>
                </a:solidFill>
                <a:latin typeface="Arial"/>
                <a:cs typeface="Arial"/>
              </a:rPr>
              <a:t>конструктивной</a:t>
            </a:r>
            <a:r>
              <a:rPr sz="1200" b="0" i="1" spc="2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200" b="0" i="1" spc="-5" dirty="0">
                <a:solidFill>
                  <a:srgbClr val="C00000"/>
                </a:solidFill>
                <a:latin typeface="Arial"/>
                <a:cs typeface="Arial"/>
              </a:rPr>
              <a:t>критики,</a:t>
            </a:r>
            <a:r>
              <a:rPr sz="1200" b="0" i="1" spc="2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200" b="0" i="1" spc="-5" dirty="0">
                <a:solidFill>
                  <a:srgbClr val="C00000"/>
                </a:solidFill>
                <a:latin typeface="Arial"/>
                <a:cs typeface="Arial"/>
              </a:rPr>
              <a:t>навыками</a:t>
            </a:r>
            <a:r>
              <a:rPr sz="1200" b="0" i="1" spc="2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200" b="0" i="1" spc="-5" dirty="0">
                <a:solidFill>
                  <a:srgbClr val="C00000"/>
                </a:solidFill>
                <a:latin typeface="Arial"/>
                <a:cs typeface="Arial"/>
              </a:rPr>
              <a:t>активного </a:t>
            </a:r>
            <a:r>
              <a:rPr sz="1200" b="0" i="1" spc="-26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200" b="0" i="1" spc="-5" dirty="0">
                <a:solidFill>
                  <a:srgbClr val="C00000"/>
                </a:solidFill>
                <a:latin typeface="Arial"/>
                <a:cs typeface="Arial"/>
              </a:rPr>
              <a:t>слушания</a:t>
            </a:r>
            <a:r>
              <a:rPr sz="1200" b="0" i="1" spc="-2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200" b="0" i="1" spc="-5" dirty="0">
                <a:solidFill>
                  <a:srgbClr val="C00000"/>
                </a:solidFill>
                <a:latin typeface="Arial"/>
                <a:cs typeface="Arial"/>
              </a:rPr>
              <a:t>и т.д. создают условия</a:t>
            </a:r>
            <a:r>
              <a:rPr sz="1200" b="0" i="1" spc="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200" b="0" i="1" spc="-5" dirty="0">
                <a:solidFill>
                  <a:srgbClr val="C00000"/>
                </a:solidFill>
                <a:latin typeface="Arial"/>
                <a:cs typeface="Arial"/>
              </a:rPr>
              <a:t>для удовлетворительной</a:t>
            </a:r>
            <a:r>
              <a:rPr sz="1200" b="0" i="1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200" b="0" i="1" spc="-10" dirty="0">
                <a:solidFill>
                  <a:srgbClr val="C00000"/>
                </a:solidFill>
                <a:latin typeface="Arial"/>
                <a:cs typeface="Arial"/>
              </a:rPr>
              <a:t>коммуникации</a:t>
            </a:r>
            <a:r>
              <a:rPr sz="1200" b="0" i="1" spc="2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200" b="0" i="1" spc="-5" dirty="0">
                <a:solidFill>
                  <a:srgbClr val="C00000"/>
                </a:solidFill>
                <a:latin typeface="Arial"/>
                <a:cs typeface="Arial"/>
              </a:rPr>
              <a:t>в</a:t>
            </a:r>
            <a:r>
              <a:rPr sz="1200" b="0" i="1" spc="-10" dirty="0">
                <a:solidFill>
                  <a:srgbClr val="C00000"/>
                </a:solidFill>
                <a:latin typeface="Arial"/>
                <a:cs typeface="Arial"/>
              </a:rPr>
              <a:t> организации.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200">
              <a:latin typeface="Arial"/>
              <a:cs typeface="Arial"/>
            </a:endParaRPr>
          </a:p>
          <a:p>
            <a:pPr marL="139065" indent="-127000" algn="just">
              <a:lnSpc>
                <a:spcPct val="100000"/>
              </a:lnSpc>
              <a:buAutoNum type="arabicPeriod" startAt="9"/>
              <a:tabLst>
                <a:tab pos="139700" algn="l"/>
              </a:tabLst>
            </a:pPr>
            <a:r>
              <a:rPr sz="1200" spc="-10" dirty="0">
                <a:solidFill>
                  <a:srgbClr val="C00000"/>
                </a:solidFill>
              </a:rPr>
              <a:t>Стиль</a:t>
            </a:r>
            <a:r>
              <a:rPr sz="1200" spc="30" dirty="0">
                <a:solidFill>
                  <a:srgbClr val="C00000"/>
                </a:solidFill>
              </a:rPr>
              <a:t> </a:t>
            </a:r>
            <a:r>
              <a:rPr sz="1200" spc="-10" dirty="0">
                <a:solidFill>
                  <a:srgbClr val="C00000"/>
                </a:solidFill>
              </a:rPr>
              <a:t>руководства.</a:t>
            </a:r>
            <a:r>
              <a:rPr sz="1200" spc="65" dirty="0">
                <a:solidFill>
                  <a:srgbClr val="C00000"/>
                </a:solidFill>
              </a:rPr>
              <a:t> </a:t>
            </a:r>
            <a:r>
              <a:rPr sz="1200" b="0" dirty="0">
                <a:latin typeface="Microsoft Sans Serif"/>
                <a:cs typeface="Microsoft Sans Serif"/>
              </a:rPr>
              <a:t>Роль</a:t>
            </a:r>
            <a:r>
              <a:rPr sz="1200" b="0" spc="15" dirty="0">
                <a:latin typeface="Microsoft Sans Serif"/>
                <a:cs typeface="Microsoft Sans Serif"/>
              </a:rPr>
              <a:t> </a:t>
            </a:r>
            <a:r>
              <a:rPr sz="1200" b="0" spc="-5" dirty="0">
                <a:latin typeface="Microsoft Sans Serif"/>
                <a:cs typeface="Microsoft Sans Serif"/>
              </a:rPr>
              <a:t>руководителя</a:t>
            </a:r>
            <a:r>
              <a:rPr sz="1200" b="0" spc="5" dirty="0">
                <a:latin typeface="Microsoft Sans Serif"/>
                <a:cs typeface="Microsoft Sans Serif"/>
              </a:rPr>
              <a:t> </a:t>
            </a:r>
            <a:r>
              <a:rPr sz="1200" b="0" dirty="0">
                <a:latin typeface="Microsoft Sans Serif"/>
                <a:cs typeface="Microsoft Sans Serif"/>
              </a:rPr>
              <a:t>в</a:t>
            </a:r>
            <a:r>
              <a:rPr sz="1200" b="0" spc="10" dirty="0">
                <a:latin typeface="Microsoft Sans Serif"/>
                <a:cs typeface="Microsoft Sans Serif"/>
              </a:rPr>
              <a:t> </a:t>
            </a:r>
            <a:r>
              <a:rPr sz="1200" b="0" spc="-10" dirty="0">
                <a:latin typeface="Microsoft Sans Serif"/>
                <a:cs typeface="Microsoft Sans Serif"/>
              </a:rPr>
              <a:t>создании</a:t>
            </a:r>
            <a:r>
              <a:rPr sz="1200" b="0" spc="10" dirty="0">
                <a:latin typeface="Microsoft Sans Serif"/>
                <a:cs typeface="Microsoft Sans Serif"/>
              </a:rPr>
              <a:t> </a:t>
            </a:r>
            <a:r>
              <a:rPr sz="1200" b="0" spc="-10" dirty="0">
                <a:latin typeface="Microsoft Sans Serif"/>
                <a:cs typeface="Microsoft Sans Serif"/>
              </a:rPr>
              <a:t>оптимального</a:t>
            </a:r>
            <a:r>
              <a:rPr sz="1200" b="0" spc="30" dirty="0">
                <a:latin typeface="Microsoft Sans Serif"/>
                <a:cs typeface="Microsoft Sans Serif"/>
              </a:rPr>
              <a:t> </a:t>
            </a:r>
            <a:r>
              <a:rPr sz="1200" b="0" spc="-30" dirty="0">
                <a:latin typeface="Microsoft Sans Serif"/>
                <a:cs typeface="Microsoft Sans Serif"/>
              </a:rPr>
              <a:t>СПК</a:t>
            </a:r>
            <a:r>
              <a:rPr sz="1200" b="0" spc="10" dirty="0">
                <a:latin typeface="Microsoft Sans Serif"/>
                <a:cs typeface="Microsoft Sans Serif"/>
              </a:rPr>
              <a:t> </a:t>
            </a:r>
            <a:r>
              <a:rPr sz="1200" b="0" dirty="0">
                <a:latin typeface="Microsoft Sans Serif"/>
                <a:cs typeface="Microsoft Sans Serif"/>
              </a:rPr>
              <a:t>является</a:t>
            </a:r>
            <a:r>
              <a:rPr sz="1200" b="0" spc="10" dirty="0">
                <a:latin typeface="Microsoft Sans Serif"/>
                <a:cs typeface="Microsoft Sans Serif"/>
              </a:rPr>
              <a:t> </a:t>
            </a:r>
            <a:r>
              <a:rPr sz="1200" b="0" spc="-5" dirty="0">
                <a:latin typeface="Microsoft Sans Serif"/>
                <a:cs typeface="Microsoft Sans Serif"/>
              </a:rPr>
              <a:t>решающей</a:t>
            </a:r>
            <a:endParaRPr sz="1200">
              <a:latin typeface="Microsoft Sans Serif"/>
              <a:cs typeface="Microsoft Sans Serif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83977" y="1123950"/>
            <a:ext cx="5686938" cy="3174433"/>
          </a:xfrm>
          <a:prstGeom prst="rect">
            <a:avLst/>
          </a:prstGeom>
        </p:spPr>
      </p:pic>
      <p:sp>
        <p:nvSpPr>
          <p:cNvPr id="3" name="object 3"/>
          <p:cNvSpPr txBox="1"/>
          <p:nvPr/>
        </p:nvSpPr>
        <p:spPr>
          <a:xfrm>
            <a:off x="347268" y="217119"/>
            <a:ext cx="8187132" cy="65851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ctr">
              <a:spcBef>
                <a:spcPts val="105"/>
              </a:spcBef>
            </a:pPr>
            <a:r>
              <a:rPr lang="ru-RU" sz="1400" b="1" spc="-5" dirty="0" smtClean="0">
                <a:latin typeface="Arial"/>
                <a:cs typeface="Arial"/>
              </a:rPr>
              <a:t>Организация </a:t>
            </a:r>
            <a:r>
              <a:rPr lang="ru-RU" sz="1400" b="1" dirty="0" smtClean="0">
                <a:latin typeface="Arial"/>
                <a:cs typeface="Arial"/>
              </a:rPr>
              <a:t>и </a:t>
            </a:r>
            <a:r>
              <a:rPr lang="ru-RU" sz="1400" b="1" spc="-5" dirty="0" smtClean="0">
                <a:latin typeface="Arial"/>
                <a:cs typeface="Arial"/>
              </a:rPr>
              <a:t>проведение мер</a:t>
            </a:r>
            <a:r>
              <a:rPr lang="ru-RU" sz="1400" b="1" spc="-20" dirty="0" smtClean="0">
                <a:latin typeface="Arial"/>
                <a:cs typeface="Arial"/>
              </a:rPr>
              <a:t>о</a:t>
            </a:r>
            <a:r>
              <a:rPr lang="ru-RU" sz="1400" b="1" spc="5" dirty="0" smtClean="0">
                <a:latin typeface="Arial"/>
                <a:cs typeface="Arial"/>
              </a:rPr>
              <a:t>п</a:t>
            </a:r>
            <a:r>
              <a:rPr lang="ru-RU" sz="1400" b="1" dirty="0" smtClean="0">
                <a:latin typeface="Arial"/>
                <a:cs typeface="Arial"/>
              </a:rPr>
              <a:t>рия</a:t>
            </a:r>
            <a:r>
              <a:rPr lang="ru-RU" sz="1400" b="1" spc="-15" dirty="0" smtClean="0">
                <a:latin typeface="Arial"/>
                <a:cs typeface="Arial"/>
              </a:rPr>
              <a:t>т</a:t>
            </a:r>
            <a:r>
              <a:rPr lang="ru-RU" sz="1400" b="1" dirty="0" smtClean="0">
                <a:latin typeface="Arial"/>
                <a:cs typeface="Arial"/>
              </a:rPr>
              <a:t>ий, </a:t>
            </a:r>
            <a:r>
              <a:rPr lang="ru-RU" sz="1400" b="1" spc="-10" dirty="0" smtClean="0">
                <a:latin typeface="Arial"/>
                <a:cs typeface="Arial"/>
              </a:rPr>
              <a:t>н</a:t>
            </a:r>
            <a:r>
              <a:rPr lang="ru-RU" sz="1400" b="1" spc="-5" dirty="0" smtClean="0">
                <a:latin typeface="Arial"/>
                <a:cs typeface="Arial"/>
              </a:rPr>
              <a:t>а</a:t>
            </a:r>
            <a:r>
              <a:rPr lang="ru-RU" sz="1400" b="1" spc="5" dirty="0" smtClean="0">
                <a:latin typeface="Arial"/>
                <a:cs typeface="Arial"/>
              </a:rPr>
              <a:t>п</a:t>
            </a:r>
            <a:r>
              <a:rPr lang="ru-RU" sz="1400" b="1" spc="-20" dirty="0" smtClean="0">
                <a:latin typeface="Arial"/>
                <a:cs typeface="Arial"/>
              </a:rPr>
              <a:t>р</a:t>
            </a:r>
            <a:r>
              <a:rPr lang="ru-RU" sz="1400" b="1" spc="-5" dirty="0" smtClean="0">
                <a:latin typeface="Arial"/>
                <a:cs typeface="Arial"/>
              </a:rPr>
              <a:t>а</a:t>
            </a:r>
            <a:r>
              <a:rPr lang="ru-RU" sz="1400" b="1" spc="-20" dirty="0" smtClean="0">
                <a:latin typeface="Arial"/>
                <a:cs typeface="Arial"/>
              </a:rPr>
              <a:t>в</a:t>
            </a:r>
            <a:r>
              <a:rPr lang="ru-RU" sz="1400" b="1" spc="-30" dirty="0" smtClean="0">
                <a:latin typeface="Arial"/>
                <a:cs typeface="Arial"/>
              </a:rPr>
              <a:t>л</a:t>
            </a:r>
            <a:r>
              <a:rPr lang="ru-RU" sz="1400" b="1" spc="-5" dirty="0" smtClean="0">
                <a:latin typeface="Arial"/>
                <a:cs typeface="Arial"/>
              </a:rPr>
              <a:t>е</a:t>
            </a:r>
            <a:r>
              <a:rPr lang="ru-RU" sz="1400" b="1" spc="5" dirty="0" smtClean="0">
                <a:latin typeface="Arial"/>
                <a:cs typeface="Arial"/>
              </a:rPr>
              <a:t>нн</a:t>
            </a:r>
            <a:r>
              <a:rPr lang="ru-RU" sz="1400" b="1" spc="-10" dirty="0" smtClean="0">
                <a:latin typeface="Arial"/>
                <a:cs typeface="Arial"/>
              </a:rPr>
              <a:t>ы</a:t>
            </a:r>
            <a:r>
              <a:rPr lang="ru-RU" sz="1400" b="1" dirty="0" smtClean="0">
                <a:latin typeface="Arial"/>
                <a:cs typeface="Arial"/>
              </a:rPr>
              <a:t>х </a:t>
            </a:r>
            <a:r>
              <a:rPr lang="ru-RU" sz="1400" b="1" spc="-10" dirty="0" smtClean="0">
                <a:latin typeface="Arial"/>
                <a:cs typeface="Arial"/>
              </a:rPr>
              <a:t>на формирование</a:t>
            </a:r>
            <a:r>
              <a:rPr lang="ru-RU" sz="1400" b="1" spc="-5" dirty="0" smtClean="0">
                <a:latin typeface="Arial"/>
                <a:cs typeface="Arial"/>
              </a:rPr>
              <a:t> </a:t>
            </a:r>
            <a:r>
              <a:rPr lang="ru-RU" sz="1400" b="1" dirty="0" smtClean="0">
                <a:latin typeface="Arial"/>
                <a:cs typeface="Arial"/>
              </a:rPr>
              <a:t>в</a:t>
            </a:r>
            <a:r>
              <a:rPr lang="ru-RU" sz="1400" b="1" spc="5" dirty="0" smtClean="0">
                <a:latin typeface="Arial"/>
                <a:cs typeface="Arial"/>
              </a:rPr>
              <a:t> </a:t>
            </a:r>
            <a:r>
              <a:rPr lang="ru-RU" sz="1400" b="1" spc="-10" dirty="0" smtClean="0">
                <a:latin typeface="Arial"/>
                <a:cs typeface="Arial"/>
              </a:rPr>
              <a:t>образовательной</a:t>
            </a:r>
            <a:r>
              <a:rPr lang="ru-RU" sz="1400" b="1" spc="-5" dirty="0" smtClean="0">
                <a:latin typeface="Arial"/>
                <a:cs typeface="Arial"/>
              </a:rPr>
              <a:t> организации</a:t>
            </a:r>
            <a:r>
              <a:rPr lang="ru-RU" sz="1400" b="1" dirty="0" smtClean="0">
                <a:latin typeface="Arial"/>
                <a:cs typeface="Arial"/>
              </a:rPr>
              <a:t> </a:t>
            </a:r>
            <a:r>
              <a:rPr lang="ru-RU" sz="1400" b="1" spc="-15" dirty="0" smtClean="0">
                <a:latin typeface="Arial"/>
                <a:cs typeface="Arial"/>
              </a:rPr>
              <a:t>необходимого </a:t>
            </a:r>
            <a:r>
              <a:rPr lang="ru-RU" sz="1400" b="1" spc="-10" dirty="0" smtClean="0">
                <a:latin typeface="Arial"/>
                <a:cs typeface="Arial"/>
              </a:rPr>
              <a:t> </a:t>
            </a:r>
            <a:r>
              <a:rPr lang="ru-RU" sz="1400" b="1" spc="-15" dirty="0" smtClean="0">
                <a:latin typeface="Arial"/>
                <a:cs typeface="Arial"/>
              </a:rPr>
              <a:t>психологического</a:t>
            </a:r>
            <a:r>
              <a:rPr lang="ru-RU" sz="1400" b="1" spc="-10" dirty="0" smtClean="0">
                <a:latin typeface="Arial"/>
                <a:cs typeface="Arial"/>
              </a:rPr>
              <a:t> </a:t>
            </a:r>
            <a:r>
              <a:rPr lang="ru-RU" sz="1400" b="1" spc="-5" dirty="0" smtClean="0">
                <a:latin typeface="Arial"/>
                <a:cs typeface="Arial"/>
              </a:rPr>
              <a:t>климата</a:t>
            </a:r>
            <a:r>
              <a:rPr lang="ru-RU" sz="1400" b="1" dirty="0" smtClean="0">
                <a:latin typeface="Arial"/>
                <a:cs typeface="Arial"/>
              </a:rPr>
              <a:t> </a:t>
            </a:r>
            <a:r>
              <a:rPr lang="ru-RU" sz="1400" b="1" spc="-5" dirty="0" smtClean="0">
                <a:latin typeface="Arial"/>
                <a:cs typeface="Arial"/>
              </a:rPr>
              <a:t>для</a:t>
            </a:r>
            <a:r>
              <a:rPr lang="ru-RU" sz="1400" b="1" dirty="0" smtClean="0">
                <a:latin typeface="Arial"/>
                <a:cs typeface="Arial"/>
              </a:rPr>
              <a:t> </a:t>
            </a:r>
            <a:r>
              <a:rPr lang="ru-RU" sz="1400" b="1" spc="-10" dirty="0" smtClean="0">
                <a:latin typeface="Arial"/>
                <a:cs typeface="Arial"/>
              </a:rPr>
              <a:t>сохранения</a:t>
            </a:r>
            <a:r>
              <a:rPr lang="ru-RU" sz="1400" b="1" spc="-5" dirty="0" smtClean="0">
                <a:latin typeface="Arial"/>
                <a:cs typeface="Arial"/>
              </a:rPr>
              <a:t> </a:t>
            </a:r>
            <a:r>
              <a:rPr lang="ru-RU" sz="1400" b="1" dirty="0" smtClean="0">
                <a:latin typeface="Arial"/>
                <a:cs typeface="Arial"/>
              </a:rPr>
              <a:t>и</a:t>
            </a:r>
            <a:r>
              <a:rPr lang="ru-RU" sz="1400" b="1" spc="5" dirty="0" smtClean="0">
                <a:latin typeface="Arial"/>
                <a:cs typeface="Arial"/>
              </a:rPr>
              <a:t> </a:t>
            </a:r>
            <a:r>
              <a:rPr lang="ru-RU" sz="1400" b="1" spc="-5" dirty="0" smtClean="0">
                <a:latin typeface="Arial"/>
                <a:cs typeface="Arial"/>
              </a:rPr>
              <a:t>(или)</a:t>
            </a:r>
            <a:r>
              <a:rPr lang="ru-RU" sz="1400" b="1" dirty="0" smtClean="0">
                <a:latin typeface="Arial"/>
                <a:cs typeface="Arial"/>
              </a:rPr>
              <a:t> </a:t>
            </a:r>
            <a:r>
              <a:rPr lang="ru-RU" sz="1400" b="1" spc="-10" dirty="0" smtClean="0">
                <a:latin typeface="Arial"/>
                <a:cs typeface="Arial"/>
              </a:rPr>
              <a:t>восстановления </a:t>
            </a:r>
            <a:r>
              <a:rPr lang="ru-RU" sz="1400" b="1" spc="-5" dirty="0" smtClean="0">
                <a:latin typeface="Arial"/>
                <a:cs typeface="Arial"/>
              </a:rPr>
              <a:t> </a:t>
            </a:r>
            <a:r>
              <a:rPr lang="ru-RU" sz="1400" b="1" spc="-10" dirty="0" smtClean="0">
                <a:latin typeface="Arial"/>
                <a:cs typeface="Arial"/>
              </a:rPr>
              <a:t>психологического</a:t>
            </a:r>
            <a:r>
              <a:rPr lang="ru-RU" sz="1400" b="1" spc="-80" dirty="0" smtClean="0">
                <a:latin typeface="Arial"/>
                <a:cs typeface="Arial"/>
              </a:rPr>
              <a:t> </a:t>
            </a:r>
            <a:r>
              <a:rPr lang="ru-RU" sz="1400" b="1" spc="-5" dirty="0" smtClean="0">
                <a:latin typeface="Arial"/>
                <a:cs typeface="Arial"/>
              </a:rPr>
              <a:t>здоровья</a:t>
            </a:r>
            <a:r>
              <a:rPr lang="ru-RU" sz="1400" b="1" spc="-35" dirty="0" smtClean="0">
                <a:latin typeface="Arial"/>
                <a:cs typeface="Arial"/>
              </a:rPr>
              <a:t> </a:t>
            </a:r>
            <a:r>
              <a:rPr lang="ru-RU" sz="1400" b="1" spc="-10" dirty="0" smtClean="0">
                <a:latin typeface="Arial"/>
                <a:cs typeface="Arial"/>
              </a:rPr>
              <a:t>детей</a:t>
            </a:r>
            <a:r>
              <a:rPr lang="ru-RU" sz="1400" b="1" spc="-15" dirty="0" smtClean="0">
                <a:latin typeface="Arial"/>
                <a:cs typeface="Arial"/>
              </a:rPr>
              <a:t> </a:t>
            </a:r>
            <a:r>
              <a:rPr lang="ru-RU" sz="1400" b="1" spc="-10" dirty="0" smtClean="0">
                <a:latin typeface="Arial"/>
                <a:cs typeface="Arial"/>
              </a:rPr>
              <a:t>ветеранов</a:t>
            </a:r>
            <a:r>
              <a:rPr lang="ru-RU" sz="1400" b="1" spc="-25" dirty="0" smtClean="0">
                <a:latin typeface="Arial"/>
                <a:cs typeface="Arial"/>
              </a:rPr>
              <a:t> </a:t>
            </a:r>
            <a:r>
              <a:rPr lang="ru-RU" sz="1400" b="1" spc="-5" dirty="0" smtClean="0">
                <a:latin typeface="Arial"/>
                <a:cs typeface="Arial"/>
              </a:rPr>
              <a:t>(участников)</a:t>
            </a:r>
            <a:r>
              <a:rPr lang="ru-RU" sz="1400" b="1" spc="-15" dirty="0" smtClean="0">
                <a:latin typeface="Arial"/>
                <a:cs typeface="Arial"/>
              </a:rPr>
              <a:t> СВО</a:t>
            </a:r>
            <a:endParaRPr lang="ru-RU" sz="1400" dirty="0">
              <a:latin typeface="Arial"/>
              <a:cs typeface="Arial"/>
            </a:endParaRPr>
          </a:p>
        </p:txBody>
      </p:sp>
      <p:pic>
        <p:nvPicPr>
          <p:cNvPr id="9" name="object 9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6008623" y="862329"/>
            <a:ext cx="2950082" cy="1634617"/>
          </a:xfrm>
          <a:prstGeom prst="rect">
            <a:avLst/>
          </a:prstGeom>
        </p:spPr>
      </p:pic>
      <p:sp>
        <p:nvSpPr>
          <p:cNvPr id="10" name="object 10"/>
          <p:cNvSpPr txBox="1"/>
          <p:nvPr/>
        </p:nvSpPr>
        <p:spPr>
          <a:xfrm>
            <a:off x="393903" y="4574540"/>
            <a:ext cx="544385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  <a:tabLst>
                <a:tab pos="429895" algn="l"/>
                <a:tab pos="1219835" algn="l"/>
                <a:tab pos="1891664" algn="l"/>
                <a:tab pos="3293745" algn="l"/>
                <a:tab pos="4392930" algn="l"/>
                <a:tab pos="5336540" algn="l"/>
              </a:tabLst>
            </a:pPr>
            <a:r>
              <a:rPr sz="1200" b="1" spc="-5" dirty="0">
                <a:solidFill>
                  <a:srgbClr val="C00000"/>
                </a:solidFill>
                <a:latin typeface="Arial"/>
                <a:cs typeface="Arial"/>
              </a:rPr>
              <a:t>***	Оц</a:t>
            </a:r>
            <a:r>
              <a:rPr sz="1200" b="1" dirty="0">
                <a:solidFill>
                  <a:srgbClr val="C00000"/>
                </a:solidFill>
                <a:latin typeface="Arial"/>
                <a:cs typeface="Arial"/>
              </a:rPr>
              <a:t>е</a:t>
            </a:r>
            <a:r>
              <a:rPr sz="1200" b="1" spc="-5" dirty="0">
                <a:solidFill>
                  <a:srgbClr val="C00000"/>
                </a:solidFill>
                <a:latin typeface="Arial"/>
                <a:cs typeface="Arial"/>
              </a:rPr>
              <a:t>нк</a:t>
            </a:r>
            <a:r>
              <a:rPr sz="1200" b="1" dirty="0">
                <a:solidFill>
                  <a:srgbClr val="C00000"/>
                </a:solidFill>
                <a:latin typeface="Arial"/>
                <a:cs typeface="Arial"/>
              </a:rPr>
              <a:t>а	р</a:t>
            </a:r>
            <a:r>
              <a:rPr sz="1200" b="1" spc="-10" dirty="0">
                <a:solidFill>
                  <a:srgbClr val="C00000"/>
                </a:solidFill>
                <a:latin typeface="Arial"/>
                <a:cs typeface="Arial"/>
              </a:rPr>
              <a:t>и</a:t>
            </a:r>
            <a:r>
              <a:rPr sz="1200" b="1" dirty="0">
                <a:solidFill>
                  <a:srgbClr val="C00000"/>
                </a:solidFill>
                <a:latin typeface="Arial"/>
                <a:cs typeface="Arial"/>
              </a:rPr>
              <a:t>с</a:t>
            </a:r>
            <a:r>
              <a:rPr sz="1200" b="1" spc="-5" dirty="0">
                <a:solidFill>
                  <a:srgbClr val="C00000"/>
                </a:solidFill>
                <a:latin typeface="Arial"/>
                <a:cs typeface="Arial"/>
              </a:rPr>
              <a:t>к</a:t>
            </a:r>
            <a:r>
              <a:rPr sz="1200" b="1" dirty="0">
                <a:solidFill>
                  <a:srgbClr val="C00000"/>
                </a:solidFill>
                <a:latin typeface="Arial"/>
                <a:cs typeface="Arial"/>
              </a:rPr>
              <a:t>а	с</a:t>
            </a:r>
            <a:r>
              <a:rPr sz="1200" b="1" spc="-20" dirty="0">
                <a:solidFill>
                  <a:srgbClr val="C00000"/>
                </a:solidFill>
                <a:latin typeface="Arial"/>
                <a:cs typeface="Arial"/>
              </a:rPr>
              <a:t>у</a:t>
            </a:r>
            <a:r>
              <a:rPr sz="1200" b="1" spc="-10" dirty="0">
                <a:solidFill>
                  <a:srgbClr val="C00000"/>
                </a:solidFill>
                <a:latin typeface="Arial"/>
                <a:cs typeface="Arial"/>
              </a:rPr>
              <a:t>и</a:t>
            </a:r>
            <a:r>
              <a:rPr sz="1200" b="1" spc="5" dirty="0">
                <a:solidFill>
                  <a:srgbClr val="C00000"/>
                </a:solidFill>
                <a:latin typeface="Arial"/>
                <a:cs typeface="Arial"/>
              </a:rPr>
              <a:t>ц</a:t>
            </a:r>
            <a:r>
              <a:rPr sz="1200" b="1" spc="-10" dirty="0">
                <a:solidFill>
                  <a:srgbClr val="C00000"/>
                </a:solidFill>
                <a:latin typeface="Arial"/>
                <a:cs typeface="Arial"/>
              </a:rPr>
              <a:t>ид</a:t>
            </a:r>
            <a:r>
              <a:rPr sz="1200" b="1" dirty="0">
                <a:solidFill>
                  <a:srgbClr val="C00000"/>
                </a:solidFill>
                <a:latin typeface="Arial"/>
                <a:cs typeface="Arial"/>
              </a:rPr>
              <a:t>ал</a:t>
            </a:r>
            <a:r>
              <a:rPr sz="1200" b="1" spc="-10" dirty="0">
                <a:solidFill>
                  <a:srgbClr val="C00000"/>
                </a:solidFill>
                <a:latin typeface="Arial"/>
                <a:cs typeface="Arial"/>
              </a:rPr>
              <a:t>ь</a:t>
            </a:r>
            <a:r>
              <a:rPr sz="1200" b="1" spc="-5" dirty="0">
                <a:solidFill>
                  <a:srgbClr val="C00000"/>
                </a:solidFill>
                <a:latin typeface="Arial"/>
                <a:cs typeface="Arial"/>
              </a:rPr>
              <a:t>н</a:t>
            </a:r>
            <a:r>
              <a:rPr sz="1200" b="1" dirty="0">
                <a:solidFill>
                  <a:srgbClr val="C00000"/>
                </a:solidFill>
                <a:latin typeface="Arial"/>
                <a:cs typeface="Arial"/>
              </a:rPr>
              <a:t>о</a:t>
            </a:r>
            <a:r>
              <a:rPr sz="1200" b="1" spc="-10" dirty="0">
                <a:solidFill>
                  <a:srgbClr val="C00000"/>
                </a:solidFill>
                <a:latin typeface="Arial"/>
                <a:cs typeface="Arial"/>
              </a:rPr>
              <a:t>г</a:t>
            </a:r>
            <a:r>
              <a:rPr sz="1200" b="1" dirty="0">
                <a:solidFill>
                  <a:srgbClr val="C00000"/>
                </a:solidFill>
                <a:latin typeface="Arial"/>
                <a:cs typeface="Arial"/>
              </a:rPr>
              <a:t>о	</a:t>
            </a:r>
            <a:r>
              <a:rPr sz="1200" b="1" spc="-5" dirty="0">
                <a:solidFill>
                  <a:srgbClr val="C00000"/>
                </a:solidFill>
                <a:latin typeface="Arial"/>
                <a:cs typeface="Arial"/>
              </a:rPr>
              <a:t>п</a:t>
            </a:r>
            <a:r>
              <a:rPr sz="1200" b="1" dirty="0">
                <a:solidFill>
                  <a:srgbClr val="C00000"/>
                </a:solidFill>
                <a:latin typeface="Arial"/>
                <a:cs typeface="Arial"/>
              </a:rPr>
              <a:t>о</a:t>
            </a:r>
            <a:r>
              <a:rPr sz="1200" b="1" spc="-20" dirty="0">
                <a:solidFill>
                  <a:srgbClr val="C00000"/>
                </a:solidFill>
                <a:latin typeface="Arial"/>
                <a:cs typeface="Arial"/>
              </a:rPr>
              <a:t>в</a:t>
            </a:r>
            <a:r>
              <a:rPr sz="1200" b="1" dirty="0">
                <a:solidFill>
                  <a:srgbClr val="C00000"/>
                </a:solidFill>
                <a:latin typeface="Arial"/>
                <a:cs typeface="Arial"/>
              </a:rPr>
              <a:t>е</a:t>
            </a:r>
            <a:r>
              <a:rPr sz="1200" b="1" spc="-10" dirty="0">
                <a:solidFill>
                  <a:srgbClr val="C00000"/>
                </a:solidFill>
                <a:latin typeface="Arial"/>
                <a:cs typeface="Arial"/>
              </a:rPr>
              <a:t>д</a:t>
            </a:r>
            <a:r>
              <a:rPr sz="1200" b="1" dirty="0">
                <a:solidFill>
                  <a:srgbClr val="C00000"/>
                </a:solidFill>
                <a:latin typeface="Arial"/>
                <a:cs typeface="Arial"/>
              </a:rPr>
              <a:t>е</a:t>
            </a:r>
            <a:r>
              <a:rPr sz="1200" b="1" spc="-5" dirty="0">
                <a:solidFill>
                  <a:srgbClr val="C00000"/>
                </a:solidFill>
                <a:latin typeface="Arial"/>
                <a:cs typeface="Arial"/>
              </a:rPr>
              <a:t>н</a:t>
            </a:r>
            <a:r>
              <a:rPr sz="1200" b="1" spc="-10" dirty="0">
                <a:solidFill>
                  <a:srgbClr val="C00000"/>
                </a:solidFill>
                <a:latin typeface="Arial"/>
                <a:cs typeface="Arial"/>
              </a:rPr>
              <a:t>и</a:t>
            </a:r>
            <a:r>
              <a:rPr sz="1200" b="1" spc="-5" dirty="0">
                <a:solidFill>
                  <a:srgbClr val="C00000"/>
                </a:solidFill>
                <a:latin typeface="Arial"/>
                <a:cs typeface="Arial"/>
              </a:rPr>
              <a:t>я</a:t>
            </a:r>
            <a:r>
              <a:rPr sz="1200" b="1" dirty="0">
                <a:solidFill>
                  <a:srgbClr val="C00000"/>
                </a:solidFill>
                <a:latin typeface="Arial"/>
                <a:cs typeface="Arial"/>
              </a:rPr>
              <a:t>,	б</a:t>
            </a:r>
            <a:r>
              <a:rPr sz="1200" b="1" spc="-30" dirty="0">
                <a:solidFill>
                  <a:srgbClr val="C00000"/>
                </a:solidFill>
                <a:latin typeface="Arial"/>
                <a:cs typeface="Arial"/>
              </a:rPr>
              <a:t>у</a:t>
            </a:r>
            <a:r>
              <a:rPr sz="1200" b="1" dirty="0">
                <a:solidFill>
                  <a:srgbClr val="C00000"/>
                </a:solidFill>
                <a:latin typeface="Arial"/>
                <a:cs typeface="Arial"/>
              </a:rPr>
              <a:t>лл</a:t>
            </a:r>
            <a:r>
              <a:rPr sz="1200" b="1" spc="-10" dirty="0">
                <a:solidFill>
                  <a:srgbClr val="C00000"/>
                </a:solidFill>
                <a:latin typeface="Arial"/>
                <a:cs typeface="Arial"/>
              </a:rPr>
              <a:t>и</a:t>
            </a:r>
            <a:r>
              <a:rPr sz="1200" b="1" spc="-5" dirty="0">
                <a:solidFill>
                  <a:srgbClr val="C00000"/>
                </a:solidFill>
                <a:latin typeface="Arial"/>
                <a:cs typeface="Arial"/>
              </a:rPr>
              <a:t>н</a:t>
            </a:r>
            <a:r>
              <a:rPr sz="1200" b="1" dirty="0">
                <a:solidFill>
                  <a:srgbClr val="C00000"/>
                </a:solidFill>
                <a:latin typeface="Arial"/>
                <a:cs typeface="Arial"/>
              </a:rPr>
              <a:t>га	и  </a:t>
            </a:r>
            <a:r>
              <a:rPr sz="1200" b="1" spc="-10" dirty="0">
                <a:solidFill>
                  <a:srgbClr val="C00000"/>
                </a:solidFill>
                <a:latin typeface="Arial"/>
                <a:cs typeface="Arial"/>
              </a:rPr>
              <a:t>психологической</a:t>
            </a:r>
            <a:r>
              <a:rPr sz="1200" b="1" spc="-2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200" b="1" spc="-10" dirty="0">
                <a:solidFill>
                  <a:srgbClr val="C00000"/>
                </a:solidFill>
                <a:latin typeface="Arial"/>
                <a:cs typeface="Arial"/>
              </a:rPr>
              <a:t>безопасности</a:t>
            </a:r>
            <a:r>
              <a:rPr sz="1200" b="1" spc="-2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200" b="1" spc="-5" dirty="0">
                <a:solidFill>
                  <a:srgbClr val="C00000"/>
                </a:solidFill>
                <a:latin typeface="Arial"/>
                <a:cs typeface="Arial"/>
              </a:rPr>
              <a:t>образовательной</a:t>
            </a:r>
            <a:r>
              <a:rPr sz="1200" b="1" spc="2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200" b="1" spc="-5" dirty="0">
                <a:solidFill>
                  <a:srgbClr val="C00000"/>
                </a:solidFill>
                <a:latin typeface="Arial"/>
                <a:cs typeface="Arial"/>
              </a:rPr>
              <a:t>среды</a:t>
            </a:r>
            <a:r>
              <a:rPr sz="1200" b="1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200" b="1" spc="-5" dirty="0">
                <a:solidFill>
                  <a:srgbClr val="C00000"/>
                </a:solidFill>
                <a:latin typeface="Arial"/>
                <a:cs typeface="Arial"/>
              </a:rPr>
              <a:t>(стр.33…)</a:t>
            </a:r>
            <a:endParaRPr sz="12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268339" y="2549144"/>
            <a:ext cx="2613660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84785" indent="-172720">
              <a:lnSpc>
                <a:spcPct val="100000"/>
              </a:lnSpc>
              <a:spcBef>
                <a:spcPts val="100"/>
              </a:spcBef>
              <a:buFont typeface="Wingdings"/>
              <a:buChar char=""/>
              <a:tabLst>
                <a:tab pos="185420" algn="l"/>
                <a:tab pos="1265555" algn="l"/>
              </a:tabLst>
            </a:pPr>
            <a:r>
              <a:rPr sz="1100" b="1" i="1" spc="-5" dirty="0">
                <a:solidFill>
                  <a:srgbClr val="C00000"/>
                </a:solidFill>
                <a:latin typeface="Arial"/>
                <a:cs typeface="Arial"/>
              </a:rPr>
              <a:t>Перечень	диагностического</a:t>
            </a:r>
            <a:endParaRPr sz="11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7923656" y="2754884"/>
            <a:ext cx="955675" cy="147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885825" algn="l"/>
              </a:tabLst>
            </a:pPr>
            <a:r>
              <a:rPr sz="800" b="1" i="1" spc="-20" dirty="0">
                <a:latin typeface="Arial"/>
                <a:cs typeface="Arial"/>
              </a:rPr>
              <a:t>(</a:t>
            </a:r>
            <a:r>
              <a:rPr sz="800" b="1" i="1" spc="-5" dirty="0">
                <a:latin typeface="Arial"/>
                <a:cs typeface="Arial"/>
              </a:rPr>
              <a:t>При</a:t>
            </a:r>
            <a:r>
              <a:rPr sz="800" b="1" i="1" spc="-10" dirty="0">
                <a:latin typeface="Arial"/>
                <a:cs typeface="Arial"/>
              </a:rPr>
              <a:t>л</a:t>
            </a:r>
            <a:r>
              <a:rPr sz="800" b="1" i="1" dirty="0">
                <a:latin typeface="Arial"/>
                <a:cs typeface="Arial"/>
              </a:rPr>
              <a:t>о</a:t>
            </a:r>
            <a:r>
              <a:rPr sz="800" b="1" i="1" spc="-5" dirty="0">
                <a:latin typeface="Arial"/>
                <a:cs typeface="Arial"/>
              </a:rPr>
              <a:t>же</a:t>
            </a:r>
            <a:r>
              <a:rPr sz="800" b="1" i="1" spc="-10" dirty="0">
                <a:latin typeface="Arial"/>
                <a:cs typeface="Arial"/>
              </a:rPr>
              <a:t>н</a:t>
            </a:r>
            <a:r>
              <a:rPr sz="800" b="1" i="1" dirty="0">
                <a:latin typeface="Arial"/>
                <a:cs typeface="Arial"/>
              </a:rPr>
              <a:t>ие	3</a:t>
            </a:r>
            <a:endParaRPr sz="8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6440551" y="2716784"/>
            <a:ext cx="1282065" cy="3175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i="1" spc="-5" dirty="0">
                <a:solidFill>
                  <a:srgbClr val="C00000"/>
                </a:solidFill>
                <a:latin typeface="Arial"/>
                <a:cs typeface="Arial"/>
              </a:rPr>
              <a:t>инструментария</a:t>
            </a:r>
            <a:endParaRPr sz="11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sz="800" b="1" i="1" dirty="0">
                <a:latin typeface="Arial"/>
                <a:cs typeface="Arial"/>
              </a:rPr>
              <a:t>ОТКРЫТЫЙ</a:t>
            </a:r>
            <a:endParaRPr sz="8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6440551" y="3007817"/>
            <a:ext cx="1450340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800" b="1" i="1" spc="-5" dirty="0">
                <a:latin typeface="Arial"/>
                <a:cs typeface="Arial"/>
              </a:rPr>
              <a:t>ПСИХОДИАГНОСТИЧЕСКИХ</a:t>
            </a:r>
            <a:endParaRPr sz="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800" b="1" i="1" spc="-5" dirty="0">
                <a:latin typeface="Arial"/>
                <a:cs typeface="Arial"/>
              </a:rPr>
              <a:t>ВЫЗЫВАЮЩИХ</a:t>
            </a:r>
            <a:endParaRPr sz="8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8325993" y="2885948"/>
            <a:ext cx="555625" cy="3924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121920" algn="just">
              <a:lnSpc>
                <a:spcPct val="100000"/>
              </a:lnSpc>
              <a:spcBef>
                <a:spcPts val="100"/>
              </a:spcBef>
            </a:pPr>
            <a:r>
              <a:rPr sz="800" b="1" i="1" dirty="0">
                <a:latin typeface="Arial"/>
                <a:cs typeface="Arial"/>
              </a:rPr>
              <a:t>Р</a:t>
            </a:r>
            <a:r>
              <a:rPr sz="800" b="1" i="1" spc="-10" dirty="0">
                <a:latin typeface="Arial"/>
                <a:cs typeface="Arial"/>
              </a:rPr>
              <a:t>Е</a:t>
            </a:r>
            <a:r>
              <a:rPr sz="800" b="1" i="1" dirty="0">
                <a:latin typeface="Arial"/>
                <a:cs typeface="Arial"/>
              </a:rPr>
              <a:t>Е</a:t>
            </a:r>
            <a:r>
              <a:rPr sz="800" b="1" i="1" spc="-5" dirty="0">
                <a:latin typeface="Arial"/>
                <a:cs typeface="Arial"/>
              </a:rPr>
              <a:t>С</a:t>
            </a:r>
            <a:r>
              <a:rPr sz="800" b="1" i="1" dirty="0">
                <a:latin typeface="Arial"/>
                <a:cs typeface="Arial"/>
              </a:rPr>
              <a:t>ТР  </a:t>
            </a:r>
            <a:r>
              <a:rPr sz="800" b="1" i="1" spc="-10" dirty="0">
                <a:latin typeface="Arial"/>
                <a:cs typeface="Arial"/>
              </a:rPr>
              <a:t>М</a:t>
            </a:r>
            <a:r>
              <a:rPr sz="800" b="1" i="1" dirty="0">
                <a:latin typeface="Arial"/>
                <a:cs typeface="Arial"/>
              </a:rPr>
              <a:t>ЕТО</a:t>
            </a:r>
            <a:r>
              <a:rPr sz="800" b="1" i="1" spc="-10" dirty="0">
                <a:latin typeface="Arial"/>
                <a:cs typeface="Arial"/>
              </a:rPr>
              <a:t>Д</a:t>
            </a:r>
            <a:r>
              <a:rPr sz="800" b="1" i="1" spc="-20" dirty="0">
                <a:latin typeface="Arial"/>
                <a:cs typeface="Arial"/>
              </a:rPr>
              <a:t>И</a:t>
            </a:r>
            <a:r>
              <a:rPr sz="800" b="1" i="1" spc="-5" dirty="0">
                <a:latin typeface="Arial"/>
                <a:cs typeface="Arial"/>
              </a:rPr>
              <a:t>К</a:t>
            </a:r>
            <a:r>
              <a:rPr sz="800" b="1" i="1" dirty="0">
                <a:latin typeface="Arial"/>
                <a:cs typeface="Arial"/>
              </a:rPr>
              <a:t>,  </a:t>
            </a:r>
            <a:r>
              <a:rPr sz="800" b="1" i="1" spc="-5" dirty="0">
                <a:latin typeface="Arial"/>
                <a:cs typeface="Arial"/>
              </a:rPr>
              <a:t>ДОВЕРИЕ</a:t>
            </a:r>
            <a:endParaRPr sz="8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6440551" y="3251961"/>
            <a:ext cx="2286000" cy="147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b="1" i="1" spc="-5" dirty="0">
                <a:latin typeface="Arial"/>
                <a:cs typeface="Arial"/>
              </a:rPr>
              <a:t>ПРОФЕССИОНАЛЬНОГО</a:t>
            </a:r>
            <a:r>
              <a:rPr sz="800" b="1" i="1" spc="-10" dirty="0">
                <a:latin typeface="Arial"/>
                <a:cs typeface="Arial"/>
              </a:rPr>
              <a:t> </a:t>
            </a:r>
            <a:r>
              <a:rPr sz="800" b="1" i="1" spc="-5" dirty="0">
                <a:latin typeface="Arial"/>
                <a:cs typeface="Arial"/>
              </a:rPr>
              <a:t>СООБЩЕСТВА )»»»</a:t>
            </a:r>
            <a:endParaRPr sz="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47268" y="217119"/>
            <a:ext cx="8415732" cy="65851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ctr">
              <a:spcBef>
                <a:spcPts val="105"/>
              </a:spcBef>
            </a:pPr>
            <a:r>
              <a:rPr lang="ru-RU" sz="1400" b="1" spc="-5" dirty="0" smtClean="0">
                <a:latin typeface="Arial"/>
                <a:cs typeface="Arial"/>
              </a:rPr>
              <a:t>Организация </a:t>
            </a:r>
            <a:r>
              <a:rPr lang="ru-RU" sz="1400" b="1" dirty="0" smtClean="0">
                <a:latin typeface="Arial"/>
                <a:cs typeface="Arial"/>
              </a:rPr>
              <a:t>и </a:t>
            </a:r>
            <a:r>
              <a:rPr lang="ru-RU" sz="1400" b="1" spc="-5" dirty="0" smtClean="0">
                <a:latin typeface="Arial"/>
                <a:cs typeface="Arial"/>
              </a:rPr>
              <a:t>проведение мер</a:t>
            </a:r>
            <a:r>
              <a:rPr lang="ru-RU" sz="1400" b="1" spc="-20" dirty="0" smtClean="0">
                <a:latin typeface="Arial"/>
                <a:cs typeface="Arial"/>
              </a:rPr>
              <a:t>о</a:t>
            </a:r>
            <a:r>
              <a:rPr lang="ru-RU" sz="1400" b="1" spc="5" dirty="0" smtClean="0">
                <a:latin typeface="Arial"/>
                <a:cs typeface="Arial"/>
              </a:rPr>
              <a:t>п</a:t>
            </a:r>
            <a:r>
              <a:rPr lang="ru-RU" sz="1400" b="1" dirty="0" smtClean="0">
                <a:latin typeface="Arial"/>
                <a:cs typeface="Arial"/>
              </a:rPr>
              <a:t>рия</a:t>
            </a:r>
            <a:r>
              <a:rPr lang="ru-RU" sz="1400" b="1" spc="-15" dirty="0" smtClean="0">
                <a:latin typeface="Arial"/>
                <a:cs typeface="Arial"/>
              </a:rPr>
              <a:t>т</a:t>
            </a:r>
            <a:r>
              <a:rPr lang="ru-RU" sz="1400" b="1" dirty="0" smtClean="0">
                <a:latin typeface="Arial"/>
                <a:cs typeface="Arial"/>
              </a:rPr>
              <a:t>ий, </a:t>
            </a:r>
            <a:r>
              <a:rPr lang="ru-RU" sz="1400" b="1" spc="-10" dirty="0" smtClean="0">
                <a:latin typeface="Arial"/>
                <a:cs typeface="Arial"/>
              </a:rPr>
              <a:t>н</a:t>
            </a:r>
            <a:r>
              <a:rPr lang="ru-RU" sz="1400" b="1" spc="-5" dirty="0" smtClean="0">
                <a:latin typeface="Arial"/>
                <a:cs typeface="Arial"/>
              </a:rPr>
              <a:t>а</a:t>
            </a:r>
            <a:r>
              <a:rPr lang="ru-RU" sz="1400" b="1" spc="5" dirty="0" smtClean="0">
                <a:latin typeface="Arial"/>
                <a:cs typeface="Arial"/>
              </a:rPr>
              <a:t>п</a:t>
            </a:r>
            <a:r>
              <a:rPr lang="ru-RU" sz="1400" b="1" spc="-20" dirty="0" smtClean="0">
                <a:latin typeface="Arial"/>
                <a:cs typeface="Arial"/>
              </a:rPr>
              <a:t>р</a:t>
            </a:r>
            <a:r>
              <a:rPr lang="ru-RU" sz="1400" b="1" spc="-5" dirty="0" smtClean="0">
                <a:latin typeface="Arial"/>
                <a:cs typeface="Arial"/>
              </a:rPr>
              <a:t>а</a:t>
            </a:r>
            <a:r>
              <a:rPr lang="ru-RU" sz="1400" b="1" spc="-20" dirty="0" smtClean="0">
                <a:latin typeface="Arial"/>
                <a:cs typeface="Arial"/>
              </a:rPr>
              <a:t>в</a:t>
            </a:r>
            <a:r>
              <a:rPr lang="ru-RU" sz="1400" b="1" spc="-30" dirty="0" smtClean="0">
                <a:latin typeface="Arial"/>
                <a:cs typeface="Arial"/>
              </a:rPr>
              <a:t>л</a:t>
            </a:r>
            <a:r>
              <a:rPr lang="ru-RU" sz="1400" b="1" spc="-5" dirty="0" smtClean="0">
                <a:latin typeface="Arial"/>
                <a:cs typeface="Arial"/>
              </a:rPr>
              <a:t>е</a:t>
            </a:r>
            <a:r>
              <a:rPr lang="ru-RU" sz="1400" b="1" spc="5" dirty="0" smtClean="0">
                <a:latin typeface="Arial"/>
                <a:cs typeface="Arial"/>
              </a:rPr>
              <a:t>нн</a:t>
            </a:r>
            <a:r>
              <a:rPr lang="ru-RU" sz="1400" b="1" spc="-10" dirty="0" smtClean="0">
                <a:latin typeface="Arial"/>
                <a:cs typeface="Arial"/>
              </a:rPr>
              <a:t>ы</a:t>
            </a:r>
            <a:r>
              <a:rPr lang="ru-RU" sz="1400" b="1" dirty="0" smtClean="0">
                <a:latin typeface="Arial"/>
                <a:cs typeface="Arial"/>
              </a:rPr>
              <a:t>х </a:t>
            </a:r>
            <a:r>
              <a:rPr lang="ru-RU" sz="1400" b="1" spc="-10" dirty="0" smtClean="0">
                <a:latin typeface="Arial"/>
                <a:cs typeface="Arial"/>
              </a:rPr>
              <a:t>на формирование</a:t>
            </a:r>
            <a:r>
              <a:rPr lang="ru-RU" sz="1400" b="1" spc="-5" dirty="0" smtClean="0">
                <a:latin typeface="Arial"/>
                <a:cs typeface="Arial"/>
              </a:rPr>
              <a:t> </a:t>
            </a:r>
            <a:r>
              <a:rPr lang="ru-RU" sz="1400" b="1" dirty="0" smtClean="0">
                <a:latin typeface="Arial"/>
                <a:cs typeface="Arial"/>
              </a:rPr>
              <a:t>в</a:t>
            </a:r>
            <a:r>
              <a:rPr lang="ru-RU" sz="1400" b="1" spc="5" dirty="0" smtClean="0">
                <a:latin typeface="Arial"/>
                <a:cs typeface="Arial"/>
              </a:rPr>
              <a:t> </a:t>
            </a:r>
            <a:r>
              <a:rPr lang="ru-RU" sz="1400" b="1" spc="-10" dirty="0" smtClean="0">
                <a:latin typeface="Arial"/>
                <a:cs typeface="Arial"/>
              </a:rPr>
              <a:t>образовательной</a:t>
            </a:r>
            <a:r>
              <a:rPr lang="ru-RU" sz="1400" b="1" spc="-5" dirty="0" smtClean="0">
                <a:latin typeface="Arial"/>
                <a:cs typeface="Arial"/>
              </a:rPr>
              <a:t> организации</a:t>
            </a:r>
            <a:r>
              <a:rPr lang="ru-RU" sz="1400" b="1" dirty="0" smtClean="0">
                <a:latin typeface="Arial"/>
                <a:cs typeface="Arial"/>
              </a:rPr>
              <a:t> </a:t>
            </a:r>
            <a:r>
              <a:rPr lang="ru-RU" sz="1400" b="1" spc="-15" dirty="0" smtClean="0">
                <a:latin typeface="Arial"/>
                <a:cs typeface="Arial"/>
              </a:rPr>
              <a:t>необходимого </a:t>
            </a:r>
            <a:r>
              <a:rPr lang="ru-RU" sz="1400" b="1" spc="-10" dirty="0" smtClean="0">
                <a:latin typeface="Arial"/>
                <a:cs typeface="Arial"/>
              </a:rPr>
              <a:t> </a:t>
            </a:r>
            <a:r>
              <a:rPr lang="ru-RU" sz="1400" b="1" spc="-15" dirty="0" smtClean="0">
                <a:latin typeface="Arial"/>
                <a:cs typeface="Arial"/>
              </a:rPr>
              <a:t>психологического</a:t>
            </a:r>
            <a:r>
              <a:rPr lang="ru-RU" sz="1400" b="1" spc="-10" dirty="0" smtClean="0">
                <a:latin typeface="Arial"/>
                <a:cs typeface="Arial"/>
              </a:rPr>
              <a:t> </a:t>
            </a:r>
            <a:r>
              <a:rPr lang="ru-RU" sz="1400" b="1" spc="-5" dirty="0" smtClean="0">
                <a:latin typeface="Arial"/>
                <a:cs typeface="Arial"/>
              </a:rPr>
              <a:t>климата</a:t>
            </a:r>
            <a:r>
              <a:rPr lang="ru-RU" sz="1400" b="1" dirty="0" smtClean="0">
                <a:latin typeface="Arial"/>
                <a:cs typeface="Arial"/>
              </a:rPr>
              <a:t> </a:t>
            </a:r>
            <a:r>
              <a:rPr lang="ru-RU" sz="1400" b="1" spc="-5" dirty="0" smtClean="0">
                <a:latin typeface="Arial"/>
                <a:cs typeface="Arial"/>
              </a:rPr>
              <a:t>для</a:t>
            </a:r>
            <a:r>
              <a:rPr lang="ru-RU" sz="1400" b="1" dirty="0" smtClean="0">
                <a:latin typeface="Arial"/>
                <a:cs typeface="Arial"/>
              </a:rPr>
              <a:t> </a:t>
            </a:r>
            <a:r>
              <a:rPr lang="ru-RU" sz="1400" b="1" spc="-10" dirty="0" smtClean="0">
                <a:latin typeface="Arial"/>
                <a:cs typeface="Arial"/>
              </a:rPr>
              <a:t>сохранения</a:t>
            </a:r>
            <a:r>
              <a:rPr lang="ru-RU" sz="1400" b="1" spc="-5" dirty="0" smtClean="0">
                <a:latin typeface="Arial"/>
                <a:cs typeface="Arial"/>
              </a:rPr>
              <a:t> </a:t>
            </a:r>
            <a:r>
              <a:rPr lang="ru-RU" sz="1400" b="1" dirty="0" smtClean="0">
                <a:latin typeface="Arial"/>
                <a:cs typeface="Arial"/>
              </a:rPr>
              <a:t>и</a:t>
            </a:r>
            <a:r>
              <a:rPr lang="ru-RU" sz="1400" b="1" spc="5" dirty="0" smtClean="0">
                <a:latin typeface="Arial"/>
                <a:cs typeface="Arial"/>
              </a:rPr>
              <a:t> </a:t>
            </a:r>
            <a:r>
              <a:rPr lang="ru-RU" sz="1400" b="1" spc="-5" dirty="0" smtClean="0">
                <a:latin typeface="Arial"/>
                <a:cs typeface="Arial"/>
              </a:rPr>
              <a:t>(или)</a:t>
            </a:r>
            <a:r>
              <a:rPr lang="ru-RU" sz="1400" b="1" dirty="0" smtClean="0">
                <a:latin typeface="Arial"/>
                <a:cs typeface="Arial"/>
              </a:rPr>
              <a:t> </a:t>
            </a:r>
            <a:r>
              <a:rPr lang="ru-RU" sz="1400" b="1" spc="-10" dirty="0" smtClean="0">
                <a:latin typeface="Arial"/>
                <a:cs typeface="Arial"/>
              </a:rPr>
              <a:t>восстановления </a:t>
            </a:r>
            <a:r>
              <a:rPr lang="ru-RU" sz="1400" b="1" spc="-5" dirty="0" smtClean="0">
                <a:latin typeface="Arial"/>
                <a:cs typeface="Arial"/>
              </a:rPr>
              <a:t> </a:t>
            </a:r>
            <a:r>
              <a:rPr lang="ru-RU" sz="1400" b="1" spc="-10" dirty="0" smtClean="0">
                <a:latin typeface="Arial"/>
                <a:cs typeface="Arial"/>
              </a:rPr>
              <a:t>психологического</a:t>
            </a:r>
            <a:r>
              <a:rPr lang="ru-RU" sz="1400" b="1" spc="-80" dirty="0" smtClean="0">
                <a:latin typeface="Arial"/>
                <a:cs typeface="Arial"/>
              </a:rPr>
              <a:t> </a:t>
            </a:r>
            <a:r>
              <a:rPr lang="ru-RU" sz="1400" b="1" spc="-5" dirty="0" smtClean="0">
                <a:latin typeface="Arial"/>
                <a:cs typeface="Arial"/>
              </a:rPr>
              <a:t>здоровья</a:t>
            </a:r>
            <a:r>
              <a:rPr lang="ru-RU" sz="1400" b="1" spc="-35" dirty="0" smtClean="0">
                <a:latin typeface="Arial"/>
                <a:cs typeface="Arial"/>
              </a:rPr>
              <a:t> </a:t>
            </a:r>
            <a:r>
              <a:rPr lang="ru-RU" sz="1400" b="1" spc="-10" dirty="0" smtClean="0">
                <a:latin typeface="Arial"/>
                <a:cs typeface="Arial"/>
              </a:rPr>
              <a:t>детей</a:t>
            </a:r>
            <a:r>
              <a:rPr lang="ru-RU" sz="1400" b="1" spc="-15" dirty="0" smtClean="0">
                <a:latin typeface="Arial"/>
                <a:cs typeface="Arial"/>
              </a:rPr>
              <a:t> </a:t>
            </a:r>
            <a:r>
              <a:rPr lang="ru-RU" sz="1400" b="1" spc="-10" dirty="0" smtClean="0">
                <a:latin typeface="Arial"/>
                <a:cs typeface="Arial"/>
              </a:rPr>
              <a:t>ветеранов</a:t>
            </a:r>
            <a:r>
              <a:rPr lang="ru-RU" sz="1400" b="1" spc="-25" dirty="0" smtClean="0">
                <a:latin typeface="Arial"/>
                <a:cs typeface="Arial"/>
              </a:rPr>
              <a:t> </a:t>
            </a:r>
            <a:r>
              <a:rPr lang="ru-RU" sz="1400" b="1" spc="-5" dirty="0" smtClean="0">
                <a:latin typeface="Arial"/>
                <a:cs typeface="Arial"/>
              </a:rPr>
              <a:t>(участников)</a:t>
            </a:r>
            <a:r>
              <a:rPr lang="ru-RU" sz="1400" b="1" spc="-15" dirty="0" smtClean="0">
                <a:latin typeface="Arial"/>
                <a:cs typeface="Arial"/>
              </a:rPr>
              <a:t> СВО</a:t>
            </a:r>
            <a:endParaRPr lang="ru-RU" sz="1400" dirty="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04800" y="895350"/>
            <a:ext cx="8597900" cy="3656257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25"/>
              </a:spcBef>
            </a:pPr>
            <a:endParaRPr sz="1150">
              <a:latin typeface="Arial"/>
              <a:cs typeface="Arial"/>
            </a:endParaRPr>
          </a:p>
          <a:p>
            <a:pPr marL="158115">
              <a:lnSpc>
                <a:spcPct val="100000"/>
              </a:lnSpc>
            </a:pPr>
            <a:r>
              <a:rPr sz="1400" b="1" i="1" u="sng" spc="-5" smtClean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Arial"/>
                <a:cs typeface="Arial"/>
              </a:rPr>
              <a:t>Составляющие</a:t>
            </a:r>
            <a:r>
              <a:rPr sz="1400" b="1" i="1" u="sng" spc="-15" smtClean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Arial"/>
                <a:cs typeface="Arial"/>
              </a:rPr>
              <a:t> </a:t>
            </a:r>
            <a:r>
              <a:rPr sz="1400" b="1" i="1" u="sng" spc="-10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Arial"/>
                <a:cs typeface="Arial"/>
              </a:rPr>
              <a:t>психологической</a:t>
            </a:r>
            <a:r>
              <a:rPr sz="1400" b="1" i="1" u="sng" spc="-15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Arial"/>
                <a:cs typeface="Arial"/>
              </a:rPr>
              <a:t> </a:t>
            </a:r>
            <a:r>
              <a:rPr sz="1400" b="1" i="1" u="sng" spc="-10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Arial"/>
                <a:cs typeface="Arial"/>
              </a:rPr>
              <a:t>безопасности</a:t>
            </a:r>
            <a:r>
              <a:rPr sz="1400" b="1" i="1" u="sng" spc="-25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Arial"/>
                <a:cs typeface="Arial"/>
              </a:rPr>
              <a:t> </a:t>
            </a:r>
            <a:r>
              <a:rPr sz="1400" b="1" i="1" u="sng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Arial"/>
                <a:cs typeface="Arial"/>
              </a:rPr>
              <a:t>в</a:t>
            </a:r>
            <a:r>
              <a:rPr sz="1400" b="1" i="1" u="sng" spc="15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Arial"/>
                <a:cs typeface="Arial"/>
              </a:rPr>
              <a:t> </a:t>
            </a:r>
            <a:r>
              <a:rPr sz="1400" b="1" i="1" u="sng" spc="-10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Arial"/>
                <a:cs typeface="Arial"/>
              </a:rPr>
              <a:t>образовательном</a:t>
            </a:r>
            <a:r>
              <a:rPr sz="1400" b="1" i="1" u="sng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Arial"/>
                <a:cs typeface="Arial"/>
              </a:rPr>
              <a:t> </a:t>
            </a:r>
            <a:r>
              <a:rPr sz="1400" b="1" i="1" u="sng" spc="-10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Arial"/>
                <a:cs typeface="Arial"/>
              </a:rPr>
              <a:t>пространстве:</a:t>
            </a:r>
            <a:endParaRPr sz="1400" b="1" u="sng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650">
              <a:latin typeface="Arial"/>
              <a:cs typeface="Arial"/>
            </a:endParaRPr>
          </a:p>
          <a:p>
            <a:pPr marL="427990" marR="6350" indent="59055" algn="just">
              <a:lnSpc>
                <a:spcPct val="115100"/>
              </a:lnSpc>
              <a:spcBef>
                <a:spcPts val="5"/>
              </a:spcBef>
              <a:buChar char="-"/>
              <a:tabLst>
                <a:tab pos="698500" algn="l"/>
              </a:tabLst>
            </a:pPr>
            <a:r>
              <a:rPr sz="1400" b="1" spc="-10" dirty="0">
                <a:solidFill>
                  <a:srgbClr val="C00000"/>
                </a:solidFill>
                <a:latin typeface="Arial"/>
                <a:cs typeface="Arial"/>
              </a:rPr>
              <a:t>свобода</a:t>
            </a:r>
            <a:r>
              <a:rPr sz="1400" b="1" spc="-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400" b="1" spc="-25" dirty="0">
                <a:solidFill>
                  <a:srgbClr val="C00000"/>
                </a:solidFill>
                <a:latin typeface="Arial"/>
                <a:cs typeface="Arial"/>
              </a:rPr>
              <a:t>от</a:t>
            </a:r>
            <a:r>
              <a:rPr sz="1400" b="1" spc="-2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400" b="1" spc="-15" dirty="0">
                <a:solidFill>
                  <a:srgbClr val="C00000"/>
                </a:solidFill>
                <a:latin typeface="Arial"/>
                <a:cs typeface="Arial"/>
              </a:rPr>
              <a:t>психологического</a:t>
            </a:r>
            <a:r>
              <a:rPr sz="1400" b="1" spc="-1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C00000"/>
                </a:solidFill>
                <a:latin typeface="Arial"/>
                <a:cs typeface="Arial"/>
              </a:rPr>
              <a:t>насилия</a:t>
            </a:r>
            <a:r>
              <a:rPr sz="1400" b="1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400" b="1" spc="-15" dirty="0">
                <a:solidFill>
                  <a:srgbClr val="C00000"/>
                </a:solidFill>
                <a:latin typeface="Arial"/>
                <a:cs typeface="Arial"/>
              </a:rPr>
              <a:t>любого</a:t>
            </a:r>
            <a:r>
              <a:rPr sz="1400" b="1" spc="-1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C00000"/>
                </a:solidFill>
                <a:latin typeface="Arial"/>
                <a:cs typeface="Arial"/>
              </a:rPr>
              <a:t>вида,</a:t>
            </a:r>
            <a:r>
              <a:rPr sz="1400" b="1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400" b="1" spc="-10" dirty="0">
                <a:solidFill>
                  <a:srgbClr val="C00000"/>
                </a:solidFill>
                <a:latin typeface="Arial"/>
                <a:cs typeface="Arial"/>
              </a:rPr>
              <a:t>оптимальные</a:t>
            </a:r>
            <a:r>
              <a:rPr sz="1400" b="1" spc="-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400" b="1" spc="-20" dirty="0">
                <a:solidFill>
                  <a:srgbClr val="C00000"/>
                </a:solidFill>
                <a:latin typeface="Arial"/>
                <a:cs typeface="Arial"/>
              </a:rPr>
              <a:t>условия</a:t>
            </a:r>
            <a:r>
              <a:rPr sz="1400" b="1" spc="35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C00000"/>
                </a:solidFill>
                <a:latin typeface="Arial"/>
                <a:cs typeface="Arial"/>
              </a:rPr>
              <a:t>для </a:t>
            </a:r>
            <a:r>
              <a:rPr sz="1400" b="1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400" b="1" spc="-10" dirty="0">
                <a:solidFill>
                  <a:srgbClr val="C00000"/>
                </a:solidFill>
                <a:latin typeface="Arial"/>
                <a:cs typeface="Arial"/>
              </a:rPr>
              <a:t>конструктивного взаимодействия </a:t>
            </a:r>
            <a:r>
              <a:rPr sz="1400" b="1" dirty="0">
                <a:solidFill>
                  <a:srgbClr val="C00000"/>
                </a:solidFill>
                <a:latin typeface="Arial"/>
                <a:cs typeface="Arial"/>
              </a:rPr>
              <a:t>и </a:t>
            </a:r>
            <a:r>
              <a:rPr sz="1400" b="1" spc="-10" dirty="0">
                <a:solidFill>
                  <a:srgbClr val="C00000"/>
                </a:solidFill>
                <a:latin typeface="Arial"/>
                <a:cs typeface="Arial"/>
              </a:rPr>
              <a:t>личностно-доверительного </a:t>
            </a:r>
            <a:r>
              <a:rPr sz="1400" b="1" spc="-5" dirty="0">
                <a:solidFill>
                  <a:srgbClr val="C00000"/>
                </a:solidFill>
                <a:latin typeface="Arial"/>
                <a:cs typeface="Arial"/>
              </a:rPr>
              <a:t>общения </a:t>
            </a:r>
            <a:r>
              <a:rPr sz="1400" b="1" spc="-20" dirty="0">
                <a:solidFill>
                  <a:srgbClr val="C00000"/>
                </a:solidFill>
                <a:latin typeface="Arial"/>
                <a:cs typeface="Arial"/>
              </a:rPr>
              <a:t>всех </a:t>
            </a:r>
            <a:r>
              <a:rPr sz="1400" b="1" spc="-10" dirty="0">
                <a:solidFill>
                  <a:srgbClr val="C00000"/>
                </a:solidFill>
                <a:latin typeface="Arial"/>
                <a:cs typeface="Arial"/>
              </a:rPr>
              <a:t>участников </a:t>
            </a:r>
            <a:r>
              <a:rPr sz="1400" b="1" spc="-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400" b="1" spc="-10" dirty="0">
                <a:solidFill>
                  <a:srgbClr val="C00000"/>
                </a:solidFill>
                <a:latin typeface="Arial"/>
                <a:cs typeface="Arial"/>
              </a:rPr>
              <a:t>образовательного</a:t>
            </a:r>
            <a:r>
              <a:rPr sz="1400" b="1" spc="-2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C00000"/>
                </a:solidFill>
                <a:latin typeface="Arial"/>
                <a:cs typeface="Arial"/>
              </a:rPr>
              <a:t>процесса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Clr>
                <a:srgbClr val="C00000"/>
              </a:buClr>
              <a:buFont typeface="Arial"/>
              <a:buChar char="-"/>
            </a:pPr>
            <a:endParaRPr sz="1650">
              <a:latin typeface="Arial"/>
              <a:cs typeface="Arial"/>
            </a:endParaRPr>
          </a:p>
          <a:p>
            <a:pPr marL="427990" marR="5080" indent="59055" algn="just">
              <a:lnSpc>
                <a:spcPct val="114999"/>
              </a:lnSpc>
              <a:spcBef>
                <a:spcPts val="5"/>
              </a:spcBef>
              <a:buChar char="-"/>
              <a:tabLst>
                <a:tab pos="631190" algn="l"/>
              </a:tabLst>
            </a:pPr>
            <a:r>
              <a:rPr sz="1400" b="1" spc="-10" dirty="0">
                <a:solidFill>
                  <a:srgbClr val="C00000"/>
                </a:solidFill>
                <a:latin typeface="Arial"/>
                <a:cs typeface="Arial"/>
              </a:rPr>
              <a:t>референтная </a:t>
            </a:r>
            <a:r>
              <a:rPr sz="1400" b="1" spc="-15" dirty="0">
                <a:solidFill>
                  <a:srgbClr val="C00000"/>
                </a:solidFill>
                <a:latin typeface="Arial"/>
                <a:cs typeface="Arial"/>
              </a:rPr>
              <a:t>значимость </a:t>
            </a:r>
            <a:r>
              <a:rPr sz="1400" b="1" spc="-10" dirty="0">
                <a:solidFill>
                  <a:srgbClr val="C00000"/>
                </a:solidFill>
                <a:latin typeface="Arial"/>
                <a:cs typeface="Arial"/>
              </a:rPr>
              <a:t>образовательной среды </a:t>
            </a:r>
            <a:r>
              <a:rPr sz="1400" b="1" dirty="0">
                <a:solidFill>
                  <a:srgbClr val="C00000"/>
                </a:solidFill>
                <a:latin typeface="Arial"/>
                <a:cs typeface="Arial"/>
              </a:rPr>
              <a:t>в </a:t>
            </a:r>
            <a:r>
              <a:rPr sz="1400" b="1" spc="-10" dirty="0">
                <a:solidFill>
                  <a:srgbClr val="C00000"/>
                </a:solidFill>
                <a:latin typeface="Arial"/>
                <a:cs typeface="Arial"/>
              </a:rPr>
              <a:t>системе ценностей </a:t>
            </a:r>
            <a:r>
              <a:rPr sz="1400" b="1" dirty="0">
                <a:solidFill>
                  <a:srgbClr val="C00000"/>
                </a:solidFill>
                <a:latin typeface="Arial"/>
                <a:cs typeface="Arial"/>
              </a:rPr>
              <a:t>и </a:t>
            </a:r>
            <a:r>
              <a:rPr sz="1400" b="1" spc="-5" dirty="0">
                <a:solidFill>
                  <a:srgbClr val="C00000"/>
                </a:solidFill>
                <a:latin typeface="Arial"/>
                <a:cs typeface="Arial"/>
              </a:rPr>
              <a:t>социальных </a:t>
            </a:r>
            <a:r>
              <a:rPr sz="1400" b="1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400" b="1" spc="-10" dirty="0">
                <a:solidFill>
                  <a:srgbClr val="C00000"/>
                </a:solidFill>
                <a:latin typeface="Arial"/>
                <a:cs typeface="Arial"/>
              </a:rPr>
              <a:t>норм</a:t>
            </a:r>
            <a:r>
              <a:rPr sz="1400" b="1" spc="-1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400" b="1" spc="-10" dirty="0">
                <a:solidFill>
                  <a:srgbClr val="C00000"/>
                </a:solidFill>
                <a:latin typeface="Arial"/>
                <a:cs typeface="Arial"/>
              </a:rPr>
              <a:t>обучающихся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900">
              <a:latin typeface="Arial"/>
              <a:cs typeface="Arial"/>
            </a:endParaRPr>
          </a:p>
          <a:p>
            <a:pPr marL="535940" indent="-108585" algn="just">
              <a:lnSpc>
                <a:spcPct val="100000"/>
              </a:lnSpc>
              <a:buChar char="-"/>
              <a:tabLst>
                <a:tab pos="536575" algn="l"/>
              </a:tabLst>
            </a:pPr>
            <a:r>
              <a:rPr sz="1400" b="1" spc="-15" dirty="0">
                <a:solidFill>
                  <a:srgbClr val="C00000"/>
                </a:solidFill>
                <a:latin typeface="Arial"/>
                <a:cs typeface="Arial"/>
              </a:rPr>
              <a:t>толерантное</a:t>
            </a:r>
            <a:r>
              <a:rPr sz="1400" b="1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400" b="1" spc="-10" dirty="0">
                <a:solidFill>
                  <a:srgbClr val="C00000"/>
                </a:solidFill>
                <a:latin typeface="Arial"/>
                <a:cs typeface="Arial"/>
              </a:rPr>
              <a:t>отношение</a:t>
            </a:r>
            <a:r>
              <a:rPr sz="1400" b="1" dirty="0">
                <a:solidFill>
                  <a:srgbClr val="C00000"/>
                </a:solidFill>
                <a:latin typeface="Arial"/>
                <a:cs typeface="Arial"/>
              </a:rPr>
              <a:t> к</a:t>
            </a:r>
            <a:r>
              <a:rPr sz="1400" b="1" spc="-1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C00000"/>
                </a:solidFill>
                <a:latin typeface="Arial"/>
                <a:cs typeface="Arial"/>
              </a:rPr>
              <a:t>индивидуальным</a:t>
            </a:r>
            <a:r>
              <a:rPr sz="1400" b="1" spc="2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400" b="1" spc="-10" dirty="0">
                <a:solidFill>
                  <a:srgbClr val="C00000"/>
                </a:solidFill>
                <a:latin typeface="Arial"/>
                <a:cs typeface="Arial"/>
              </a:rPr>
              <a:t>особенностям</a:t>
            </a:r>
            <a:r>
              <a:rPr sz="1400" b="1" spc="-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400" b="1" spc="-10" dirty="0">
                <a:solidFill>
                  <a:srgbClr val="C00000"/>
                </a:solidFill>
                <a:latin typeface="Arial"/>
                <a:cs typeface="Arial"/>
              </a:rPr>
              <a:t>личности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Clr>
                <a:srgbClr val="C00000"/>
              </a:buClr>
              <a:buFont typeface="Arial"/>
              <a:buChar char="-"/>
            </a:pPr>
            <a:endParaRPr sz="1650">
              <a:latin typeface="Arial"/>
              <a:cs typeface="Arial"/>
            </a:endParaRPr>
          </a:p>
          <a:p>
            <a:pPr marL="427990" marR="5080" algn="just">
              <a:lnSpc>
                <a:spcPct val="115100"/>
              </a:lnSpc>
              <a:buChar char="-"/>
              <a:tabLst>
                <a:tab pos="684530" algn="l"/>
              </a:tabLst>
            </a:pPr>
            <a:r>
              <a:rPr sz="1400" b="1" spc="-5" dirty="0">
                <a:solidFill>
                  <a:srgbClr val="C00000"/>
                </a:solidFill>
                <a:latin typeface="Arial"/>
                <a:cs typeface="Arial"/>
              </a:rPr>
              <a:t>развитая</a:t>
            </a:r>
            <a:r>
              <a:rPr sz="1400" b="1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400" b="1" spc="-15" dirty="0">
                <a:solidFill>
                  <a:srgbClr val="C00000"/>
                </a:solidFill>
                <a:latin typeface="Arial"/>
                <a:cs typeface="Arial"/>
              </a:rPr>
              <a:t>система</a:t>
            </a:r>
            <a:r>
              <a:rPr sz="1400" b="1" spc="-1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400" b="1" spc="-15" dirty="0">
                <a:solidFill>
                  <a:srgbClr val="C00000"/>
                </a:solidFill>
                <a:latin typeface="Arial"/>
                <a:cs typeface="Arial"/>
              </a:rPr>
              <a:t>психологического</a:t>
            </a:r>
            <a:r>
              <a:rPr sz="1400" b="1" spc="-10" dirty="0">
                <a:solidFill>
                  <a:srgbClr val="C00000"/>
                </a:solidFill>
                <a:latin typeface="Arial"/>
                <a:cs typeface="Arial"/>
              </a:rPr>
              <a:t> сопровождения</a:t>
            </a:r>
            <a:r>
              <a:rPr sz="1400" b="1" spc="-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400" b="1" spc="-10" dirty="0">
                <a:solidFill>
                  <a:srgbClr val="C00000"/>
                </a:solidFill>
                <a:latin typeface="Arial"/>
                <a:cs typeface="Arial"/>
              </a:rPr>
              <a:t>обучающихся</a:t>
            </a:r>
            <a:r>
              <a:rPr sz="1400" b="1" spc="-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C00000"/>
                </a:solidFill>
                <a:latin typeface="Arial"/>
                <a:cs typeface="Arial"/>
              </a:rPr>
              <a:t>и</a:t>
            </a:r>
            <a:r>
              <a:rPr sz="1400" b="1" spc="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400" b="1" spc="-10" dirty="0">
                <a:solidFill>
                  <a:srgbClr val="C00000"/>
                </a:solidFill>
                <a:latin typeface="Arial"/>
                <a:cs typeface="Arial"/>
              </a:rPr>
              <a:t>педагогов </a:t>
            </a:r>
            <a:r>
              <a:rPr sz="1400" b="1" spc="-37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400" b="1" spc="-15" dirty="0">
                <a:solidFill>
                  <a:srgbClr val="C00000"/>
                </a:solidFill>
                <a:latin typeface="Arial"/>
                <a:cs typeface="Arial"/>
              </a:rPr>
              <a:t>(психологическая</a:t>
            </a:r>
            <a:r>
              <a:rPr sz="1400" b="1" spc="-1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C00000"/>
                </a:solidFill>
                <a:latin typeface="Arial"/>
                <a:cs typeface="Arial"/>
              </a:rPr>
              <a:t>профилактика,</a:t>
            </a:r>
            <a:r>
              <a:rPr sz="1400" b="1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400" b="1" spc="-15" dirty="0">
                <a:solidFill>
                  <a:srgbClr val="C00000"/>
                </a:solidFill>
                <a:latin typeface="Arial"/>
                <a:cs typeface="Arial"/>
              </a:rPr>
              <a:t>психологическое</a:t>
            </a:r>
            <a:r>
              <a:rPr sz="1400" b="1" spc="-10" dirty="0">
                <a:solidFill>
                  <a:srgbClr val="C00000"/>
                </a:solidFill>
                <a:latin typeface="Arial"/>
                <a:cs typeface="Arial"/>
              </a:rPr>
              <a:t> просвещение,</a:t>
            </a:r>
            <a:r>
              <a:rPr sz="1400" b="1" spc="-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400" b="1" spc="-15" dirty="0">
                <a:solidFill>
                  <a:srgbClr val="C00000"/>
                </a:solidFill>
                <a:latin typeface="Arial"/>
                <a:cs typeface="Arial"/>
              </a:rPr>
              <a:t>психологическое </a:t>
            </a:r>
            <a:r>
              <a:rPr sz="1400" b="1" spc="-1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400" b="1" spc="-20" dirty="0">
                <a:solidFill>
                  <a:srgbClr val="C00000"/>
                </a:solidFill>
                <a:latin typeface="Arial"/>
                <a:cs typeface="Arial"/>
              </a:rPr>
              <a:t>консультирование,</a:t>
            </a:r>
            <a:r>
              <a:rPr sz="1400" b="1" spc="1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400" b="1" spc="-10" dirty="0">
                <a:solidFill>
                  <a:srgbClr val="C00000"/>
                </a:solidFill>
                <a:latin typeface="Arial"/>
                <a:cs typeface="Arial"/>
              </a:rPr>
              <a:t>психологическая</a:t>
            </a:r>
            <a:r>
              <a:rPr sz="1400" b="1" spc="-4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C00000"/>
                </a:solidFill>
                <a:latin typeface="Arial"/>
                <a:cs typeface="Arial"/>
              </a:rPr>
              <a:t>коррекция</a:t>
            </a:r>
            <a:r>
              <a:rPr sz="1400" b="1" spc="-4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C00000"/>
                </a:solidFill>
                <a:latin typeface="Arial"/>
                <a:cs typeface="Arial"/>
              </a:rPr>
              <a:t>и</a:t>
            </a:r>
            <a:r>
              <a:rPr sz="1400" b="1" spc="-5" dirty="0">
                <a:solidFill>
                  <a:srgbClr val="C00000"/>
                </a:solidFill>
                <a:latin typeface="Arial"/>
                <a:cs typeface="Arial"/>
              </a:rPr>
              <a:t> реабилитация)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47268" y="217119"/>
            <a:ext cx="8339532" cy="65851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ctr">
              <a:spcBef>
                <a:spcPts val="105"/>
              </a:spcBef>
            </a:pPr>
            <a:r>
              <a:rPr lang="ru-RU" sz="1400" b="1" spc="-5" dirty="0" smtClean="0">
                <a:latin typeface="Arial"/>
                <a:cs typeface="Arial"/>
              </a:rPr>
              <a:t>Организация </a:t>
            </a:r>
            <a:r>
              <a:rPr lang="ru-RU" sz="1400" b="1" dirty="0" smtClean="0">
                <a:latin typeface="Arial"/>
                <a:cs typeface="Arial"/>
              </a:rPr>
              <a:t>и </a:t>
            </a:r>
            <a:r>
              <a:rPr lang="ru-RU" sz="1400" b="1" spc="-5" dirty="0" smtClean="0">
                <a:latin typeface="Arial"/>
                <a:cs typeface="Arial"/>
              </a:rPr>
              <a:t>проведение мер</a:t>
            </a:r>
            <a:r>
              <a:rPr lang="ru-RU" sz="1400" b="1" spc="-20" dirty="0" smtClean="0">
                <a:latin typeface="Arial"/>
                <a:cs typeface="Arial"/>
              </a:rPr>
              <a:t>о</a:t>
            </a:r>
            <a:r>
              <a:rPr lang="ru-RU" sz="1400" b="1" spc="5" dirty="0" smtClean="0">
                <a:latin typeface="Arial"/>
                <a:cs typeface="Arial"/>
              </a:rPr>
              <a:t>п</a:t>
            </a:r>
            <a:r>
              <a:rPr lang="ru-RU" sz="1400" b="1" dirty="0" smtClean="0">
                <a:latin typeface="Arial"/>
                <a:cs typeface="Arial"/>
              </a:rPr>
              <a:t>рия</a:t>
            </a:r>
            <a:r>
              <a:rPr lang="ru-RU" sz="1400" b="1" spc="-15" dirty="0" smtClean="0">
                <a:latin typeface="Arial"/>
                <a:cs typeface="Arial"/>
              </a:rPr>
              <a:t>т</a:t>
            </a:r>
            <a:r>
              <a:rPr lang="ru-RU" sz="1400" b="1" dirty="0" smtClean="0">
                <a:latin typeface="Arial"/>
                <a:cs typeface="Arial"/>
              </a:rPr>
              <a:t>ий, </a:t>
            </a:r>
            <a:r>
              <a:rPr lang="ru-RU" sz="1400" b="1" spc="-10" dirty="0" smtClean="0">
                <a:latin typeface="Arial"/>
                <a:cs typeface="Arial"/>
              </a:rPr>
              <a:t>н</a:t>
            </a:r>
            <a:r>
              <a:rPr lang="ru-RU" sz="1400" b="1" spc="-5" dirty="0" smtClean="0">
                <a:latin typeface="Arial"/>
                <a:cs typeface="Arial"/>
              </a:rPr>
              <a:t>а</a:t>
            </a:r>
            <a:r>
              <a:rPr lang="ru-RU" sz="1400" b="1" spc="5" dirty="0" smtClean="0">
                <a:latin typeface="Arial"/>
                <a:cs typeface="Arial"/>
              </a:rPr>
              <a:t>п</a:t>
            </a:r>
            <a:r>
              <a:rPr lang="ru-RU" sz="1400" b="1" spc="-20" dirty="0" smtClean="0">
                <a:latin typeface="Arial"/>
                <a:cs typeface="Arial"/>
              </a:rPr>
              <a:t>р</a:t>
            </a:r>
            <a:r>
              <a:rPr lang="ru-RU" sz="1400" b="1" spc="-5" dirty="0" smtClean="0">
                <a:latin typeface="Arial"/>
                <a:cs typeface="Arial"/>
              </a:rPr>
              <a:t>а</a:t>
            </a:r>
            <a:r>
              <a:rPr lang="ru-RU" sz="1400" b="1" spc="-20" dirty="0" smtClean="0">
                <a:latin typeface="Arial"/>
                <a:cs typeface="Arial"/>
              </a:rPr>
              <a:t>в</a:t>
            </a:r>
            <a:r>
              <a:rPr lang="ru-RU" sz="1400" b="1" spc="-30" dirty="0" smtClean="0">
                <a:latin typeface="Arial"/>
                <a:cs typeface="Arial"/>
              </a:rPr>
              <a:t>л</a:t>
            </a:r>
            <a:r>
              <a:rPr lang="ru-RU" sz="1400" b="1" spc="-5" dirty="0" smtClean="0">
                <a:latin typeface="Arial"/>
                <a:cs typeface="Arial"/>
              </a:rPr>
              <a:t>е</a:t>
            </a:r>
            <a:r>
              <a:rPr lang="ru-RU" sz="1400" b="1" spc="5" dirty="0" smtClean="0">
                <a:latin typeface="Arial"/>
                <a:cs typeface="Arial"/>
              </a:rPr>
              <a:t>нн</a:t>
            </a:r>
            <a:r>
              <a:rPr lang="ru-RU" sz="1400" b="1" spc="-10" dirty="0" smtClean="0">
                <a:latin typeface="Arial"/>
                <a:cs typeface="Arial"/>
              </a:rPr>
              <a:t>ы</a:t>
            </a:r>
            <a:r>
              <a:rPr lang="ru-RU" sz="1400" b="1" dirty="0" smtClean="0">
                <a:latin typeface="Arial"/>
                <a:cs typeface="Arial"/>
              </a:rPr>
              <a:t>х </a:t>
            </a:r>
            <a:r>
              <a:rPr lang="ru-RU" sz="1400" b="1" spc="-10" dirty="0" smtClean="0">
                <a:latin typeface="Arial"/>
                <a:cs typeface="Arial"/>
              </a:rPr>
              <a:t>на формирование</a:t>
            </a:r>
            <a:r>
              <a:rPr lang="ru-RU" sz="1400" b="1" spc="-5" dirty="0" smtClean="0">
                <a:latin typeface="Arial"/>
                <a:cs typeface="Arial"/>
              </a:rPr>
              <a:t> </a:t>
            </a:r>
            <a:r>
              <a:rPr lang="ru-RU" sz="1400" b="1" dirty="0" smtClean="0">
                <a:latin typeface="Arial"/>
                <a:cs typeface="Arial"/>
              </a:rPr>
              <a:t>в</a:t>
            </a:r>
            <a:r>
              <a:rPr lang="ru-RU" sz="1400" b="1" spc="5" dirty="0" smtClean="0">
                <a:latin typeface="Arial"/>
                <a:cs typeface="Arial"/>
              </a:rPr>
              <a:t> </a:t>
            </a:r>
            <a:r>
              <a:rPr lang="ru-RU" sz="1400" b="1" spc="-10" dirty="0" smtClean="0">
                <a:latin typeface="Arial"/>
                <a:cs typeface="Arial"/>
              </a:rPr>
              <a:t>образовательной</a:t>
            </a:r>
            <a:r>
              <a:rPr lang="ru-RU" sz="1400" b="1" spc="-5" dirty="0" smtClean="0">
                <a:latin typeface="Arial"/>
                <a:cs typeface="Arial"/>
              </a:rPr>
              <a:t> организации</a:t>
            </a:r>
            <a:r>
              <a:rPr lang="ru-RU" sz="1400" b="1" dirty="0" smtClean="0">
                <a:latin typeface="Arial"/>
                <a:cs typeface="Arial"/>
              </a:rPr>
              <a:t> </a:t>
            </a:r>
            <a:r>
              <a:rPr lang="ru-RU" sz="1400" b="1" spc="-15" dirty="0" smtClean="0">
                <a:latin typeface="Arial"/>
                <a:cs typeface="Arial"/>
              </a:rPr>
              <a:t>необходимого </a:t>
            </a:r>
            <a:r>
              <a:rPr lang="ru-RU" sz="1400" b="1" spc="-10" dirty="0" smtClean="0">
                <a:latin typeface="Arial"/>
                <a:cs typeface="Arial"/>
              </a:rPr>
              <a:t> </a:t>
            </a:r>
            <a:r>
              <a:rPr lang="ru-RU" sz="1400" b="1" spc="-15" dirty="0" smtClean="0">
                <a:latin typeface="Arial"/>
                <a:cs typeface="Arial"/>
              </a:rPr>
              <a:t>психологического</a:t>
            </a:r>
            <a:r>
              <a:rPr lang="ru-RU" sz="1400" b="1" spc="-10" dirty="0" smtClean="0">
                <a:latin typeface="Arial"/>
                <a:cs typeface="Arial"/>
              </a:rPr>
              <a:t> </a:t>
            </a:r>
            <a:r>
              <a:rPr lang="ru-RU" sz="1400" b="1" spc="-5" dirty="0" smtClean="0">
                <a:latin typeface="Arial"/>
                <a:cs typeface="Arial"/>
              </a:rPr>
              <a:t>климата</a:t>
            </a:r>
            <a:r>
              <a:rPr lang="ru-RU" sz="1400" b="1" dirty="0" smtClean="0">
                <a:latin typeface="Arial"/>
                <a:cs typeface="Arial"/>
              </a:rPr>
              <a:t> </a:t>
            </a:r>
            <a:r>
              <a:rPr lang="ru-RU" sz="1400" b="1" spc="-5" dirty="0" smtClean="0">
                <a:latin typeface="Arial"/>
                <a:cs typeface="Arial"/>
              </a:rPr>
              <a:t>для</a:t>
            </a:r>
            <a:r>
              <a:rPr lang="ru-RU" sz="1400" b="1" dirty="0" smtClean="0">
                <a:latin typeface="Arial"/>
                <a:cs typeface="Arial"/>
              </a:rPr>
              <a:t> </a:t>
            </a:r>
            <a:r>
              <a:rPr lang="ru-RU" sz="1400" b="1" spc="-10" dirty="0" smtClean="0">
                <a:latin typeface="Arial"/>
                <a:cs typeface="Arial"/>
              </a:rPr>
              <a:t>сохранения</a:t>
            </a:r>
            <a:r>
              <a:rPr lang="ru-RU" sz="1400" b="1" spc="-5" dirty="0" smtClean="0">
                <a:latin typeface="Arial"/>
                <a:cs typeface="Arial"/>
              </a:rPr>
              <a:t> </a:t>
            </a:r>
            <a:r>
              <a:rPr lang="ru-RU" sz="1400" b="1" dirty="0" smtClean="0">
                <a:latin typeface="Arial"/>
                <a:cs typeface="Arial"/>
              </a:rPr>
              <a:t>и</a:t>
            </a:r>
            <a:r>
              <a:rPr lang="ru-RU" sz="1400" b="1" spc="5" dirty="0" smtClean="0">
                <a:latin typeface="Arial"/>
                <a:cs typeface="Arial"/>
              </a:rPr>
              <a:t> </a:t>
            </a:r>
            <a:r>
              <a:rPr lang="ru-RU" sz="1400" b="1" spc="-5" dirty="0" smtClean="0">
                <a:latin typeface="Arial"/>
                <a:cs typeface="Arial"/>
              </a:rPr>
              <a:t>(или)</a:t>
            </a:r>
            <a:r>
              <a:rPr lang="ru-RU" sz="1400" b="1" dirty="0" smtClean="0">
                <a:latin typeface="Arial"/>
                <a:cs typeface="Arial"/>
              </a:rPr>
              <a:t> </a:t>
            </a:r>
            <a:r>
              <a:rPr lang="ru-RU" sz="1400" b="1" spc="-10" dirty="0" smtClean="0">
                <a:latin typeface="Arial"/>
                <a:cs typeface="Arial"/>
              </a:rPr>
              <a:t>восстановления </a:t>
            </a:r>
            <a:r>
              <a:rPr lang="ru-RU" sz="1400" b="1" spc="-5" dirty="0" smtClean="0">
                <a:latin typeface="Arial"/>
                <a:cs typeface="Arial"/>
              </a:rPr>
              <a:t> </a:t>
            </a:r>
            <a:r>
              <a:rPr lang="ru-RU" sz="1400" b="1" spc="-10" dirty="0" smtClean="0">
                <a:latin typeface="Arial"/>
                <a:cs typeface="Arial"/>
              </a:rPr>
              <a:t>психологического</a:t>
            </a:r>
            <a:r>
              <a:rPr lang="ru-RU" sz="1400" b="1" spc="-80" dirty="0" smtClean="0">
                <a:latin typeface="Arial"/>
                <a:cs typeface="Arial"/>
              </a:rPr>
              <a:t> </a:t>
            </a:r>
            <a:r>
              <a:rPr lang="ru-RU" sz="1400" b="1" spc="-5" dirty="0" smtClean="0">
                <a:latin typeface="Arial"/>
                <a:cs typeface="Arial"/>
              </a:rPr>
              <a:t>здоровья</a:t>
            </a:r>
            <a:r>
              <a:rPr lang="ru-RU" sz="1400" b="1" spc="-35" dirty="0" smtClean="0">
                <a:latin typeface="Arial"/>
                <a:cs typeface="Arial"/>
              </a:rPr>
              <a:t> </a:t>
            </a:r>
            <a:r>
              <a:rPr lang="ru-RU" sz="1400" b="1" spc="-10" dirty="0" smtClean="0">
                <a:latin typeface="Arial"/>
                <a:cs typeface="Arial"/>
              </a:rPr>
              <a:t>детей</a:t>
            </a:r>
            <a:r>
              <a:rPr lang="ru-RU" sz="1400" b="1" spc="-15" dirty="0" smtClean="0">
                <a:latin typeface="Arial"/>
                <a:cs typeface="Arial"/>
              </a:rPr>
              <a:t> </a:t>
            </a:r>
            <a:r>
              <a:rPr lang="ru-RU" sz="1400" b="1" spc="-10" dirty="0" smtClean="0">
                <a:latin typeface="Arial"/>
                <a:cs typeface="Arial"/>
              </a:rPr>
              <a:t>ветеранов</a:t>
            </a:r>
            <a:r>
              <a:rPr lang="ru-RU" sz="1400" b="1" spc="-25" dirty="0" smtClean="0">
                <a:latin typeface="Arial"/>
                <a:cs typeface="Arial"/>
              </a:rPr>
              <a:t> </a:t>
            </a:r>
            <a:r>
              <a:rPr lang="ru-RU" sz="1400" b="1" spc="-5" dirty="0" smtClean="0">
                <a:latin typeface="Arial"/>
                <a:cs typeface="Arial"/>
              </a:rPr>
              <a:t>(участников)</a:t>
            </a:r>
            <a:r>
              <a:rPr lang="ru-RU" sz="1400" b="1" spc="-15" dirty="0" smtClean="0">
                <a:latin typeface="Arial"/>
                <a:cs typeface="Arial"/>
              </a:rPr>
              <a:t> СВО</a:t>
            </a:r>
            <a:endParaRPr lang="ru-RU" sz="1400" dirty="0">
              <a:latin typeface="Arial"/>
              <a:cs typeface="Arial"/>
            </a:endParaRPr>
          </a:p>
        </p:txBody>
      </p:sp>
      <p:grpSp>
        <p:nvGrpSpPr>
          <p:cNvPr id="6" name="object 6"/>
          <p:cNvGrpSpPr/>
          <p:nvPr/>
        </p:nvGrpSpPr>
        <p:grpSpPr>
          <a:xfrm>
            <a:off x="139852" y="1641348"/>
            <a:ext cx="8766810" cy="3183255"/>
            <a:chOff x="139852" y="1641348"/>
            <a:chExt cx="8766810" cy="3183255"/>
          </a:xfrm>
        </p:grpSpPr>
        <p:sp>
          <p:nvSpPr>
            <p:cNvPr id="7" name="object 7"/>
            <p:cNvSpPr/>
            <p:nvPr/>
          </p:nvSpPr>
          <p:spPr>
            <a:xfrm>
              <a:off x="139852" y="1649094"/>
              <a:ext cx="8766810" cy="457200"/>
            </a:xfrm>
            <a:custGeom>
              <a:avLst/>
              <a:gdLst/>
              <a:ahLst/>
              <a:cxnLst/>
              <a:rect l="l" t="t" r="r" b="b"/>
              <a:pathLst>
                <a:path w="8766810" h="457200">
                  <a:moveTo>
                    <a:pt x="8766785" y="0"/>
                  </a:moveTo>
                  <a:lnTo>
                    <a:pt x="5844514" y="0"/>
                  </a:lnTo>
                  <a:lnTo>
                    <a:pt x="1204861" y="0"/>
                  </a:lnTo>
                  <a:lnTo>
                    <a:pt x="0" y="0"/>
                  </a:lnTo>
                  <a:lnTo>
                    <a:pt x="0" y="457200"/>
                  </a:lnTo>
                  <a:lnTo>
                    <a:pt x="1204823" y="457200"/>
                  </a:lnTo>
                  <a:lnTo>
                    <a:pt x="5844514" y="457200"/>
                  </a:lnTo>
                  <a:lnTo>
                    <a:pt x="8766785" y="457200"/>
                  </a:lnTo>
                  <a:lnTo>
                    <a:pt x="8766785" y="0"/>
                  </a:lnTo>
                  <a:close/>
                </a:path>
              </a:pathLst>
            </a:custGeom>
            <a:solidFill>
              <a:srgbClr val="CADDD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139852" y="2106295"/>
              <a:ext cx="1205230" cy="2717800"/>
            </a:xfrm>
            <a:custGeom>
              <a:avLst/>
              <a:gdLst/>
              <a:ahLst/>
              <a:cxnLst/>
              <a:rect l="l" t="t" r="r" b="b"/>
              <a:pathLst>
                <a:path w="1205230" h="2717800">
                  <a:moveTo>
                    <a:pt x="1204861" y="0"/>
                  </a:moveTo>
                  <a:lnTo>
                    <a:pt x="0" y="0"/>
                  </a:lnTo>
                  <a:lnTo>
                    <a:pt x="0" y="2717800"/>
                  </a:lnTo>
                  <a:lnTo>
                    <a:pt x="1204861" y="2717800"/>
                  </a:lnTo>
                  <a:lnTo>
                    <a:pt x="1204861" y="0"/>
                  </a:lnTo>
                  <a:close/>
                </a:path>
              </a:pathLst>
            </a:custGeom>
            <a:solidFill>
              <a:srgbClr val="E7EEE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" name="object 9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29184" y="1641348"/>
              <a:ext cx="839724" cy="347471"/>
            </a:xfrm>
            <a:prstGeom prst="rect">
              <a:avLst/>
            </a:prstGeom>
          </p:spPr>
        </p:pic>
        <p:pic>
          <p:nvPicPr>
            <p:cNvPr id="10" name="object 10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795015" y="1641348"/>
              <a:ext cx="1755648" cy="347471"/>
            </a:xfrm>
            <a:prstGeom prst="rect">
              <a:avLst/>
            </a:prstGeom>
          </p:spPr>
        </p:pic>
        <p:pic>
          <p:nvPicPr>
            <p:cNvPr id="11" name="object 11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603491" y="1641348"/>
              <a:ext cx="1697736" cy="347471"/>
            </a:xfrm>
            <a:prstGeom prst="rect">
              <a:avLst/>
            </a:prstGeom>
          </p:spPr>
        </p:pic>
        <p:pic>
          <p:nvPicPr>
            <p:cNvPr id="12" name="object 12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6844284" y="1824228"/>
              <a:ext cx="1217676" cy="347472"/>
            </a:xfrm>
            <a:prstGeom prst="rect">
              <a:avLst/>
            </a:prstGeom>
          </p:spPr>
        </p:pic>
        <p:pic>
          <p:nvPicPr>
            <p:cNvPr id="13" name="object 13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56972" y="2112264"/>
              <a:ext cx="1127760" cy="263651"/>
            </a:xfrm>
            <a:prstGeom prst="rect">
              <a:avLst/>
            </a:prstGeom>
          </p:spPr>
        </p:pic>
      </p:grpSp>
      <p:graphicFrame>
        <p:nvGraphicFramePr>
          <p:cNvPr id="14" name="object 14"/>
          <p:cNvGraphicFramePr>
            <a:graphicFrameLocks noGrp="1"/>
          </p:cNvGraphicFramePr>
          <p:nvPr/>
        </p:nvGraphicFramePr>
        <p:xfrm>
          <a:off x="133502" y="1271905"/>
          <a:ext cx="8768079" cy="354583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98880"/>
                <a:gridCol w="4652645"/>
                <a:gridCol w="2916554"/>
              </a:tblGrid>
              <a:tr h="370840">
                <a:tc gridSpan="3"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Меры по </a:t>
                      </a:r>
                      <a:r>
                        <a:rPr sz="18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созданию</a:t>
                      </a:r>
                      <a:r>
                        <a:rPr sz="1800" b="1" spc="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spc="-2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комфортной</a:t>
                      </a:r>
                      <a:r>
                        <a:rPr sz="1800" b="1" spc="6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и</a:t>
                      </a:r>
                      <a:r>
                        <a:rPr sz="1800" b="1" spc="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безопасной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образовательной</a:t>
                      </a:r>
                      <a:r>
                        <a:rPr sz="1800" b="1" spc="5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среды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0958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457199">
                <a:tc>
                  <a:txBody>
                    <a:bodyPr/>
                    <a:lstStyle/>
                    <a:p>
                      <a:pPr marL="28702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200" b="1" spc="-10" dirty="0">
                          <a:latin typeface="Arial"/>
                          <a:cs typeface="Arial"/>
                        </a:rPr>
                        <a:t>Субъект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200" b="1" spc="-5" dirty="0">
                          <a:latin typeface="Arial"/>
                          <a:cs typeface="Arial"/>
                        </a:rPr>
                        <a:t>Содержание</a:t>
                      </a:r>
                      <a:r>
                        <a:rPr sz="1200" b="1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10" dirty="0">
                          <a:latin typeface="Arial"/>
                          <a:cs typeface="Arial"/>
                        </a:rPr>
                        <a:t>работы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58215" marR="708660" indent="-24130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200" b="1" spc="-5" dirty="0">
                          <a:latin typeface="Arial"/>
                          <a:cs typeface="Arial"/>
                        </a:rPr>
                        <a:t>В</a:t>
                      </a:r>
                      <a:r>
                        <a:rPr sz="1200" b="1" spc="-20" dirty="0">
                          <a:latin typeface="Arial"/>
                          <a:cs typeface="Arial"/>
                        </a:rPr>
                        <a:t>о</a:t>
                      </a:r>
                      <a:r>
                        <a:rPr sz="1200" b="1" spc="-25" dirty="0">
                          <a:latin typeface="Arial"/>
                          <a:cs typeface="Arial"/>
                        </a:rPr>
                        <a:t>зм</a:t>
                      </a:r>
                      <a:r>
                        <a:rPr sz="1200" b="1" spc="-15" dirty="0">
                          <a:latin typeface="Arial"/>
                          <a:cs typeface="Arial"/>
                        </a:rPr>
                        <a:t>о</a:t>
                      </a:r>
                      <a:r>
                        <a:rPr sz="1200" b="1" spc="10" dirty="0">
                          <a:latin typeface="Arial"/>
                          <a:cs typeface="Arial"/>
                        </a:rPr>
                        <a:t>ж</a:t>
                      </a:r>
                      <a:r>
                        <a:rPr sz="1200" b="1" spc="-5" dirty="0">
                          <a:latin typeface="Arial"/>
                          <a:cs typeface="Arial"/>
                        </a:rPr>
                        <a:t>ны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е</a:t>
                      </a:r>
                      <a:r>
                        <a:rPr sz="1200" b="1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30" dirty="0">
                          <a:latin typeface="Arial"/>
                          <a:cs typeface="Arial"/>
                        </a:rPr>
                        <a:t>ф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о</a:t>
                      </a:r>
                      <a:r>
                        <a:rPr sz="1200" b="1" spc="-15" dirty="0">
                          <a:latin typeface="Arial"/>
                          <a:cs typeface="Arial"/>
                        </a:rPr>
                        <a:t>рм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ы  </a:t>
                      </a:r>
                      <a:r>
                        <a:rPr sz="1200" b="1" spc="-10" dirty="0">
                          <a:latin typeface="Arial"/>
                          <a:cs typeface="Arial"/>
                        </a:rPr>
                        <a:t>мероприятий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</a:tr>
              <a:tr h="228600">
                <a:tc rowSpan="7"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900" b="1" i="1" spc="-5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ОБУЧАЮЩИЕСЯ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900" spc="-15" dirty="0">
                          <a:latin typeface="Microsoft Sans Serif"/>
                          <a:cs typeface="Microsoft Sans Serif"/>
                        </a:rPr>
                        <a:t>Формирование</a:t>
                      </a:r>
                      <a:r>
                        <a:rPr sz="900" spc="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spc="-10" dirty="0">
                          <a:latin typeface="Microsoft Sans Serif"/>
                          <a:cs typeface="Microsoft Sans Serif"/>
                        </a:rPr>
                        <a:t>социально-коммуникативных</a:t>
                      </a:r>
                      <a:r>
                        <a:rPr sz="900" spc="2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spc="-10" dirty="0">
                          <a:latin typeface="Microsoft Sans Serif"/>
                          <a:cs typeface="Microsoft Sans Serif"/>
                        </a:rPr>
                        <a:t>норм,</a:t>
                      </a:r>
                      <a:r>
                        <a:rPr sz="900" spc="2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spc="-10" dirty="0">
                          <a:latin typeface="Microsoft Sans Serif"/>
                          <a:cs typeface="Microsoft Sans Serif"/>
                        </a:rPr>
                        <a:t>навыков</a:t>
                      </a:r>
                      <a:r>
                        <a:rPr sz="900" spc="3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spc="-5" dirty="0">
                          <a:latin typeface="Microsoft Sans Serif"/>
                          <a:cs typeface="Microsoft Sans Serif"/>
                        </a:rPr>
                        <a:t>работы</a:t>
                      </a:r>
                      <a:r>
                        <a:rPr sz="900" spc="2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dirty="0">
                          <a:latin typeface="Microsoft Sans Serif"/>
                          <a:cs typeface="Microsoft Sans Serif"/>
                        </a:rPr>
                        <a:t>в</a:t>
                      </a:r>
                      <a:r>
                        <a:rPr sz="900" spc="1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spc="-10" dirty="0">
                          <a:latin typeface="Microsoft Sans Serif"/>
                          <a:cs typeface="Microsoft Sans Serif"/>
                        </a:rPr>
                        <a:t>коллективе</a:t>
                      </a:r>
                      <a:endParaRPr sz="9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EEC"/>
                    </a:solidFill>
                  </a:tcPr>
                </a:tc>
                <a:tc rowSpan="7">
                  <a:txBody>
                    <a:bodyPr/>
                    <a:lstStyle/>
                    <a:p>
                      <a:pPr marL="92075" marR="82550" algn="just">
                        <a:lnSpc>
                          <a:spcPct val="100000"/>
                        </a:lnSpc>
                        <a:spcBef>
                          <a:spcPts val="335"/>
                        </a:spcBef>
                        <a:tabLst>
                          <a:tab pos="1947545" algn="l"/>
                        </a:tabLst>
                      </a:pPr>
                      <a:r>
                        <a:rPr sz="1000" spc="-5" dirty="0">
                          <a:latin typeface="Microsoft Sans Serif"/>
                          <a:cs typeface="Microsoft Sans Serif"/>
                        </a:rPr>
                        <a:t>Индивидуальные</a:t>
                      </a:r>
                      <a:r>
                        <a:rPr sz="100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000" spc="-5" dirty="0">
                          <a:latin typeface="Microsoft Sans Serif"/>
                          <a:cs typeface="Microsoft Sans Serif"/>
                        </a:rPr>
                        <a:t>и</a:t>
                      </a:r>
                      <a:r>
                        <a:rPr sz="100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000" spc="-10" dirty="0">
                          <a:latin typeface="Microsoft Sans Serif"/>
                          <a:cs typeface="Microsoft Sans Serif"/>
                        </a:rPr>
                        <a:t>групповые</a:t>
                      </a:r>
                      <a:r>
                        <a:rPr sz="1000" spc="-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000" spc="-10" dirty="0">
                          <a:latin typeface="Microsoft Sans Serif"/>
                          <a:cs typeface="Microsoft Sans Serif"/>
                        </a:rPr>
                        <a:t>занятия, </a:t>
                      </a:r>
                      <a:r>
                        <a:rPr sz="1000" spc="-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000" spc="-10" dirty="0">
                          <a:latin typeface="Microsoft Sans Serif"/>
                          <a:cs typeface="Microsoft Sans Serif"/>
                        </a:rPr>
                        <a:t>тренинги</a:t>
                      </a:r>
                      <a:r>
                        <a:rPr sz="1000" spc="-5" dirty="0">
                          <a:latin typeface="Microsoft Sans Serif"/>
                          <a:cs typeface="Microsoft Sans Serif"/>
                        </a:rPr>
                        <a:t> в</a:t>
                      </a:r>
                      <a:r>
                        <a:rPr sz="100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000" spc="-10" dirty="0">
                          <a:latin typeface="Microsoft Sans Serif"/>
                          <a:cs typeface="Microsoft Sans Serif"/>
                        </a:rPr>
                        <a:t>минигруппах</a:t>
                      </a:r>
                      <a:r>
                        <a:rPr sz="1000" spc="-5" dirty="0">
                          <a:latin typeface="Microsoft Sans Serif"/>
                          <a:cs typeface="Microsoft Sans Serif"/>
                        </a:rPr>
                        <a:t> (в</a:t>
                      </a:r>
                      <a:r>
                        <a:rPr sz="100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000" spc="-5" dirty="0">
                          <a:latin typeface="Microsoft Sans Serif"/>
                          <a:cs typeface="Microsoft Sans Serif"/>
                        </a:rPr>
                        <a:t>т.ч.</a:t>
                      </a:r>
                      <a:r>
                        <a:rPr sz="100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000" spc="-10" dirty="0">
                          <a:latin typeface="Microsoft Sans Serif"/>
                          <a:cs typeface="Microsoft Sans Serif"/>
                        </a:rPr>
                        <a:t>тренинг </a:t>
                      </a:r>
                      <a:r>
                        <a:rPr sz="1000" spc="-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000" dirty="0">
                          <a:latin typeface="Microsoft Sans Serif"/>
                          <a:cs typeface="Microsoft Sans Serif"/>
                        </a:rPr>
                        <a:t>п</a:t>
                      </a:r>
                      <a:r>
                        <a:rPr sz="1000" spc="5" dirty="0">
                          <a:latin typeface="Microsoft Sans Serif"/>
                          <a:cs typeface="Microsoft Sans Serif"/>
                        </a:rPr>
                        <a:t>с</a:t>
                      </a:r>
                      <a:r>
                        <a:rPr sz="1000" spc="-5" dirty="0">
                          <a:latin typeface="Microsoft Sans Serif"/>
                          <a:cs typeface="Microsoft Sans Serif"/>
                        </a:rPr>
                        <a:t>и</a:t>
                      </a:r>
                      <a:r>
                        <a:rPr sz="1000" spc="5" dirty="0">
                          <a:latin typeface="Microsoft Sans Serif"/>
                          <a:cs typeface="Microsoft Sans Serif"/>
                        </a:rPr>
                        <a:t>х</a:t>
                      </a:r>
                      <a:r>
                        <a:rPr sz="1000" spc="-5" dirty="0">
                          <a:latin typeface="Microsoft Sans Serif"/>
                          <a:cs typeface="Microsoft Sans Serif"/>
                        </a:rPr>
                        <a:t>о</a:t>
                      </a:r>
                      <a:r>
                        <a:rPr sz="1000" spc="-10" dirty="0">
                          <a:latin typeface="Microsoft Sans Serif"/>
                          <a:cs typeface="Microsoft Sans Serif"/>
                        </a:rPr>
                        <a:t>л</a:t>
                      </a:r>
                      <a:r>
                        <a:rPr sz="1000" spc="-5" dirty="0">
                          <a:latin typeface="Microsoft Sans Serif"/>
                          <a:cs typeface="Microsoft Sans Serif"/>
                        </a:rPr>
                        <a:t>о</a:t>
                      </a:r>
                      <a:r>
                        <a:rPr sz="1000" spc="5" dirty="0">
                          <a:latin typeface="Microsoft Sans Serif"/>
                          <a:cs typeface="Microsoft Sans Serif"/>
                        </a:rPr>
                        <a:t>г</a:t>
                      </a:r>
                      <a:r>
                        <a:rPr sz="1000" spc="-5" dirty="0">
                          <a:latin typeface="Microsoft Sans Serif"/>
                          <a:cs typeface="Microsoft Sans Serif"/>
                        </a:rPr>
                        <a:t>и</a:t>
                      </a:r>
                      <a:r>
                        <a:rPr sz="1000" dirty="0">
                          <a:latin typeface="Microsoft Sans Serif"/>
                          <a:cs typeface="Microsoft Sans Serif"/>
                        </a:rPr>
                        <a:t>ч</a:t>
                      </a:r>
                      <a:r>
                        <a:rPr sz="1000" spc="-5" dirty="0">
                          <a:latin typeface="Microsoft Sans Serif"/>
                          <a:cs typeface="Microsoft Sans Serif"/>
                        </a:rPr>
                        <a:t>е</a:t>
                      </a:r>
                      <a:r>
                        <a:rPr sz="1000" spc="5" dirty="0">
                          <a:latin typeface="Microsoft Sans Serif"/>
                          <a:cs typeface="Microsoft Sans Serif"/>
                        </a:rPr>
                        <a:t>с</a:t>
                      </a:r>
                      <a:r>
                        <a:rPr sz="1000" spc="-5" dirty="0">
                          <a:latin typeface="Microsoft Sans Serif"/>
                          <a:cs typeface="Microsoft Sans Serif"/>
                        </a:rPr>
                        <a:t>к</a:t>
                      </a:r>
                      <a:r>
                        <a:rPr sz="1000" spc="5" dirty="0">
                          <a:latin typeface="Microsoft Sans Serif"/>
                          <a:cs typeface="Microsoft Sans Serif"/>
                        </a:rPr>
                        <a:t>о</a:t>
                      </a:r>
                      <a:r>
                        <a:rPr sz="1000" dirty="0">
                          <a:latin typeface="Microsoft Sans Serif"/>
                          <a:cs typeface="Microsoft Sans Serif"/>
                        </a:rPr>
                        <a:t>й	б</a:t>
                      </a:r>
                      <a:r>
                        <a:rPr sz="1000" spc="-5" dirty="0">
                          <a:latin typeface="Microsoft Sans Serif"/>
                          <a:cs typeface="Microsoft Sans Serif"/>
                        </a:rPr>
                        <a:t>езо</a:t>
                      </a:r>
                      <a:r>
                        <a:rPr sz="1000" dirty="0">
                          <a:latin typeface="Microsoft Sans Serif"/>
                          <a:cs typeface="Microsoft Sans Serif"/>
                        </a:rPr>
                        <a:t>пас</a:t>
                      </a:r>
                      <a:r>
                        <a:rPr sz="1000" spc="-5" dirty="0">
                          <a:latin typeface="Microsoft Sans Serif"/>
                          <a:cs typeface="Microsoft Sans Serif"/>
                        </a:rPr>
                        <a:t>н</a:t>
                      </a:r>
                      <a:r>
                        <a:rPr sz="1000" spc="-15" dirty="0">
                          <a:latin typeface="Microsoft Sans Serif"/>
                          <a:cs typeface="Microsoft Sans Serif"/>
                        </a:rPr>
                        <a:t>о</a:t>
                      </a:r>
                      <a:r>
                        <a:rPr sz="1000" spc="-10" dirty="0">
                          <a:latin typeface="Microsoft Sans Serif"/>
                          <a:cs typeface="Microsoft Sans Serif"/>
                        </a:rPr>
                        <a:t>с</a:t>
                      </a:r>
                      <a:r>
                        <a:rPr sz="1000" dirty="0">
                          <a:latin typeface="Microsoft Sans Serif"/>
                          <a:cs typeface="Microsoft Sans Serif"/>
                        </a:rPr>
                        <a:t>т</a:t>
                      </a:r>
                      <a:r>
                        <a:rPr sz="1000" spc="5" dirty="0">
                          <a:latin typeface="Microsoft Sans Serif"/>
                          <a:cs typeface="Microsoft Sans Serif"/>
                        </a:rPr>
                        <a:t>и</a:t>
                      </a:r>
                      <a:r>
                        <a:rPr sz="1000" dirty="0">
                          <a:latin typeface="Microsoft Sans Serif"/>
                          <a:cs typeface="Microsoft Sans Serif"/>
                        </a:rPr>
                        <a:t>),  </a:t>
                      </a:r>
                      <a:r>
                        <a:rPr sz="1000" spc="-10" dirty="0">
                          <a:latin typeface="Microsoft Sans Serif"/>
                          <a:cs typeface="Microsoft Sans Serif"/>
                        </a:rPr>
                        <a:t>дискуссионный</a:t>
                      </a:r>
                      <a:r>
                        <a:rPr sz="1000" spc="-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000" spc="-15" dirty="0">
                          <a:latin typeface="Microsoft Sans Serif"/>
                          <a:cs typeface="Microsoft Sans Serif"/>
                        </a:rPr>
                        <a:t>клуб</a:t>
                      </a:r>
                      <a:r>
                        <a:rPr sz="1000" spc="24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000" spc="-15" dirty="0">
                          <a:latin typeface="Microsoft Sans Serif"/>
                          <a:cs typeface="Microsoft Sans Serif"/>
                        </a:rPr>
                        <a:t>старшеклассников, </a:t>
                      </a:r>
                      <a:r>
                        <a:rPr sz="1000" spc="-1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000" spc="-15" dirty="0">
                          <a:latin typeface="Microsoft Sans Serif"/>
                          <a:cs typeface="Microsoft Sans Serif"/>
                        </a:rPr>
                        <a:t>классные</a:t>
                      </a:r>
                      <a:r>
                        <a:rPr sz="1000" spc="-1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000" spc="-5" dirty="0">
                          <a:latin typeface="Microsoft Sans Serif"/>
                          <a:cs typeface="Microsoft Sans Serif"/>
                        </a:rPr>
                        <a:t>часы,</a:t>
                      </a:r>
                      <a:r>
                        <a:rPr sz="100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000" spc="-10" dirty="0">
                          <a:latin typeface="Microsoft Sans Serif"/>
                          <a:cs typeface="Microsoft Sans Serif"/>
                        </a:rPr>
                        <a:t>внеклассные</a:t>
                      </a:r>
                      <a:r>
                        <a:rPr sz="1000" spc="-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000" spc="-15" dirty="0">
                          <a:latin typeface="Microsoft Sans Serif"/>
                          <a:cs typeface="Microsoft Sans Serif"/>
                        </a:rPr>
                        <a:t>мероприятия </a:t>
                      </a:r>
                      <a:r>
                        <a:rPr sz="1000" spc="-10" dirty="0">
                          <a:latin typeface="Microsoft Sans Serif"/>
                          <a:cs typeface="Microsoft Sans Serif"/>
                        </a:rPr>
                        <a:t> (игры,</a:t>
                      </a:r>
                      <a:r>
                        <a:rPr sz="1000" spc="2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000" spc="-10" dirty="0">
                          <a:latin typeface="Microsoft Sans Serif"/>
                          <a:cs typeface="Microsoft Sans Serif"/>
                        </a:rPr>
                        <a:t>походы,</a:t>
                      </a:r>
                      <a:r>
                        <a:rPr sz="1000" spc="2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000" spc="-20" dirty="0">
                          <a:latin typeface="Microsoft Sans Serif"/>
                          <a:cs typeface="Microsoft Sans Serif"/>
                        </a:rPr>
                        <a:t>праздники,</a:t>
                      </a:r>
                      <a:r>
                        <a:rPr sz="1000" spc="3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000" spc="-10" dirty="0">
                          <a:latin typeface="Microsoft Sans Serif"/>
                          <a:cs typeface="Microsoft Sans Serif"/>
                        </a:rPr>
                        <a:t>фестивали,</a:t>
                      </a:r>
                      <a:r>
                        <a:rPr sz="1000" spc="6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000" spc="-15" dirty="0">
                          <a:latin typeface="Microsoft Sans Serif"/>
                          <a:cs typeface="Microsoft Sans Serif"/>
                        </a:rPr>
                        <a:t>дни</a:t>
                      </a:r>
                      <a:endParaRPr sz="1000">
                        <a:latin typeface="Microsoft Sans Serif"/>
                        <a:cs typeface="Microsoft Sans Serif"/>
                      </a:endParaRPr>
                    </a:p>
                    <a:p>
                      <a:pPr marL="92075" marR="81915" algn="just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000" spc="-15" dirty="0">
                          <a:latin typeface="Microsoft Sans Serif"/>
                          <a:cs typeface="Microsoft Sans Serif"/>
                        </a:rPr>
                        <a:t>именинника), </a:t>
                      </a:r>
                      <a:r>
                        <a:rPr sz="1000" spc="-5" dirty="0">
                          <a:latin typeface="Microsoft Sans Serif"/>
                          <a:cs typeface="Microsoft Sans Serif"/>
                        </a:rPr>
                        <a:t>индивидуальные </a:t>
                      </a:r>
                      <a:r>
                        <a:rPr sz="1000" spc="-10" dirty="0">
                          <a:latin typeface="Microsoft Sans Serif"/>
                          <a:cs typeface="Microsoft Sans Serif"/>
                        </a:rPr>
                        <a:t>консультации, </a:t>
                      </a:r>
                      <a:r>
                        <a:rPr sz="1000" spc="-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000" spc="-15" dirty="0">
                          <a:latin typeface="Microsoft Sans Serif"/>
                          <a:cs typeface="Microsoft Sans Serif"/>
                        </a:rPr>
                        <a:t>круглые</a:t>
                      </a:r>
                      <a:r>
                        <a:rPr sz="1000" spc="-1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000" spc="-5" dirty="0">
                          <a:latin typeface="Microsoft Sans Serif"/>
                          <a:cs typeface="Microsoft Sans Serif"/>
                        </a:rPr>
                        <a:t>столы</a:t>
                      </a:r>
                      <a:r>
                        <a:rPr sz="100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000" spc="-5" dirty="0">
                          <a:latin typeface="Microsoft Sans Serif"/>
                          <a:cs typeface="Microsoft Sans Serif"/>
                        </a:rPr>
                        <a:t>в</a:t>
                      </a:r>
                      <a:r>
                        <a:rPr sz="100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000" spc="-25" dirty="0">
                          <a:latin typeface="Microsoft Sans Serif"/>
                          <a:cs typeface="Microsoft Sans Serif"/>
                        </a:rPr>
                        <a:t>рамках</a:t>
                      </a:r>
                      <a:r>
                        <a:rPr sz="1000" spc="-2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000" spc="-15" dirty="0">
                          <a:latin typeface="Microsoft Sans Serif"/>
                          <a:cs typeface="Microsoft Sans Serif"/>
                        </a:rPr>
                        <a:t>проектной </a:t>
                      </a:r>
                      <a:r>
                        <a:rPr sz="1000" spc="-1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000" spc="-5" dirty="0">
                          <a:latin typeface="Microsoft Sans Serif"/>
                          <a:cs typeface="Microsoft Sans Serif"/>
                        </a:rPr>
                        <a:t>деятельности,</a:t>
                      </a:r>
                      <a:r>
                        <a:rPr sz="1000" spc="4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000" spc="-30" dirty="0">
                          <a:latin typeface="Microsoft Sans Serif"/>
                          <a:cs typeface="Microsoft Sans Serif"/>
                        </a:rPr>
                        <a:t>Конкурсы</a:t>
                      </a:r>
                      <a:endParaRPr sz="10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425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EEC"/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431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 marR="8255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900" spc="-5" dirty="0">
                          <a:latin typeface="Microsoft Sans Serif"/>
                          <a:cs typeface="Microsoft Sans Serif"/>
                        </a:rPr>
                        <a:t>Обучение</a:t>
                      </a:r>
                      <a:r>
                        <a:rPr sz="900" spc="22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spc="-10" dirty="0">
                          <a:latin typeface="Microsoft Sans Serif"/>
                          <a:cs typeface="Microsoft Sans Serif"/>
                        </a:rPr>
                        <a:t>умениям</a:t>
                      </a:r>
                      <a:r>
                        <a:rPr sz="900" spc="1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spc="-5" dirty="0">
                          <a:latin typeface="Microsoft Sans Serif"/>
                          <a:cs typeface="Microsoft Sans Serif"/>
                        </a:rPr>
                        <a:t>и</a:t>
                      </a:r>
                      <a:r>
                        <a:rPr sz="900" spc="22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spc="-15" dirty="0">
                          <a:latin typeface="Microsoft Sans Serif"/>
                          <a:cs typeface="Microsoft Sans Serif"/>
                        </a:rPr>
                        <a:t>навыкам</a:t>
                      </a:r>
                      <a:r>
                        <a:rPr sz="900" spc="1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spc="-15" dirty="0">
                          <a:latin typeface="Microsoft Sans Serif"/>
                          <a:cs typeface="Microsoft Sans Serif"/>
                        </a:rPr>
                        <a:t>конструктивного</a:t>
                      </a:r>
                      <a:r>
                        <a:rPr sz="900" spc="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spc="-5" dirty="0">
                          <a:latin typeface="Microsoft Sans Serif"/>
                          <a:cs typeface="Microsoft Sans Serif"/>
                        </a:rPr>
                        <a:t>общения,</a:t>
                      </a:r>
                      <a:r>
                        <a:rPr sz="900" spc="21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spc="-10" dirty="0">
                          <a:latin typeface="Microsoft Sans Serif"/>
                          <a:cs typeface="Microsoft Sans Serif"/>
                        </a:rPr>
                        <a:t>способам</a:t>
                      </a:r>
                      <a:r>
                        <a:rPr sz="900" spc="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spc="-10" dirty="0">
                          <a:latin typeface="Microsoft Sans Serif"/>
                          <a:cs typeface="Microsoft Sans Serif"/>
                        </a:rPr>
                        <a:t>разрешения </a:t>
                      </a:r>
                      <a:r>
                        <a:rPr sz="900" spc="-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spc="-15" dirty="0">
                          <a:latin typeface="Microsoft Sans Serif"/>
                          <a:cs typeface="Microsoft Sans Serif"/>
                        </a:rPr>
                        <a:t>конфликтных</a:t>
                      </a:r>
                      <a:r>
                        <a:rPr sz="900" spc="2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spc="-5" dirty="0">
                          <a:latin typeface="Microsoft Sans Serif"/>
                          <a:cs typeface="Microsoft Sans Serif"/>
                        </a:rPr>
                        <a:t>ситуаций</a:t>
                      </a:r>
                      <a:r>
                        <a:rPr sz="900" spc="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spc="-5" dirty="0">
                          <a:latin typeface="Microsoft Sans Serif"/>
                          <a:cs typeface="Microsoft Sans Serif"/>
                        </a:rPr>
                        <a:t>и</a:t>
                      </a:r>
                      <a:r>
                        <a:rPr sz="90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spc="-10" dirty="0">
                          <a:latin typeface="Microsoft Sans Serif"/>
                          <a:cs typeface="Microsoft Sans Serif"/>
                        </a:rPr>
                        <a:t>нахождения</a:t>
                      </a:r>
                      <a:r>
                        <a:rPr sz="900" spc="3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spc="-10" dirty="0">
                          <a:latin typeface="Microsoft Sans Serif"/>
                          <a:cs typeface="Microsoft Sans Serif"/>
                        </a:rPr>
                        <a:t>компромиссов</a:t>
                      </a:r>
                      <a:endParaRPr sz="9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DDDA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425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EEC"/>
                    </a:solidFill>
                  </a:tcPr>
                </a:tc>
              </a:tr>
              <a:tr h="370839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431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 marR="45593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900" spc="-10" dirty="0">
                          <a:latin typeface="Microsoft Sans Serif"/>
                          <a:cs typeface="Microsoft Sans Serif"/>
                        </a:rPr>
                        <a:t>Актуализация</a:t>
                      </a:r>
                      <a:r>
                        <a:rPr sz="900" spc="1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spc="-5" dirty="0">
                          <a:latin typeface="Microsoft Sans Serif"/>
                          <a:cs typeface="Microsoft Sans Serif"/>
                        </a:rPr>
                        <a:t>ценности</a:t>
                      </a:r>
                      <a:r>
                        <a:rPr sz="900" spc="2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spc="-10" dirty="0">
                          <a:latin typeface="Microsoft Sans Serif"/>
                          <a:cs typeface="Microsoft Sans Serif"/>
                        </a:rPr>
                        <a:t>здоровых</a:t>
                      </a:r>
                      <a:r>
                        <a:rPr sz="900" spc="-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spc="-10" dirty="0">
                          <a:latin typeface="Microsoft Sans Serif"/>
                          <a:cs typeface="Microsoft Sans Serif"/>
                        </a:rPr>
                        <a:t>межличностных</a:t>
                      </a:r>
                      <a:r>
                        <a:rPr sz="900" spc="4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spc="-5" dirty="0">
                          <a:latin typeface="Microsoft Sans Serif"/>
                          <a:cs typeface="Microsoft Sans Serif"/>
                        </a:rPr>
                        <a:t>отношений</a:t>
                      </a:r>
                      <a:r>
                        <a:rPr sz="900" spc="3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spc="-15" dirty="0">
                          <a:latin typeface="Microsoft Sans Serif"/>
                          <a:cs typeface="Microsoft Sans Serif"/>
                        </a:rPr>
                        <a:t>без</a:t>
                      </a:r>
                      <a:r>
                        <a:rPr sz="900" dirty="0">
                          <a:latin typeface="Microsoft Sans Serif"/>
                          <a:cs typeface="Microsoft Sans Serif"/>
                        </a:rPr>
                        <a:t> насилия</a:t>
                      </a:r>
                      <a:r>
                        <a:rPr sz="900" spc="1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spc="-5" dirty="0">
                          <a:latin typeface="Microsoft Sans Serif"/>
                          <a:cs typeface="Microsoft Sans Serif"/>
                        </a:rPr>
                        <a:t>и </a:t>
                      </a:r>
                      <a:r>
                        <a:rPr sz="900" spc="-22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spc="-10" dirty="0">
                          <a:latin typeface="Microsoft Sans Serif"/>
                          <a:cs typeface="Microsoft Sans Serif"/>
                        </a:rPr>
                        <a:t>дискриминации</a:t>
                      </a:r>
                      <a:endParaRPr sz="9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EE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425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EEC"/>
                    </a:solidFill>
                  </a:tcPr>
                </a:tc>
              </a:tr>
              <a:tr h="502919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431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 marR="81915" algn="just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sz="900" spc="-15" dirty="0">
                          <a:latin typeface="Microsoft Sans Serif"/>
                          <a:cs typeface="Microsoft Sans Serif"/>
                        </a:rPr>
                        <a:t>Формирование</a:t>
                      </a:r>
                      <a:r>
                        <a:rPr sz="900" spc="-1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spc="-5" dirty="0">
                          <a:latin typeface="Microsoft Sans Serif"/>
                          <a:cs typeface="Microsoft Sans Serif"/>
                        </a:rPr>
                        <a:t>и</a:t>
                      </a:r>
                      <a:r>
                        <a:rPr sz="900" spc="229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spc="-15" dirty="0">
                          <a:latin typeface="Microsoft Sans Serif"/>
                          <a:cs typeface="Microsoft Sans Serif"/>
                        </a:rPr>
                        <a:t>закрепление</a:t>
                      </a:r>
                      <a:r>
                        <a:rPr sz="900" spc="21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spc="-10" dirty="0">
                          <a:latin typeface="Microsoft Sans Serif"/>
                          <a:cs typeface="Microsoft Sans Serif"/>
                        </a:rPr>
                        <a:t>принципов</a:t>
                      </a:r>
                      <a:r>
                        <a:rPr sz="900" spc="22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spc="-10" dirty="0">
                          <a:latin typeface="Microsoft Sans Serif"/>
                          <a:cs typeface="Microsoft Sans Serif"/>
                        </a:rPr>
                        <a:t>уважительного</a:t>
                      </a:r>
                      <a:r>
                        <a:rPr sz="900" spc="22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spc="-10" dirty="0">
                          <a:latin typeface="Microsoft Sans Serif"/>
                          <a:cs typeface="Microsoft Sans Serif"/>
                        </a:rPr>
                        <a:t>межличностного </a:t>
                      </a:r>
                      <a:r>
                        <a:rPr sz="900" spc="-5" dirty="0">
                          <a:latin typeface="Microsoft Sans Serif"/>
                          <a:cs typeface="Microsoft Sans Serif"/>
                        </a:rPr>
                        <a:t> общения,</a:t>
                      </a:r>
                      <a:r>
                        <a:rPr sz="90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spc="-5" dirty="0">
                          <a:latin typeface="Microsoft Sans Serif"/>
                          <a:cs typeface="Microsoft Sans Serif"/>
                        </a:rPr>
                        <a:t>толерантности,</a:t>
                      </a:r>
                      <a:r>
                        <a:rPr sz="90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spc="-5" dirty="0">
                          <a:latin typeface="Microsoft Sans Serif"/>
                          <a:cs typeface="Microsoft Sans Serif"/>
                        </a:rPr>
                        <a:t>ценностей</a:t>
                      </a:r>
                      <a:r>
                        <a:rPr sz="90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spc="-5" dirty="0">
                          <a:latin typeface="Microsoft Sans Serif"/>
                          <a:cs typeface="Microsoft Sans Serif"/>
                        </a:rPr>
                        <a:t>свободы</a:t>
                      </a:r>
                      <a:r>
                        <a:rPr sz="90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spc="-5" dirty="0">
                          <a:latin typeface="Microsoft Sans Serif"/>
                          <a:cs typeface="Microsoft Sans Serif"/>
                        </a:rPr>
                        <a:t>и</a:t>
                      </a:r>
                      <a:r>
                        <a:rPr sz="90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spc="-10" dirty="0">
                          <a:latin typeface="Microsoft Sans Serif"/>
                          <a:cs typeface="Microsoft Sans Serif"/>
                        </a:rPr>
                        <a:t>неприкосновенности</a:t>
                      </a:r>
                      <a:r>
                        <a:rPr sz="900" spc="-5" dirty="0">
                          <a:latin typeface="Microsoft Sans Serif"/>
                          <a:cs typeface="Microsoft Sans Serif"/>
                        </a:rPr>
                        <a:t> личности, </a:t>
                      </a:r>
                      <a:r>
                        <a:rPr sz="90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spc="-5" dirty="0">
                          <a:latin typeface="Microsoft Sans Serif"/>
                          <a:cs typeface="Microsoft Sans Serif"/>
                        </a:rPr>
                        <a:t>принятия</a:t>
                      </a:r>
                      <a:r>
                        <a:rPr sz="90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spc="-10" dirty="0">
                          <a:latin typeface="Microsoft Sans Serif"/>
                          <a:cs typeface="Microsoft Sans Serif"/>
                        </a:rPr>
                        <a:t>уникальности</a:t>
                      </a:r>
                      <a:r>
                        <a:rPr sz="900" spc="3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spc="-10" dirty="0">
                          <a:latin typeface="Microsoft Sans Serif"/>
                          <a:cs typeface="Microsoft Sans Serif"/>
                        </a:rPr>
                        <a:t>другого</a:t>
                      </a:r>
                      <a:endParaRPr sz="9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438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DDDA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425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EEC"/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431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 marR="83820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sz="900" spc="-15" dirty="0">
                          <a:latin typeface="Microsoft Sans Serif"/>
                          <a:cs typeface="Microsoft Sans Serif"/>
                        </a:rPr>
                        <a:t>Оказание</a:t>
                      </a:r>
                      <a:r>
                        <a:rPr sz="900" spc="5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spc="-10" dirty="0">
                          <a:latin typeface="Microsoft Sans Serif"/>
                          <a:cs typeface="Microsoft Sans Serif"/>
                        </a:rPr>
                        <a:t>помощи</a:t>
                      </a:r>
                      <a:r>
                        <a:rPr sz="900" spc="5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dirty="0">
                          <a:latin typeface="Microsoft Sans Serif"/>
                          <a:cs typeface="Microsoft Sans Serif"/>
                        </a:rPr>
                        <a:t>в</a:t>
                      </a:r>
                      <a:r>
                        <a:rPr sz="900" spc="2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spc="-10" dirty="0">
                          <a:latin typeface="Microsoft Sans Serif"/>
                          <a:cs typeface="Microsoft Sans Serif"/>
                        </a:rPr>
                        <a:t>самопознании,</a:t>
                      </a:r>
                      <a:r>
                        <a:rPr sz="900" spc="5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spc="-10" dirty="0">
                          <a:latin typeface="Microsoft Sans Serif"/>
                          <a:cs typeface="Microsoft Sans Serif"/>
                        </a:rPr>
                        <a:t>саморазвитии</a:t>
                      </a:r>
                      <a:r>
                        <a:rPr sz="900" spc="4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spc="-5" dirty="0">
                          <a:latin typeface="Microsoft Sans Serif"/>
                          <a:cs typeface="Microsoft Sans Serif"/>
                        </a:rPr>
                        <a:t>и</a:t>
                      </a:r>
                      <a:r>
                        <a:rPr sz="900" spc="3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spc="-10" dirty="0">
                          <a:latin typeface="Microsoft Sans Serif"/>
                          <a:cs typeface="Microsoft Sans Serif"/>
                        </a:rPr>
                        <a:t>самореализации</a:t>
                      </a:r>
                      <a:r>
                        <a:rPr sz="900" spc="4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spc="-5" dirty="0">
                          <a:latin typeface="Microsoft Sans Serif"/>
                          <a:cs typeface="Microsoft Sans Serif"/>
                        </a:rPr>
                        <a:t>личности, </a:t>
                      </a:r>
                      <a:r>
                        <a:rPr sz="900" spc="-22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spc="-5" dirty="0">
                          <a:latin typeface="Microsoft Sans Serif"/>
                          <a:cs typeface="Microsoft Sans Serif"/>
                        </a:rPr>
                        <a:t>формирование</a:t>
                      </a:r>
                      <a:r>
                        <a:rPr sz="900" spc="-2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spc="-5" dirty="0">
                          <a:latin typeface="Microsoft Sans Serif"/>
                          <a:cs typeface="Microsoft Sans Serif"/>
                        </a:rPr>
                        <a:t>внутренних</a:t>
                      </a:r>
                      <a:r>
                        <a:rPr sz="900" spc="3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spc="-10" dirty="0">
                          <a:latin typeface="Microsoft Sans Serif"/>
                          <a:cs typeface="Microsoft Sans Serif"/>
                        </a:rPr>
                        <a:t>критериев самооценки</a:t>
                      </a:r>
                      <a:endParaRPr sz="9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438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EE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425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EEC"/>
                    </a:solidFill>
                  </a:tcPr>
                </a:tc>
              </a:tr>
              <a:tr h="50292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431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 marR="81915" algn="just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sz="900" spc="-10" dirty="0">
                          <a:latin typeface="Microsoft Sans Serif"/>
                          <a:cs typeface="Microsoft Sans Serif"/>
                        </a:rPr>
                        <a:t>Развитие</a:t>
                      </a:r>
                      <a:r>
                        <a:rPr sz="900" spc="9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spc="-5" dirty="0">
                          <a:latin typeface="Microsoft Sans Serif"/>
                          <a:cs typeface="Microsoft Sans Serif"/>
                        </a:rPr>
                        <a:t>эмоционального</a:t>
                      </a:r>
                      <a:r>
                        <a:rPr sz="900" spc="9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spc="-5" dirty="0">
                          <a:latin typeface="Microsoft Sans Serif"/>
                          <a:cs typeface="Microsoft Sans Serif"/>
                        </a:rPr>
                        <a:t>и</a:t>
                      </a:r>
                      <a:r>
                        <a:rPr sz="900" spc="7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spc="-5" dirty="0">
                          <a:latin typeface="Microsoft Sans Serif"/>
                          <a:cs typeface="Microsoft Sans Serif"/>
                        </a:rPr>
                        <a:t>социального</a:t>
                      </a:r>
                      <a:r>
                        <a:rPr sz="900" spc="9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spc="-5" dirty="0">
                          <a:latin typeface="Microsoft Sans Serif"/>
                          <a:cs typeface="Microsoft Sans Serif"/>
                        </a:rPr>
                        <a:t>интеллекта</a:t>
                      </a:r>
                      <a:r>
                        <a:rPr sz="900" spc="8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spc="-5" dirty="0">
                          <a:latin typeface="Microsoft Sans Serif"/>
                          <a:cs typeface="Microsoft Sans Serif"/>
                        </a:rPr>
                        <a:t>(умения</a:t>
                      </a:r>
                      <a:r>
                        <a:rPr sz="900" spc="9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spc="-5" dirty="0">
                          <a:latin typeface="Microsoft Sans Serif"/>
                          <a:cs typeface="Microsoft Sans Serif"/>
                        </a:rPr>
                        <a:t>дифференцировать </a:t>
                      </a:r>
                      <a:r>
                        <a:rPr sz="900" dirty="0">
                          <a:latin typeface="Microsoft Sans Serif"/>
                          <a:cs typeface="Microsoft Sans Serif"/>
                        </a:rPr>
                        <a:t> и</a:t>
                      </a:r>
                      <a:r>
                        <a:rPr sz="900" spc="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spc="-10" dirty="0">
                          <a:latin typeface="Microsoft Sans Serif"/>
                          <a:cs typeface="Microsoft Sans Serif"/>
                        </a:rPr>
                        <a:t>выражать</a:t>
                      </a:r>
                      <a:r>
                        <a:rPr sz="900" spc="-5" dirty="0">
                          <a:latin typeface="Microsoft Sans Serif"/>
                          <a:cs typeface="Microsoft Sans Serif"/>
                        </a:rPr>
                        <a:t> эмоции</a:t>
                      </a:r>
                      <a:r>
                        <a:rPr sz="900" dirty="0">
                          <a:latin typeface="Microsoft Sans Serif"/>
                          <a:cs typeface="Microsoft Sans Serif"/>
                        </a:rPr>
                        <a:t> в</a:t>
                      </a:r>
                      <a:r>
                        <a:rPr sz="900" spc="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spc="-10" dirty="0">
                          <a:latin typeface="Microsoft Sans Serif"/>
                          <a:cs typeface="Microsoft Sans Serif"/>
                        </a:rPr>
                        <a:t>приемлемой</a:t>
                      </a:r>
                      <a:r>
                        <a:rPr sz="900" spc="-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spc="-10" dirty="0">
                          <a:latin typeface="Microsoft Sans Serif"/>
                          <a:cs typeface="Microsoft Sans Serif"/>
                        </a:rPr>
                        <a:t>форме</a:t>
                      </a:r>
                      <a:r>
                        <a:rPr sz="900" spc="-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dirty="0">
                          <a:latin typeface="Microsoft Sans Serif"/>
                          <a:cs typeface="Microsoft Sans Serif"/>
                        </a:rPr>
                        <a:t>в</a:t>
                      </a:r>
                      <a:r>
                        <a:rPr sz="900" spc="24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spc="-5" dirty="0">
                          <a:latin typeface="Microsoft Sans Serif"/>
                          <a:cs typeface="Microsoft Sans Serif"/>
                        </a:rPr>
                        <a:t>процессе</a:t>
                      </a:r>
                      <a:r>
                        <a:rPr sz="900" spc="229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spc="-5" dirty="0">
                          <a:latin typeface="Microsoft Sans Serif"/>
                          <a:cs typeface="Microsoft Sans Serif"/>
                        </a:rPr>
                        <a:t>социального </a:t>
                      </a:r>
                      <a:r>
                        <a:rPr sz="90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spc="-10" dirty="0">
                          <a:latin typeface="Microsoft Sans Serif"/>
                          <a:cs typeface="Microsoft Sans Serif"/>
                        </a:rPr>
                        <a:t>взаимодействия)</a:t>
                      </a:r>
                      <a:endParaRPr sz="9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438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DDDA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425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EEC"/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431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 marR="82550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sz="900" spc="-5" dirty="0">
                          <a:latin typeface="Microsoft Sans Serif"/>
                          <a:cs typeface="Microsoft Sans Serif"/>
                        </a:rPr>
                        <a:t>Индивидуальная</a:t>
                      </a:r>
                      <a:r>
                        <a:rPr sz="90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spc="-10" dirty="0">
                          <a:latin typeface="Microsoft Sans Serif"/>
                          <a:cs typeface="Microsoft Sans Serif"/>
                        </a:rPr>
                        <a:t>психологическая</a:t>
                      </a:r>
                      <a:r>
                        <a:rPr sz="900" spc="-5" dirty="0">
                          <a:latin typeface="Microsoft Sans Serif"/>
                          <a:cs typeface="Microsoft Sans Serif"/>
                        </a:rPr>
                        <a:t> и</a:t>
                      </a:r>
                      <a:r>
                        <a:rPr sz="90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spc="-10" dirty="0">
                          <a:latin typeface="Microsoft Sans Serif"/>
                          <a:cs typeface="Microsoft Sans Serif"/>
                        </a:rPr>
                        <a:t>психотерапевтическая</a:t>
                      </a:r>
                      <a:r>
                        <a:rPr sz="900" spc="-5" dirty="0">
                          <a:latin typeface="Microsoft Sans Serif"/>
                          <a:cs typeface="Microsoft Sans Serif"/>
                        </a:rPr>
                        <a:t> работа</a:t>
                      </a:r>
                      <a:r>
                        <a:rPr sz="900" dirty="0">
                          <a:latin typeface="Microsoft Sans Serif"/>
                          <a:cs typeface="Microsoft Sans Serif"/>
                        </a:rPr>
                        <a:t> с </a:t>
                      </a:r>
                      <a:r>
                        <a:rPr sz="900" spc="-15" dirty="0">
                          <a:latin typeface="Microsoft Sans Serif"/>
                          <a:cs typeface="Microsoft Sans Serif"/>
                        </a:rPr>
                        <a:t>ребенком,</a:t>
                      </a:r>
                      <a:r>
                        <a:rPr sz="900" spc="-1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dirty="0">
                          <a:latin typeface="Microsoft Sans Serif"/>
                          <a:cs typeface="Microsoft Sans Serif"/>
                        </a:rPr>
                        <a:t>с </a:t>
                      </a:r>
                      <a:r>
                        <a:rPr sz="900" spc="-22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spc="-5" dirty="0">
                          <a:latin typeface="Microsoft Sans Serif"/>
                          <a:cs typeface="Microsoft Sans Serif"/>
                        </a:rPr>
                        <a:t>родителями,</a:t>
                      </a:r>
                      <a:r>
                        <a:rPr sz="900" spc="-10" dirty="0">
                          <a:latin typeface="Microsoft Sans Serif"/>
                          <a:cs typeface="Microsoft Sans Serif"/>
                        </a:rPr>
                        <a:t> ближайшим </a:t>
                      </a:r>
                      <a:r>
                        <a:rPr sz="900" spc="-15" dirty="0">
                          <a:latin typeface="Microsoft Sans Serif"/>
                          <a:cs typeface="Microsoft Sans Serif"/>
                        </a:rPr>
                        <a:t>окружением</a:t>
                      </a:r>
                      <a:endParaRPr sz="9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438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EE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425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EEC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</TotalTime>
  <Words>4729</Words>
  <Application>Microsoft Office PowerPoint</Application>
  <PresentationFormat>Экран (16:9)</PresentationFormat>
  <Paragraphs>448</Paragraphs>
  <Slides>31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31</vt:i4>
      </vt:variant>
    </vt:vector>
  </HeadingPairs>
  <TitlesOfParts>
    <vt:vector size="32" baseType="lpstr">
      <vt:lpstr>Office Theme</vt:lpstr>
      <vt:lpstr>АЛГОРИТМ сопровождения в дошкольных образовательных, общеобразовательных, профессиональных образовательных организациях и образовательных организациях высшего образования детей ветеранов (участников)  специальной военной операции, обучающихся в соответствующих  организациях, в целях оказания таким детям необходимой помощи,  в том числе психологической </vt:lpstr>
      <vt:lpstr>Направления организации психолого-педагогического сопровождения детей</vt:lpstr>
      <vt:lpstr>Слайд 3</vt:lpstr>
      <vt:lpstr>Организация и проведение мероприятий, направленных на формирование в образовательной организации необходимого  психологического климата для сохранения и (или) восстановления  психологического здоровья детей ветеранов (участников) СВО</vt:lpstr>
      <vt:lpstr>Организация и проведение мероприятий, направленных на формирование в образовательной организации необходимого  психологического климата для сохранения и (или) восстановления  психологического здоровья детей ветеранов (участников) СВО</vt:lpstr>
      <vt:lpstr>Организация и проведение мероприятий, направленных на формирование в образовательной организации необходимого  психологического климата для сохранения и (или) восстановления  психологического здоровья детей ветеранов (участников) СВО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Организация и проведение мероприятий, направленных на формирование в образовательной организации необходимого  психологического климата для сохранения и (или) восстановления  психологического здоровья детей ветеранов (участников) СВО </vt:lpstr>
      <vt:lpstr>Организация и проведение мероприятий, направленных на формирование в образовательной организации необходимого  психологического климата для сохранения и (или) восстановления  психологического здоровья детей ветеранов (участников) СВО</vt:lpstr>
      <vt:lpstr>Организация и проведение мероприятий, направленных на формирование в образовательной организации необходимого  психологического климата для сохранения и (или) восстановления  психологического здоровья детей ветеранов (участников) СВО </vt:lpstr>
      <vt:lpstr>Слайд 25</vt:lpstr>
      <vt:lpstr>Слайд 26</vt:lpstr>
      <vt:lpstr>Слайд 27</vt:lpstr>
      <vt:lpstr>Слайд 28</vt:lpstr>
      <vt:lpstr>Организация и проведение мероприятий, направленных на формирование в образовательной организации необходимого  психологического климата для сохранения и (или) восстановления  психологического здоровья детей ветеранов (участников) СВО </vt:lpstr>
      <vt:lpstr>Организация и проведение мероприятий, направленных на формирование в образовательной организации необходимого  психологического климата для сохранения и (или) восстановления  психологического здоровья детей ветеранов (участников) СВО </vt:lpstr>
      <vt:lpstr>Организация и проведение мероприятий, направленных на формирование в образовательной организации необходимого  психологического климата для сохранения и (или) восстановления  психологического здоровья детей ветеранов (участников) СВО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Пользователь</cp:lastModifiedBy>
  <cp:revision>6</cp:revision>
  <dcterms:created xsi:type="dcterms:W3CDTF">2024-09-17T09:50:53Z</dcterms:created>
  <dcterms:modified xsi:type="dcterms:W3CDTF">2024-09-17T14:18:01Z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2024-01-17T00:00:00Z</vt:filetime>
  </property>
  <property fmtid="{D5CDD505-2E9C-101B-9397-08002B2CF9AE}" pid="3" name="Creator">
    <vt:lpwstr>Microsoft® PowerPoint® 2010</vt:lpwstr>
  </property>
  <property fmtid="{D5CDD505-2E9C-101B-9397-08002B2CF9AE}" pid="4" name="LastSaved">
    <vt:filetime>2024-09-17T00:00:00Z</vt:filetime>
  </property>
</Properties>
</file>